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88" r:id="rId2"/>
    <p:sldId id="287" r:id="rId3"/>
    <p:sldId id="286" r:id="rId4"/>
    <p:sldId id="284" r:id="rId5"/>
    <p:sldId id="285" r:id="rId6"/>
    <p:sldId id="271" r:id="rId7"/>
    <p:sldId id="277" r:id="rId8"/>
    <p:sldId id="270" r:id="rId9"/>
    <p:sldId id="279" r:id="rId10"/>
    <p:sldId id="282" r:id="rId11"/>
    <p:sldId id="283" r:id="rId12"/>
    <p:sldId id="280" r:id="rId13"/>
    <p:sldId id="28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varScale="1">
        <p:scale>
          <a:sx n="101" d="100"/>
          <a:sy n="101" d="100"/>
        </p:scale>
        <p:origin x="419" y="3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706"/>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1882"/>
            </a:lvl1pPr>
            <a:lvl2pPr marL="358582" indent="0" algn="ctr">
              <a:buNone/>
              <a:defRPr sz="1569"/>
            </a:lvl2pPr>
            <a:lvl3pPr marL="717164" indent="0" algn="ctr">
              <a:buNone/>
              <a:defRPr sz="1412"/>
            </a:lvl3pPr>
            <a:lvl4pPr marL="1075746" indent="0" algn="ctr">
              <a:buNone/>
              <a:defRPr sz="1255"/>
            </a:lvl4pPr>
            <a:lvl5pPr marL="1434328" indent="0" algn="ctr">
              <a:buNone/>
              <a:defRPr sz="1255"/>
            </a:lvl5pPr>
            <a:lvl6pPr marL="1792910" indent="0" algn="ctr">
              <a:buNone/>
              <a:defRPr sz="1255"/>
            </a:lvl6pPr>
            <a:lvl7pPr marL="2151492" indent="0" algn="ctr">
              <a:buNone/>
              <a:defRPr sz="1255"/>
            </a:lvl7pPr>
            <a:lvl8pPr marL="2510074" indent="0" algn="ctr">
              <a:buNone/>
              <a:defRPr sz="1255"/>
            </a:lvl8pPr>
            <a:lvl9pPr marL="2868656" indent="0" algn="ctr">
              <a:buNone/>
              <a:defRPr sz="1255"/>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AA5E0F-2C67-450C-A562-AA3BC212FECD}"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4121211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AA5E0F-2C67-450C-A562-AA3BC212FECD}"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527705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40"/>
            <a:ext cx="10515600" cy="2852737"/>
          </a:xfrm>
        </p:spPr>
        <p:txBody>
          <a:bodyPr anchor="b"/>
          <a:lstStyle>
            <a:lvl1pPr>
              <a:defRPr sz="4706"/>
            </a:lvl1pPr>
          </a:lstStyle>
          <a:p>
            <a:r>
              <a:rPr lang="en-US"/>
              <a:t>Click to edit Master title style</a:t>
            </a:r>
            <a:endParaRPr lang="en-US" dirty="0"/>
          </a:p>
        </p:txBody>
      </p:sp>
      <p:sp>
        <p:nvSpPr>
          <p:cNvPr id="3" name="Text Placeholder 2"/>
          <p:cNvSpPr>
            <a:spLocks noGrp="1"/>
          </p:cNvSpPr>
          <p:nvPr>
            <p:ph type="body" idx="1"/>
          </p:nvPr>
        </p:nvSpPr>
        <p:spPr>
          <a:xfrm>
            <a:off x="831850" y="4589465"/>
            <a:ext cx="10515600" cy="1500187"/>
          </a:xfrm>
        </p:spPr>
        <p:txBody>
          <a:bodyPr/>
          <a:lstStyle>
            <a:lvl1pPr marL="0" indent="0">
              <a:buNone/>
              <a:defRPr sz="1882">
                <a:solidFill>
                  <a:schemeClr val="tx1">
                    <a:tint val="75000"/>
                  </a:schemeClr>
                </a:solidFill>
              </a:defRPr>
            </a:lvl1pPr>
            <a:lvl2pPr marL="358582" indent="0">
              <a:buNone/>
              <a:defRPr sz="1569">
                <a:solidFill>
                  <a:schemeClr val="tx1">
                    <a:tint val="75000"/>
                  </a:schemeClr>
                </a:solidFill>
              </a:defRPr>
            </a:lvl2pPr>
            <a:lvl3pPr marL="717164" indent="0">
              <a:buNone/>
              <a:defRPr sz="1412">
                <a:solidFill>
                  <a:schemeClr val="tx1">
                    <a:tint val="75000"/>
                  </a:schemeClr>
                </a:solidFill>
              </a:defRPr>
            </a:lvl3pPr>
            <a:lvl4pPr marL="1075746" indent="0">
              <a:buNone/>
              <a:defRPr sz="1255">
                <a:solidFill>
                  <a:schemeClr val="tx1">
                    <a:tint val="75000"/>
                  </a:schemeClr>
                </a:solidFill>
              </a:defRPr>
            </a:lvl4pPr>
            <a:lvl5pPr marL="1434328" indent="0">
              <a:buNone/>
              <a:defRPr sz="1255">
                <a:solidFill>
                  <a:schemeClr val="tx1">
                    <a:tint val="75000"/>
                  </a:schemeClr>
                </a:solidFill>
              </a:defRPr>
            </a:lvl5pPr>
            <a:lvl6pPr marL="1792910" indent="0">
              <a:buNone/>
              <a:defRPr sz="1255">
                <a:solidFill>
                  <a:schemeClr val="tx1">
                    <a:tint val="75000"/>
                  </a:schemeClr>
                </a:solidFill>
              </a:defRPr>
            </a:lvl6pPr>
            <a:lvl7pPr marL="2151492" indent="0">
              <a:buNone/>
              <a:defRPr sz="1255">
                <a:solidFill>
                  <a:schemeClr val="tx1">
                    <a:tint val="75000"/>
                  </a:schemeClr>
                </a:solidFill>
              </a:defRPr>
            </a:lvl7pPr>
            <a:lvl8pPr marL="2510074" indent="0">
              <a:buNone/>
              <a:defRPr sz="1255">
                <a:solidFill>
                  <a:schemeClr val="tx1">
                    <a:tint val="75000"/>
                  </a:schemeClr>
                </a:solidFill>
              </a:defRPr>
            </a:lvl8pPr>
            <a:lvl9pPr marL="2868656" indent="0">
              <a:buNone/>
              <a:defRPr sz="1255">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AA5E0F-2C67-450C-A562-AA3BC212FECD}"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1174061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AA5E0F-2C67-450C-A562-AA3BC212FECD}"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7741902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82" b="1"/>
            </a:lvl1pPr>
            <a:lvl2pPr marL="358582" indent="0">
              <a:buNone/>
              <a:defRPr sz="1569" b="1"/>
            </a:lvl2pPr>
            <a:lvl3pPr marL="717164" indent="0">
              <a:buNone/>
              <a:defRPr sz="1412" b="1"/>
            </a:lvl3pPr>
            <a:lvl4pPr marL="1075746" indent="0">
              <a:buNone/>
              <a:defRPr sz="1255" b="1"/>
            </a:lvl4pPr>
            <a:lvl5pPr marL="1434328" indent="0">
              <a:buNone/>
              <a:defRPr sz="1255" b="1"/>
            </a:lvl5pPr>
            <a:lvl6pPr marL="1792910" indent="0">
              <a:buNone/>
              <a:defRPr sz="1255" b="1"/>
            </a:lvl6pPr>
            <a:lvl7pPr marL="2151492" indent="0">
              <a:buNone/>
              <a:defRPr sz="1255" b="1"/>
            </a:lvl7pPr>
            <a:lvl8pPr marL="2510074" indent="0">
              <a:buNone/>
              <a:defRPr sz="1255" b="1"/>
            </a:lvl8pPr>
            <a:lvl9pPr marL="2868656" indent="0">
              <a:buNone/>
              <a:defRPr sz="1255"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82" b="1"/>
            </a:lvl1pPr>
            <a:lvl2pPr marL="358582" indent="0">
              <a:buNone/>
              <a:defRPr sz="1569" b="1"/>
            </a:lvl2pPr>
            <a:lvl3pPr marL="717164" indent="0">
              <a:buNone/>
              <a:defRPr sz="1412" b="1"/>
            </a:lvl3pPr>
            <a:lvl4pPr marL="1075746" indent="0">
              <a:buNone/>
              <a:defRPr sz="1255" b="1"/>
            </a:lvl4pPr>
            <a:lvl5pPr marL="1434328" indent="0">
              <a:buNone/>
              <a:defRPr sz="1255" b="1"/>
            </a:lvl5pPr>
            <a:lvl6pPr marL="1792910" indent="0">
              <a:buNone/>
              <a:defRPr sz="1255" b="1"/>
            </a:lvl6pPr>
            <a:lvl7pPr marL="2151492" indent="0">
              <a:buNone/>
              <a:defRPr sz="1255" b="1"/>
            </a:lvl7pPr>
            <a:lvl8pPr marL="2510074" indent="0">
              <a:buNone/>
              <a:defRPr sz="1255" b="1"/>
            </a:lvl8pPr>
            <a:lvl9pPr marL="2868656" indent="0">
              <a:buNone/>
              <a:defRPr sz="1255"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AA5E0F-2C67-450C-A562-AA3BC212FECD}" type="datetimeFigureOut">
              <a:rPr lang="en-US" smtClean="0"/>
              <a:t>7/14/2020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2083422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AA5E0F-2C67-450C-A562-AA3BC212FECD}" type="datetimeFigureOut">
              <a:rPr lang="en-US" smtClean="0"/>
              <a:t>7/14/2020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30303163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AA5E0F-2C67-450C-A562-AA3BC212FECD}" type="datetimeFigureOut">
              <a:rPr lang="en-US" smtClean="0"/>
              <a:t>7/14/2020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2775117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510"/>
            </a:lvl1pPr>
          </a:lstStyle>
          <a:p>
            <a:r>
              <a:rPr lang="en-US"/>
              <a:t>Click to edit Master title style</a:t>
            </a:r>
            <a:endParaRPr lang="en-US" dirty="0"/>
          </a:p>
        </p:txBody>
      </p:sp>
      <p:sp>
        <p:nvSpPr>
          <p:cNvPr id="3" name="Content Placeholder 2"/>
          <p:cNvSpPr>
            <a:spLocks noGrp="1"/>
          </p:cNvSpPr>
          <p:nvPr>
            <p:ph idx="1"/>
          </p:nvPr>
        </p:nvSpPr>
        <p:spPr>
          <a:xfrm>
            <a:off x="5183189" y="987427"/>
            <a:ext cx="6172200" cy="4873625"/>
          </a:xfrm>
        </p:spPr>
        <p:txBody>
          <a:bodyPr/>
          <a:lstStyle>
            <a:lvl1pPr>
              <a:defRPr sz="2510"/>
            </a:lvl1pPr>
            <a:lvl2pPr>
              <a:defRPr sz="2196"/>
            </a:lvl2pPr>
            <a:lvl3pPr>
              <a:defRPr sz="1882"/>
            </a:lvl3pPr>
            <a:lvl4pPr>
              <a:defRPr sz="1569"/>
            </a:lvl4pPr>
            <a:lvl5pPr>
              <a:defRPr sz="1569"/>
            </a:lvl5pPr>
            <a:lvl6pPr>
              <a:defRPr sz="1569"/>
            </a:lvl6pPr>
            <a:lvl7pPr>
              <a:defRPr sz="1569"/>
            </a:lvl7pPr>
            <a:lvl8pPr>
              <a:defRPr sz="1569"/>
            </a:lvl8pPr>
            <a:lvl9pPr>
              <a:defRPr sz="156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55"/>
            </a:lvl1pPr>
            <a:lvl2pPr marL="358582" indent="0">
              <a:buNone/>
              <a:defRPr sz="1098"/>
            </a:lvl2pPr>
            <a:lvl3pPr marL="717164" indent="0">
              <a:buNone/>
              <a:defRPr sz="941"/>
            </a:lvl3pPr>
            <a:lvl4pPr marL="1075746" indent="0">
              <a:buNone/>
              <a:defRPr sz="784"/>
            </a:lvl4pPr>
            <a:lvl5pPr marL="1434328" indent="0">
              <a:buNone/>
              <a:defRPr sz="784"/>
            </a:lvl5pPr>
            <a:lvl6pPr marL="1792910" indent="0">
              <a:buNone/>
              <a:defRPr sz="784"/>
            </a:lvl6pPr>
            <a:lvl7pPr marL="2151492" indent="0">
              <a:buNone/>
              <a:defRPr sz="784"/>
            </a:lvl7pPr>
            <a:lvl8pPr marL="2510074" indent="0">
              <a:buNone/>
              <a:defRPr sz="784"/>
            </a:lvl8pPr>
            <a:lvl9pPr marL="2868656" indent="0">
              <a:buNone/>
              <a:defRPr sz="784"/>
            </a:lvl9pPr>
          </a:lstStyle>
          <a:p>
            <a:pPr lvl="0"/>
            <a:r>
              <a:rPr lang="en-US"/>
              <a:t>Click to edit Master text styles</a:t>
            </a:r>
          </a:p>
        </p:txBody>
      </p:sp>
      <p:sp>
        <p:nvSpPr>
          <p:cNvPr id="5" name="Date Placeholder 4"/>
          <p:cNvSpPr>
            <a:spLocks noGrp="1"/>
          </p:cNvSpPr>
          <p:nvPr>
            <p:ph type="dt" sz="half" idx="10"/>
          </p:nvPr>
        </p:nvSpPr>
        <p:spPr/>
        <p:txBody>
          <a:bodyPr/>
          <a:lstStyle/>
          <a:p>
            <a:fld id="{27AA5E0F-2C67-450C-A562-AA3BC212FECD}"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3353657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51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9" y="987427"/>
            <a:ext cx="6172200" cy="4873625"/>
          </a:xfrm>
        </p:spPr>
        <p:txBody>
          <a:bodyPr anchor="t"/>
          <a:lstStyle>
            <a:lvl1pPr marL="0" indent="0">
              <a:buNone/>
              <a:defRPr sz="2510"/>
            </a:lvl1pPr>
            <a:lvl2pPr marL="358582" indent="0">
              <a:buNone/>
              <a:defRPr sz="2196"/>
            </a:lvl2pPr>
            <a:lvl3pPr marL="717164" indent="0">
              <a:buNone/>
              <a:defRPr sz="1882"/>
            </a:lvl3pPr>
            <a:lvl4pPr marL="1075746" indent="0">
              <a:buNone/>
              <a:defRPr sz="1569"/>
            </a:lvl4pPr>
            <a:lvl5pPr marL="1434328" indent="0">
              <a:buNone/>
              <a:defRPr sz="1569"/>
            </a:lvl5pPr>
            <a:lvl6pPr marL="1792910" indent="0">
              <a:buNone/>
              <a:defRPr sz="1569"/>
            </a:lvl6pPr>
            <a:lvl7pPr marL="2151492" indent="0">
              <a:buNone/>
              <a:defRPr sz="1569"/>
            </a:lvl7pPr>
            <a:lvl8pPr marL="2510074" indent="0">
              <a:buNone/>
              <a:defRPr sz="1569"/>
            </a:lvl8pPr>
            <a:lvl9pPr marL="2868656" indent="0">
              <a:buNone/>
              <a:defRPr sz="1569"/>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55"/>
            </a:lvl1pPr>
            <a:lvl2pPr marL="358582" indent="0">
              <a:buNone/>
              <a:defRPr sz="1098"/>
            </a:lvl2pPr>
            <a:lvl3pPr marL="717164" indent="0">
              <a:buNone/>
              <a:defRPr sz="941"/>
            </a:lvl3pPr>
            <a:lvl4pPr marL="1075746" indent="0">
              <a:buNone/>
              <a:defRPr sz="784"/>
            </a:lvl4pPr>
            <a:lvl5pPr marL="1434328" indent="0">
              <a:buNone/>
              <a:defRPr sz="784"/>
            </a:lvl5pPr>
            <a:lvl6pPr marL="1792910" indent="0">
              <a:buNone/>
              <a:defRPr sz="784"/>
            </a:lvl6pPr>
            <a:lvl7pPr marL="2151492" indent="0">
              <a:buNone/>
              <a:defRPr sz="784"/>
            </a:lvl7pPr>
            <a:lvl8pPr marL="2510074" indent="0">
              <a:buNone/>
              <a:defRPr sz="784"/>
            </a:lvl8pPr>
            <a:lvl9pPr marL="2868656" indent="0">
              <a:buNone/>
              <a:defRPr sz="784"/>
            </a:lvl9pPr>
          </a:lstStyle>
          <a:p>
            <a:pPr lvl="0"/>
            <a:r>
              <a:rPr lang="en-US"/>
              <a:t>Click to edit Master text styles</a:t>
            </a:r>
          </a:p>
        </p:txBody>
      </p:sp>
      <p:sp>
        <p:nvSpPr>
          <p:cNvPr id="5" name="Date Placeholder 4"/>
          <p:cNvSpPr>
            <a:spLocks noGrp="1"/>
          </p:cNvSpPr>
          <p:nvPr>
            <p:ph type="dt" sz="half" idx="10"/>
          </p:nvPr>
        </p:nvSpPr>
        <p:spPr/>
        <p:txBody>
          <a:bodyPr/>
          <a:lstStyle/>
          <a:p>
            <a:fld id="{27AA5E0F-2C67-450C-A562-AA3BC212FECD}" type="datetimeFigureOut">
              <a:rPr lang="en-US" smtClean="0"/>
              <a:t>7/14/2020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80097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AA5E0F-2C67-450C-A562-AA3BC212FECD}"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4108362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AA5E0F-2C67-450C-A562-AA3BC212FECD}" type="datetimeFigureOut">
              <a:rPr lang="en-US" smtClean="0"/>
              <a:t>7/14/2020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5273FA-710A-434E-B564-FDC3C34BF3DC}" type="slidenum">
              <a:rPr lang="en-US" smtClean="0"/>
              <a:t>‹#›</a:t>
            </a:fld>
            <a:endParaRPr lang="en-US"/>
          </a:p>
        </p:txBody>
      </p:sp>
    </p:spTree>
    <p:extLst>
      <p:ext uri="{BB962C8B-B14F-4D97-AF65-F5344CB8AC3E}">
        <p14:creationId xmlns:p14="http://schemas.microsoft.com/office/powerpoint/2010/main" val="3847913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41">
                <a:solidFill>
                  <a:schemeClr val="tx1">
                    <a:tint val="75000"/>
                  </a:schemeClr>
                </a:solidFill>
              </a:defRPr>
            </a:lvl1pPr>
          </a:lstStyle>
          <a:p>
            <a:fld id="{27AA5E0F-2C67-450C-A562-AA3BC212FECD}" type="datetimeFigureOut">
              <a:rPr lang="en-US" smtClean="0"/>
              <a:t>7/14/2020</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41">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41">
                <a:solidFill>
                  <a:schemeClr val="tx1">
                    <a:tint val="75000"/>
                  </a:schemeClr>
                </a:solidFill>
              </a:defRPr>
            </a:lvl1pPr>
          </a:lstStyle>
          <a:p>
            <a:fld id="{1F5273FA-710A-434E-B564-FDC3C34BF3DC}" type="slidenum">
              <a:rPr lang="en-US" smtClean="0"/>
              <a:t>‹#›</a:t>
            </a:fld>
            <a:endParaRPr lang="en-US"/>
          </a:p>
        </p:txBody>
      </p:sp>
    </p:spTree>
    <p:extLst>
      <p:ext uri="{BB962C8B-B14F-4D97-AF65-F5344CB8AC3E}">
        <p14:creationId xmlns:p14="http://schemas.microsoft.com/office/powerpoint/2010/main" val="12349448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17164" rtl="0" eaLnBrk="1" latinLnBrk="0" hangingPunct="1">
        <a:lnSpc>
          <a:spcPct val="90000"/>
        </a:lnSpc>
        <a:spcBef>
          <a:spcPct val="0"/>
        </a:spcBef>
        <a:buNone/>
        <a:defRPr sz="3451" kern="1200">
          <a:solidFill>
            <a:schemeClr val="tx1"/>
          </a:solidFill>
          <a:latin typeface="+mj-lt"/>
          <a:ea typeface="+mj-ea"/>
          <a:cs typeface="+mj-cs"/>
        </a:defRPr>
      </a:lvl1pPr>
    </p:titleStyle>
    <p:bodyStyle>
      <a:lvl1pPr marL="179291" indent="-179291" algn="l" defTabSz="717164" rtl="0" eaLnBrk="1" latinLnBrk="0" hangingPunct="1">
        <a:lnSpc>
          <a:spcPct val="90000"/>
        </a:lnSpc>
        <a:spcBef>
          <a:spcPts val="784"/>
        </a:spcBef>
        <a:buFont typeface="Arial" panose="020B0604020202020204" pitchFamily="34" charset="0"/>
        <a:buChar char="•"/>
        <a:defRPr sz="2196" kern="1200">
          <a:solidFill>
            <a:schemeClr val="tx1"/>
          </a:solidFill>
          <a:latin typeface="+mn-lt"/>
          <a:ea typeface="+mn-ea"/>
          <a:cs typeface="+mn-cs"/>
        </a:defRPr>
      </a:lvl1pPr>
      <a:lvl2pPr marL="537873" indent="-179291" algn="l" defTabSz="717164" rtl="0" eaLnBrk="1" latinLnBrk="0" hangingPunct="1">
        <a:lnSpc>
          <a:spcPct val="90000"/>
        </a:lnSpc>
        <a:spcBef>
          <a:spcPts val="392"/>
        </a:spcBef>
        <a:buFont typeface="Arial" panose="020B0604020202020204" pitchFamily="34" charset="0"/>
        <a:buChar char="•"/>
        <a:defRPr sz="1882" kern="1200">
          <a:solidFill>
            <a:schemeClr val="tx1"/>
          </a:solidFill>
          <a:latin typeface="+mn-lt"/>
          <a:ea typeface="+mn-ea"/>
          <a:cs typeface="+mn-cs"/>
        </a:defRPr>
      </a:lvl2pPr>
      <a:lvl3pPr marL="896455" indent="-179291" algn="l" defTabSz="717164" rtl="0" eaLnBrk="1" latinLnBrk="0" hangingPunct="1">
        <a:lnSpc>
          <a:spcPct val="90000"/>
        </a:lnSpc>
        <a:spcBef>
          <a:spcPts val="392"/>
        </a:spcBef>
        <a:buFont typeface="Arial" panose="020B0604020202020204" pitchFamily="34" charset="0"/>
        <a:buChar char="•"/>
        <a:defRPr sz="1569" kern="1200">
          <a:solidFill>
            <a:schemeClr val="tx1"/>
          </a:solidFill>
          <a:latin typeface="+mn-lt"/>
          <a:ea typeface="+mn-ea"/>
          <a:cs typeface="+mn-cs"/>
        </a:defRPr>
      </a:lvl3pPr>
      <a:lvl4pPr marL="1255037" indent="-179291" algn="l" defTabSz="717164" rtl="0" eaLnBrk="1" latinLnBrk="0" hangingPunct="1">
        <a:lnSpc>
          <a:spcPct val="90000"/>
        </a:lnSpc>
        <a:spcBef>
          <a:spcPts val="392"/>
        </a:spcBef>
        <a:buFont typeface="Arial" panose="020B0604020202020204" pitchFamily="34" charset="0"/>
        <a:buChar char="•"/>
        <a:defRPr sz="1412" kern="1200">
          <a:solidFill>
            <a:schemeClr val="tx1"/>
          </a:solidFill>
          <a:latin typeface="+mn-lt"/>
          <a:ea typeface="+mn-ea"/>
          <a:cs typeface="+mn-cs"/>
        </a:defRPr>
      </a:lvl4pPr>
      <a:lvl5pPr marL="1613619" indent="-179291" algn="l" defTabSz="717164" rtl="0" eaLnBrk="1" latinLnBrk="0" hangingPunct="1">
        <a:lnSpc>
          <a:spcPct val="90000"/>
        </a:lnSpc>
        <a:spcBef>
          <a:spcPts val="392"/>
        </a:spcBef>
        <a:buFont typeface="Arial" panose="020B0604020202020204" pitchFamily="34" charset="0"/>
        <a:buChar char="•"/>
        <a:defRPr sz="1412" kern="1200">
          <a:solidFill>
            <a:schemeClr val="tx1"/>
          </a:solidFill>
          <a:latin typeface="+mn-lt"/>
          <a:ea typeface="+mn-ea"/>
          <a:cs typeface="+mn-cs"/>
        </a:defRPr>
      </a:lvl5pPr>
      <a:lvl6pPr marL="1972201" indent="-179291" algn="l" defTabSz="717164" rtl="0" eaLnBrk="1" latinLnBrk="0" hangingPunct="1">
        <a:lnSpc>
          <a:spcPct val="90000"/>
        </a:lnSpc>
        <a:spcBef>
          <a:spcPts val="392"/>
        </a:spcBef>
        <a:buFont typeface="Arial" panose="020B0604020202020204" pitchFamily="34" charset="0"/>
        <a:buChar char="•"/>
        <a:defRPr sz="1412" kern="1200">
          <a:solidFill>
            <a:schemeClr val="tx1"/>
          </a:solidFill>
          <a:latin typeface="+mn-lt"/>
          <a:ea typeface="+mn-ea"/>
          <a:cs typeface="+mn-cs"/>
        </a:defRPr>
      </a:lvl6pPr>
      <a:lvl7pPr marL="2330783" indent="-179291" algn="l" defTabSz="717164" rtl="0" eaLnBrk="1" latinLnBrk="0" hangingPunct="1">
        <a:lnSpc>
          <a:spcPct val="90000"/>
        </a:lnSpc>
        <a:spcBef>
          <a:spcPts val="392"/>
        </a:spcBef>
        <a:buFont typeface="Arial" panose="020B0604020202020204" pitchFamily="34" charset="0"/>
        <a:buChar char="•"/>
        <a:defRPr sz="1412" kern="1200">
          <a:solidFill>
            <a:schemeClr val="tx1"/>
          </a:solidFill>
          <a:latin typeface="+mn-lt"/>
          <a:ea typeface="+mn-ea"/>
          <a:cs typeface="+mn-cs"/>
        </a:defRPr>
      </a:lvl7pPr>
      <a:lvl8pPr marL="2689365" indent="-179291" algn="l" defTabSz="717164" rtl="0" eaLnBrk="1" latinLnBrk="0" hangingPunct="1">
        <a:lnSpc>
          <a:spcPct val="90000"/>
        </a:lnSpc>
        <a:spcBef>
          <a:spcPts val="392"/>
        </a:spcBef>
        <a:buFont typeface="Arial" panose="020B0604020202020204" pitchFamily="34" charset="0"/>
        <a:buChar char="•"/>
        <a:defRPr sz="1412" kern="1200">
          <a:solidFill>
            <a:schemeClr val="tx1"/>
          </a:solidFill>
          <a:latin typeface="+mn-lt"/>
          <a:ea typeface="+mn-ea"/>
          <a:cs typeface="+mn-cs"/>
        </a:defRPr>
      </a:lvl8pPr>
      <a:lvl9pPr marL="3047947" indent="-179291" algn="l" defTabSz="717164" rtl="0" eaLnBrk="1" latinLnBrk="0" hangingPunct="1">
        <a:lnSpc>
          <a:spcPct val="90000"/>
        </a:lnSpc>
        <a:spcBef>
          <a:spcPts val="392"/>
        </a:spcBef>
        <a:buFont typeface="Arial" panose="020B0604020202020204" pitchFamily="34" charset="0"/>
        <a:buChar char="•"/>
        <a:defRPr sz="1412" kern="1200">
          <a:solidFill>
            <a:schemeClr val="tx1"/>
          </a:solidFill>
          <a:latin typeface="+mn-lt"/>
          <a:ea typeface="+mn-ea"/>
          <a:cs typeface="+mn-cs"/>
        </a:defRPr>
      </a:lvl9pPr>
    </p:bodyStyle>
    <p:otherStyle>
      <a:defPPr>
        <a:defRPr lang="en-US"/>
      </a:defPPr>
      <a:lvl1pPr marL="0" algn="l" defTabSz="717164" rtl="0" eaLnBrk="1" latinLnBrk="0" hangingPunct="1">
        <a:defRPr sz="1412" kern="1200">
          <a:solidFill>
            <a:schemeClr val="tx1"/>
          </a:solidFill>
          <a:latin typeface="+mn-lt"/>
          <a:ea typeface="+mn-ea"/>
          <a:cs typeface="+mn-cs"/>
        </a:defRPr>
      </a:lvl1pPr>
      <a:lvl2pPr marL="358582" algn="l" defTabSz="717164" rtl="0" eaLnBrk="1" latinLnBrk="0" hangingPunct="1">
        <a:defRPr sz="1412" kern="1200">
          <a:solidFill>
            <a:schemeClr val="tx1"/>
          </a:solidFill>
          <a:latin typeface="+mn-lt"/>
          <a:ea typeface="+mn-ea"/>
          <a:cs typeface="+mn-cs"/>
        </a:defRPr>
      </a:lvl2pPr>
      <a:lvl3pPr marL="717164" algn="l" defTabSz="717164" rtl="0" eaLnBrk="1" latinLnBrk="0" hangingPunct="1">
        <a:defRPr sz="1412" kern="1200">
          <a:solidFill>
            <a:schemeClr val="tx1"/>
          </a:solidFill>
          <a:latin typeface="+mn-lt"/>
          <a:ea typeface="+mn-ea"/>
          <a:cs typeface="+mn-cs"/>
        </a:defRPr>
      </a:lvl3pPr>
      <a:lvl4pPr marL="1075746" algn="l" defTabSz="717164" rtl="0" eaLnBrk="1" latinLnBrk="0" hangingPunct="1">
        <a:defRPr sz="1412" kern="1200">
          <a:solidFill>
            <a:schemeClr val="tx1"/>
          </a:solidFill>
          <a:latin typeface="+mn-lt"/>
          <a:ea typeface="+mn-ea"/>
          <a:cs typeface="+mn-cs"/>
        </a:defRPr>
      </a:lvl4pPr>
      <a:lvl5pPr marL="1434328" algn="l" defTabSz="717164" rtl="0" eaLnBrk="1" latinLnBrk="0" hangingPunct="1">
        <a:defRPr sz="1412" kern="1200">
          <a:solidFill>
            <a:schemeClr val="tx1"/>
          </a:solidFill>
          <a:latin typeface="+mn-lt"/>
          <a:ea typeface="+mn-ea"/>
          <a:cs typeface="+mn-cs"/>
        </a:defRPr>
      </a:lvl5pPr>
      <a:lvl6pPr marL="1792910" algn="l" defTabSz="717164" rtl="0" eaLnBrk="1" latinLnBrk="0" hangingPunct="1">
        <a:defRPr sz="1412" kern="1200">
          <a:solidFill>
            <a:schemeClr val="tx1"/>
          </a:solidFill>
          <a:latin typeface="+mn-lt"/>
          <a:ea typeface="+mn-ea"/>
          <a:cs typeface="+mn-cs"/>
        </a:defRPr>
      </a:lvl6pPr>
      <a:lvl7pPr marL="2151492" algn="l" defTabSz="717164" rtl="0" eaLnBrk="1" latinLnBrk="0" hangingPunct="1">
        <a:defRPr sz="1412" kern="1200">
          <a:solidFill>
            <a:schemeClr val="tx1"/>
          </a:solidFill>
          <a:latin typeface="+mn-lt"/>
          <a:ea typeface="+mn-ea"/>
          <a:cs typeface="+mn-cs"/>
        </a:defRPr>
      </a:lvl7pPr>
      <a:lvl8pPr marL="2510074" algn="l" defTabSz="717164" rtl="0" eaLnBrk="1" latinLnBrk="0" hangingPunct="1">
        <a:defRPr sz="1412" kern="1200">
          <a:solidFill>
            <a:schemeClr val="tx1"/>
          </a:solidFill>
          <a:latin typeface="+mn-lt"/>
          <a:ea typeface="+mn-ea"/>
          <a:cs typeface="+mn-cs"/>
        </a:defRPr>
      </a:lvl8pPr>
      <a:lvl9pPr marL="2868656" algn="l" defTabSz="717164" rtl="0" eaLnBrk="1" latinLnBrk="0" hangingPunct="1">
        <a:defRPr sz="141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9DD5B4-B47D-4DDB-A0EF-5FEF1C542DC2}"/>
              </a:ext>
            </a:extLst>
          </p:cNvPr>
          <p:cNvSpPr txBox="1">
            <a:spLocks/>
          </p:cNvSpPr>
          <p:nvPr/>
        </p:nvSpPr>
        <p:spPr>
          <a:xfrm>
            <a:off x="1524000" y="1619873"/>
            <a:ext cx="9144000" cy="1872627"/>
          </a:xfrm>
          <a:prstGeom prst="rect">
            <a:avLst/>
          </a:prstGeom>
        </p:spPr>
        <p:txBody>
          <a:bodyPr vert="horz" lIns="71718" tIns="35859" rIns="71718" bIns="3585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717164"/>
            <a:r>
              <a:rPr lang="en-US" sz="3451" dirty="0">
                <a:solidFill>
                  <a:prstClr val="black"/>
                </a:solidFill>
                <a:latin typeface="Times New Roman" panose="02020603050405020304" pitchFamily="18" charset="0"/>
                <a:cs typeface="Times New Roman" panose="02020603050405020304" pitchFamily="18" charset="0"/>
              </a:rPr>
              <a:t>Supplemental Materials &amp; Methods</a:t>
            </a:r>
          </a:p>
        </p:txBody>
      </p:sp>
    </p:spTree>
    <p:extLst>
      <p:ext uri="{BB962C8B-B14F-4D97-AF65-F5344CB8AC3E}">
        <p14:creationId xmlns:p14="http://schemas.microsoft.com/office/powerpoint/2010/main" val="9987031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4CB090-35A2-43CC-BD73-69710B99F4E4}"/>
              </a:ext>
            </a:extLst>
          </p:cNvPr>
          <p:cNvSpPr>
            <a:spLocks noGrp="1"/>
          </p:cNvSpPr>
          <p:nvPr>
            <p:ph idx="1"/>
          </p:nvPr>
        </p:nvSpPr>
        <p:spPr>
          <a:xfrm>
            <a:off x="838200" y="1254687"/>
            <a:ext cx="10515600" cy="4329578"/>
          </a:xfrm>
        </p:spPr>
        <p:txBody>
          <a:bodyPr>
            <a:normAutofit fontScale="77500" lnSpcReduction="20000"/>
          </a:bodyPr>
          <a:lstStyle/>
          <a:p>
            <a:pPr marL="0" indent="0">
              <a:lnSpc>
                <a:spcPct val="210000"/>
              </a:lnSpc>
              <a:buNone/>
            </a:pPr>
            <a:r>
              <a:rPr lang="en-US" b="1" dirty="0">
                <a:latin typeface="Times New Roman" panose="02020603050405020304" pitchFamily="18" charset="0"/>
                <a:cs typeface="Times New Roman" panose="02020603050405020304" pitchFamily="18" charset="0"/>
              </a:rPr>
              <a:t>In-Cell Western</a:t>
            </a:r>
            <a:endParaRPr lang="en-US" dirty="0">
              <a:latin typeface="Times New Roman" panose="02020603050405020304" pitchFamily="18" charset="0"/>
              <a:cs typeface="Times New Roman" panose="02020603050405020304" pitchFamily="18" charset="0"/>
            </a:endParaRPr>
          </a:p>
          <a:p>
            <a:pPr marL="0" indent="0">
              <a:lnSpc>
                <a:spcPct val="210000"/>
              </a:lnSpc>
              <a:buNone/>
            </a:pPr>
            <a:r>
              <a:rPr lang="en-US" dirty="0">
                <a:latin typeface="Times New Roman" panose="02020603050405020304" pitchFamily="18" charset="0"/>
                <a:cs typeface="Times New Roman" panose="02020603050405020304" pitchFamily="18" charset="0"/>
              </a:rPr>
              <a:t>Cells were plated in a 96-well plate at a density of approximately 25 000 cells/well and serum-starved for 6 hours before OSM treatment (25 ng/mL) for 24, 48, and 72 hours. Pre-warmed 8% paraformaldehyde (PFA) was added to cell media to bring the total concentration of PFA to 4%, and cells were fixed for 10 minutes. Next, cells were permeabilized with 0.1% Triton X-100. Cells were then blocked using Odyssey PBS Blocking Buffer before adding primary LOXL2 antibody (1:250, </a:t>
            </a:r>
            <a:r>
              <a:rPr lang="en-US" dirty="0" err="1">
                <a:latin typeface="Times New Roman" panose="02020603050405020304" pitchFamily="18" charset="0"/>
                <a:cs typeface="Times New Roman" panose="02020603050405020304" pitchFamily="18" charset="0"/>
              </a:rPr>
              <a:t>Genetex</a:t>
            </a:r>
            <a:r>
              <a:rPr lang="en-US" dirty="0">
                <a:latin typeface="Times New Roman" panose="02020603050405020304" pitchFamily="18" charset="0"/>
                <a:cs typeface="Times New Roman" panose="02020603050405020304" pitchFamily="18" charset="0"/>
              </a:rPr>
              <a:t>) with 0.2% Tween-20 to cells overnight. Cells were incubated with 800 channel fluorophore conjugated donkey secondary antibody (1:800, </a:t>
            </a:r>
            <a:r>
              <a:rPr lang="en-US" dirty="0" err="1">
                <a:latin typeface="Times New Roman" panose="02020603050405020304" pitchFamily="18" charset="0"/>
                <a:cs typeface="Times New Roman" panose="02020603050405020304" pitchFamily="18" charset="0"/>
              </a:rPr>
              <a:t>LiCor</a:t>
            </a:r>
            <a:r>
              <a:rPr lang="en-US" dirty="0">
                <a:latin typeface="Times New Roman" panose="02020603050405020304" pitchFamily="18" charset="0"/>
                <a:cs typeface="Times New Roman" panose="02020603050405020304" pitchFamily="18" charset="0"/>
              </a:rPr>
              <a:t>) and Cell Tag (1:500, </a:t>
            </a:r>
            <a:r>
              <a:rPr lang="en-US" dirty="0" err="1">
                <a:latin typeface="Times New Roman" panose="02020603050405020304" pitchFamily="18" charset="0"/>
                <a:cs typeface="Times New Roman" panose="02020603050405020304" pitchFamily="18" charset="0"/>
              </a:rPr>
              <a:t>LiCor</a:t>
            </a:r>
            <a:r>
              <a:rPr lang="en-US" dirty="0">
                <a:latin typeface="Times New Roman" panose="02020603050405020304" pitchFamily="18" charset="0"/>
                <a:cs typeface="Times New Roman" panose="02020603050405020304" pitchFamily="18" charset="0"/>
              </a:rPr>
              <a:t>). The resulting fluorescence was visualized using the Odyssey </a:t>
            </a:r>
            <a:r>
              <a:rPr lang="en-US" dirty="0" err="1">
                <a:latin typeface="Times New Roman" panose="02020603050405020304" pitchFamily="18" charset="0"/>
                <a:cs typeface="Times New Roman" panose="02020603050405020304" pitchFamily="18" charset="0"/>
              </a:rPr>
              <a:t>CLx</a:t>
            </a:r>
            <a:r>
              <a:rPr lang="en-US" dirty="0">
                <a:latin typeface="Times New Roman" panose="02020603050405020304" pitchFamily="18" charset="0"/>
                <a:cs typeface="Times New Roman" panose="02020603050405020304" pitchFamily="18" charset="0"/>
              </a:rPr>
              <a:t> and quantified using </a:t>
            </a:r>
            <a:r>
              <a:rPr lang="en-US" dirty="0" err="1">
                <a:latin typeface="Times New Roman" panose="02020603050405020304" pitchFamily="18" charset="0"/>
                <a:cs typeface="Times New Roman" panose="02020603050405020304" pitchFamily="18" charset="0"/>
              </a:rPr>
              <a:t>LiCor</a:t>
            </a:r>
            <a:r>
              <a:rPr lang="en-US" dirty="0">
                <a:latin typeface="Times New Roman" panose="02020603050405020304" pitchFamily="18" charset="0"/>
                <a:cs typeface="Times New Roman" panose="02020603050405020304" pitchFamily="18" charset="0"/>
              </a:rPr>
              <a:t> Image Studio software.</a:t>
            </a:r>
          </a:p>
        </p:txBody>
      </p:sp>
    </p:spTree>
    <p:extLst>
      <p:ext uri="{BB962C8B-B14F-4D97-AF65-F5344CB8AC3E}">
        <p14:creationId xmlns:p14="http://schemas.microsoft.com/office/powerpoint/2010/main" val="2344513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9DD5B4-B47D-4DDB-A0EF-5FEF1C542DC2}"/>
              </a:ext>
            </a:extLst>
          </p:cNvPr>
          <p:cNvSpPr txBox="1">
            <a:spLocks/>
          </p:cNvSpPr>
          <p:nvPr/>
        </p:nvSpPr>
        <p:spPr>
          <a:xfrm>
            <a:off x="1524000" y="1619873"/>
            <a:ext cx="9144000" cy="1872627"/>
          </a:xfrm>
          <a:prstGeom prst="rect">
            <a:avLst/>
          </a:prstGeom>
        </p:spPr>
        <p:txBody>
          <a:bodyPr vert="horz" lIns="71718" tIns="35859" rIns="71718" bIns="3585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717164"/>
            <a:r>
              <a:rPr lang="en-US" sz="3451" dirty="0">
                <a:solidFill>
                  <a:prstClr val="black"/>
                </a:solidFill>
                <a:latin typeface="Times New Roman" panose="02020603050405020304" pitchFamily="18" charset="0"/>
                <a:cs typeface="Times New Roman" panose="02020603050405020304" pitchFamily="18" charset="0"/>
              </a:rPr>
              <a:t>Supplemental Figures</a:t>
            </a:r>
          </a:p>
        </p:txBody>
      </p:sp>
    </p:spTree>
    <p:extLst>
      <p:ext uri="{BB962C8B-B14F-4D97-AF65-F5344CB8AC3E}">
        <p14:creationId xmlns:p14="http://schemas.microsoft.com/office/powerpoint/2010/main" val="2821429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3C0D1-ED0B-4DAC-A8AD-9DC3604F79B5}"/>
              </a:ext>
            </a:extLst>
          </p:cNvPr>
          <p:cNvSpPr>
            <a:spLocks noGrp="1"/>
          </p:cNvSpPr>
          <p:nvPr>
            <p:ph type="title"/>
          </p:nvPr>
        </p:nvSpPr>
        <p:spPr>
          <a:xfrm>
            <a:off x="0" y="739589"/>
            <a:ext cx="8247529" cy="1039657"/>
          </a:xfrm>
        </p:spPr>
        <p:txBody>
          <a:bodyPr/>
          <a:lstStyle/>
          <a:p>
            <a:r>
              <a:rPr lang="en-US" dirty="0">
                <a:latin typeface="Times New Roman" panose="02020603050405020304" pitchFamily="18" charset="0"/>
                <a:cs typeface="Times New Roman" panose="02020603050405020304" pitchFamily="18" charset="0"/>
              </a:rPr>
              <a:t>Supplemental Figure 1)</a:t>
            </a:r>
          </a:p>
        </p:txBody>
      </p:sp>
      <p:pic>
        <p:nvPicPr>
          <p:cNvPr id="4" name="Picture 3">
            <a:extLst>
              <a:ext uri="{FF2B5EF4-FFF2-40B4-BE49-F238E27FC236}">
                <a16:creationId xmlns:a16="http://schemas.microsoft.com/office/drawing/2014/main" id="{75D8DD53-437E-4E67-B27B-37ECA88CF3E8}"/>
              </a:ext>
            </a:extLst>
          </p:cNvPr>
          <p:cNvPicPr>
            <a:picLocks noChangeAspect="1"/>
          </p:cNvPicPr>
          <p:nvPr/>
        </p:nvPicPr>
        <p:blipFill rotWithShape="1">
          <a:blip r:embed="rId2"/>
          <a:srcRect b="2832"/>
          <a:stretch/>
        </p:blipFill>
        <p:spPr>
          <a:xfrm>
            <a:off x="5024780" y="4632613"/>
            <a:ext cx="4270225" cy="1442353"/>
          </a:xfrm>
          <a:prstGeom prst="rect">
            <a:avLst/>
          </a:prstGeom>
        </p:spPr>
      </p:pic>
      <p:pic>
        <p:nvPicPr>
          <p:cNvPr id="6" name="Picture 5">
            <a:extLst>
              <a:ext uri="{FF2B5EF4-FFF2-40B4-BE49-F238E27FC236}">
                <a16:creationId xmlns:a16="http://schemas.microsoft.com/office/drawing/2014/main" id="{951ED0A9-B648-4042-8FD5-19F86AB35945}"/>
              </a:ext>
            </a:extLst>
          </p:cNvPr>
          <p:cNvPicPr>
            <a:picLocks noChangeAspect="1"/>
          </p:cNvPicPr>
          <p:nvPr/>
        </p:nvPicPr>
        <p:blipFill>
          <a:blip r:embed="rId3"/>
          <a:stretch>
            <a:fillRect/>
          </a:stretch>
        </p:blipFill>
        <p:spPr>
          <a:xfrm>
            <a:off x="4833401" y="645377"/>
            <a:ext cx="4461604" cy="4057725"/>
          </a:xfrm>
          <a:prstGeom prst="rect">
            <a:avLst/>
          </a:prstGeom>
        </p:spPr>
      </p:pic>
    </p:spTree>
    <p:extLst>
      <p:ext uri="{BB962C8B-B14F-4D97-AF65-F5344CB8AC3E}">
        <p14:creationId xmlns:p14="http://schemas.microsoft.com/office/powerpoint/2010/main" val="2844388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1D1059-A4D9-4D9E-8984-A01D94A09D55}"/>
              </a:ext>
            </a:extLst>
          </p:cNvPr>
          <p:cNvSpPr>
            <a:spLocks noGrp="1"/>
          </p:cNvSpPr>
          <p:nvPr>
            <p:ph idx="1"/>
          </p:nvPr>
        </p:nvSpPr>
        <p:spPr/>
        <p:txBody>
          <a:bodyPr>
            <a:normAutofit fontScale="92500"/>
          </a:bodyPr>
          <a:lstStyle/>
          <a:p>
            <a:pPr marL="0" indent="0">
              <a:lnSpc>
                <a:spcPct val="200000"/>
              </a:lnSpc>
              <a:buNone/>
            </a:pPr>
            <a:r>
              <a:rPr lang="en-US" b="1" dirty="0">
                <a:latin typeface="Times New Roman" panose="02020603050405020304" pitchFamily="18" charset="0"/>
                <a:cs typeface="Times New Roman" panose="02020603050405020304" pitchFamily="18" charset="0"/>
              </a:rPr>
              <a:t>Supplemental Figure 1. OSM mRNA expression positively correlates to </a:t>
            </a:r>
            <a:r>
              <a:rPr lang="en-US" b="1" dirty="0" err="1">
                <a:latin typeface="Times New Roman" panose="02020603050405020304" pitchFamily="18" charset="0"/>
                <a:cs typeface="Times New Roman" panose="02020603050405020304" pitchFamily="18" charset="0"/>
              </a:rPr>
              <a:t>lysyl</a:t>
            </a:r>
            <a:r>
              <a:rPr lang="en-US" b="1" dirty="0">
                <a:latin typeface="Times New Roman" panose="02020603050405020304" pitchFamily="18" charset="0"/>
                <a:cs typeface="Times New Roman" panose="02020603050405020304" pitchFamily="18" charset="0"/>
              </a:rPr>
              <a:t> oxidase mRNA expression in breast cancer biopsies. </a:t>
            </a:r>
            <a:r>
              <a:rPr lang="en-US" dirty="0">
                <a:latin typeface="Times New Roman" panose="02020603050405020304" pitchFamily="18" charset="0"/>
                <a:cs typeface="Times New Roman" panose="02020603050405020304" pitchFamily="18" charset="0"/>
              </a:rPr>
              <a:t>The Cancer Genome Atlas (TCGA) breast cancer patient RNA-Seq database was used to compare </a:t>
            </a:r>
            <a:r>
              <a:rPr lang="en-US" dirty="0" err="1">
                <a:latin typeface="Times New Roman" panose="02020603050405020304" pitchFamily="18" charset="0"/>
                <a:cs typeface="Times New Roman" panose="02020603050405020304" pitchFamily="18" charset="0"/>
              </a:rPr>
              <a:t>lysyl</a:t>
            </a:r>
            <a:r>
              <a:rPr lang="en-US" dirty="0">
                <a:latin typeface="Times New Roman" panose="02020603050405020304" pitchFamily="18" charset="0"/>
                <a:cs typeface="Times New Roman" panose="02020603050405020304" pitchFamily="18" charset="0"/>
              </a:rPr>
              <a:t> oxidase family (LOX and LOXL1-4) mRNA expression to OSM mRNA expression in breast cancer patients. All the </a:t>
            </a:r>
            <a:r>
              <a:rPr lang="en-US" dirty="0" err="1">
                <a:latin typeface="Times New Roman" panose="02020603050405020304" pitchFamily="18" charset="0"/>
                <a:cs typeface="Times New Roman" panose="02020603050405020304" pitchFamily="18" charset="0"/>
              </a:rPr>
              <a:t>lysyl</a:t>
            </a:r>
            <a:r>
              <a:rPr lang="en-US" dirty="0">
                <a:latin typeface="Times New Roman" panose="02020603050405020304" pitchFamily="18" charset="0"/>
                <a:cs typeface="Times New Roman" panose="02020603050405020304" pitchFamily="18" charset="0"/>
              </a:rPr>
              <a:t> oxidase mRNA had a significant positive correlation to OSM mRNA, except for LOXL4, which had no correlation. The table below the plot details the n-value, Pearson coefficient and its P-value, linear regression slope and its 95% CI for all lysyl oxidases being analyzed. (Log Rank Test/ Least Squares Regression).</a:t>
            </a:r>
          </a:p>
        </p:txBody>
      </p:sp>
    </p:spTree>
    <p:extLst>
      <p:ext uri="{BB962C8B-B14F-4D97-AF65-F5344CB8AC3E}">
        <p14:creationId xmlns:p14="http://schemas.microsoft.com/office/powerpoint/2010/main" val="3474860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39589"/>
            <a:ext cx="8247529" cy="1039657"/>
          </a:xfrm>
        </p:spPr>
        <p:txBody>
          <a:bodyPr/>
          <a:lstStyle/>
          <a:p>
            <a:r>
              <a:rPr lang="en-US" dirty="0">
                <a:latin typeface="Times New Roman" panose="02020603050405020304" pitchFamily="18" charset="0"/>
                <a:cs typeface="Times New Roman" panose="02020603050405020304" pitchFamily="18" charset="0"/>
              </a:rPr>
              <a:t>Supplemental Figure 2)</a:t>
            </a:r>
          </a:p>
        </p:txBody>
      </p:sp>
      <p:pic>
        <p:nvPicPr>
          <p:cNvPr id="4" name="Picture 3"/>
          <p:cNvPicPr>
            <a:picLocks noChangeAspect="1"/>
          </p:cNvPicPr>
          <p:nvPr/>
        </p:nvPicPr>
        <p:blipFill>
          <a:blip r:embed="rId2"/>
          <a:stretch>
            <a:fillRect/>
          </a:stretch>
        </p:blipFill>
        <p:spPr>
          <a:xfrm>
            <a:off x="1854670" y="2701009"/>
            <a:ext cx="5264802" cy="2128729"/>
          </a:xfrm>
          <a:prstGeom prst="rect">
            <a:avLst/>
          </a:prstGeom>
        </p:spPr>
      </p:pic>
      <p:sp>
        <p:nvSpPr>
          <p:cNvPr id="6" name="TextBox 5"/>
          <p:cNvSpPr txBox="1"/>
          <p:nvPr/>
        </p:nvSpPr>
        <p:spPr>
          <a:xfrm>
            <a:off x="1541840" y="2642488"/>
            <a:ext cx="431339" cy="333809"/>
          </a:xfrm>
          <a:prstGeom prst="rect">
            <a:avLst/>
          </a:prstGeom>
          <a:noFill/>
        </p:spPr>
        <p:txBody>
          <a:bodyPr wrap="square" rtlCol="0">
            <a:spAutoFit/>
          </a:bodyPr>
          <a:lstStyle/>
          <a:p>
            <a:pPr defTabSz="358582"/>
            <a:r>
              <a:rPr lang="en-US" sz="1569" b="1" dirty="0">
                <a:solidFill>
                  <a:prstClr val="black"/>
                </a:solidFill>
                <a:latin typeface="Arial" panose="020B0604020202020204" pitchFamily="34" charset="0"/>
                <a:cs typeface="Arial" panose="020B0604020202020204" pitchFamily="34" charset="0"/>
              </a:rPr>
              <a:t>A.</a:t>
            </a:r>
          </a:p>
        </p:txBody>
      </p:sp>
      <p:sp>
        <p:nvSpPr>
          <p:cNvPr id="7" name="TextBox 6"/>
          <p:cNvSpPr txBox="1"/>
          <p:nvPr/>
        </p:nvSpPr>
        <p:spPr>
          <a:xfrm>
            <a:off x="6555207" y="2642488"/>
            <a:ext cx="484360" cy="333809"/>
          </a:xfrm>
          <a:prstGeom prst="rect">
            <a:avLst/>
          </a:prstGeom>
          <a:noFill/>
        </p:spPr>
        <p:txBody>
          <a:bodyPr wrap="square" rtlCol="0">
            <a:spAutoFit/>
          </a:bodyPr>
          <a:lstStyle/>
          <a:p>
            <a:pPr defTabSz="358582"/>
            <a:r>
              <a:rPr lang="en-US" sz="1569" b="1" dirty="0">
                <a:solidFill>
                  <a:prstClr val="black"/>
                </a:solidFill>
                <a:latin typeface="Arial" panose="020B0604020202020204" pitchFamily="34" charset="0"/>
                <a:cs typeface="Arial" panose="020B0604020202020204" pitchFamily="34" charset="0"/>
              </a:rPr>
              <a:t>B.</a:t>
            </a:r>
          </a:p>
        </p:txBody>
      </p:sp>
      <p:pic>
        <p:nvPicPr>
          <p:cNvPr id="11" name="Picture 10">
            <a:extLst>
              <a:ext uri="{FF2B5EF4-FFF2-40B4-BE49-F238E27FC236}">
                <a16:creationId xmlns:a16="http://schemas.microsoft.com/office/drawing/2014/main" id="{A636269D-721C-45E5-8706-08100257972F}"/>
              </a:ext>
            </a:extLst>
          </p:cNvPr>
          <p:cNvPicPr>
            <a:picLocks noChangeAspect="1"/>
          </p:cNvPicPr>
          <p:nvPr/>
        </p:nvPicPr>
        <p:blipFill>
          <a:blip r:embed="rId3"/>
          <a:stretch>
            <a:fillRect/>
          </a:stretch>
        </p:blipFill>
        <p:spPr>
          <a:xfrm>
            <a:off x="7039567" y="2809392"/>
            <a:ext cx="3749365" cy="2127688"/>
          </a:xfrm>
          <a:prstGeom prst="rect">
            <a:avLst/>
          </a:prstGeom>
        </p:spPr>
      </p:pic>
    </p:spTree>
    <p:extLst>
      <p:ext uri="{BB962C8B-B14F-4D97-AF65-F5344CB8AC3E}">
        <p14:creationId xmlns:p14="http://schemas.microsoft.com/office/powerpoint/2010/main" val="4111896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0" indent="0">
              <a:lnSpc>
                <a:spcPct val="200000"/>
              </a:lnSpc>
              <a:buNone/>
            </a:pPr>
            <a:r>
              <a:rPr lang="en-US" b="1" dirty="0">
                <a:latin typeface="Times New Roman" panose="02020603050405020304" pitchFamily="18" charset="0"/>
                <a:cs typeface="Times New Roman" panose="02020603050405020304" pitchFamily="18" charset="0"/>
              </a:rPr>
              <a:t>Supplemental Figure 2. Optimal OSM-induced LOXL2 protein expression is achieved at 24 hours.</a:t>
            </a:r>
            <a:r>
              <a:rPr lang="en-US" dirty="0">
                <a:latin typeface="Times New Roman" panose="02020603050405020304" pitchFamily="18" charset="0"/>
                <a:cs typeface="Times New Roman" panose="02020603050405020304" pitchFamily="18" charset="0"/>
              </a:rPr>
              <a:t> In </a:t>
            </a:r>
            <a:r>
              <a:rPr lang="en-US" b="1" dirty="0">
                <a:latin typeface="Times New Roman" panose="02020603050405020304" pitchFamily="18" charset="0"/>
                <a:cs typeface="Times New Roman" panose="02020603050405020304" pitchFamily="18" charset="0"/>
              </a:rPr>
              <a:t>A.</a:t>
            </a:r>
            <a:r>
              <a:rPr lang="en-US" dirty="0">
                <a:latin typeface="Times New Roman" panose="02020603050405020304" pitchFamily="18" charset="0"/>
                <a:cs typeface="Times New Roman" panose="02020603050405020304" pitchFamily="18" charset="0"/>
              </a:rPr>
              <a:t> Image of Cell Tag normalization (red) and LOXL2 fluorescence (green) derived from In-cell Western analysis of MCF7 cells exposed to OSM for 24, 48, and 72 hours. The results highlight that OSM-induced LOXL2 is greatest after 24 hours post treatment. </a:t>
            </a:r>
            <a:r>
              <a:rPr lang="en-US" b="1" dirty="0">
                <a:latin typeface="Times New Roman" panose="02020603050405020304" pitchFamily="18" charset="0"/>
                <a:cs typeface="Times New Roman" panose="02020603050405020304" pitchFamily="18" charset="0"/>
              </a:rPr>
              <a:t>B.</a:t>
            </a:r>
            <a:r>
              <a:rPr lang="en-US" dirty="0">
                <a:latin typeface="Times New Roman" panose="02020603050405020304" pitchFamily="18" charset="0"/>
                <a:cs typeface="Times New Roman" panose="02020603050405020304" pitchFamily="18" charset="0"/>
              </a:rPr>
              <a:t> Graphical box-and-whisker plot representation of the level of LOXL2 protein fluorescence detected as compared to the non-treated controls, Cell Tag is used to normalize the data. (n=3; *** p&lt;0.001; Student’s t-test).</a:t>
            </a:r>
          </a:p>
        </p:txBody>
      </p:sp>
    </p:spTree>
    <p:extLst>
      <p:ext uri="{BB962C8B-B14F-4D97-AF65-F5344CB8AC3E}">
        <p14:creationId xmlns:p14="http://schemas.microsoft.com/office/powerpoint/2010/main" val="1948968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542DBC4-DD08-4BE2-A4F8-043260CA8BA6}"/>
              </a:ext>
            </a:extLst>
          </p:cNvPr>
          <p:cNvSpPr txBox="1">
            <a:spLocks/>
          </p:cNvSpPr>
          <p:nvPr/>
        </p:nvSpPr>
        <p:spPr>
          <a:xfrm>
            <a:off x="0" y="739589"/>
            <a:ext cx="8247529" cy="1039657"/>
          </a:xfrm>
          <a:prstGeom prst="rect">
            <a:avLst/>
          </a:prstGeom>
        </p:spPr>
        <p:txBody>
          <a:bodyPr vert="horz" lIns="71718" tIns="35859" rIns="71718" bIns="3585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717164"/>
            <a:r>
              <a:rPr lang="en-US" sz="3451" dirty="0">
                <a:solidFill>
                  <a:prstClr val="black"/>
                </a:solidFill>
                <a:latin typeface="Times New Roman" panose="02020603050405020304" pitchFamily="18" charset="0"/>
                <a:cs typeface="Times New Roman" panose="02020603050405020304" pitchFamily="18" charset="0"/>
              </a:rPr>
              <a:t>Supplemental Figure 3)</a:t>
            </a:r>
          </a:p>
        </p:txBody>
      </p:sp>
      <p:pic>
        <p:nvPicPr>
          <p:cNvPr id="7" name="Picture 6">
            <a:extLst>
              <a:ext uri="{FF2B5EF4-FFF2-40B4-BE49-F238E27FC236}">
                <a16:creationId xmlns:a16="http://schemas.microsoft.com/office/drawing/2014/main" id="{F4A6DEE8-EBAD-43F7-ACB7-6B5E78299212}"/>
              </a:ext>
            </a:extLst>
          </p:cNvPr>
          <p:cNvPicPr>
            <a:picLocks noChangeAspect="1"/>
          </p:cNvPicPr>
          <p:nvPr/>
        </p:nvPicPr>
        <p:blipFill>
          <a:blip r:embed="rId2"/>
          <a:stretch>
            <a:fillRect/>
          </a:stretch>
        </p:blipFill>
        <p:spPr>
          <a:xfrm>
            <a:off x="3063026" y="2844247"/>
            <a:ext cx="6065949" cy="2179224"/>
          </a:xfrm>
          <a:prstGeom prst="rect">
            <a:avLst/>
          </a:prstGeom>
        </p:spPr>
      </p:pic>
    </p:spTree>
    <p:extLst>
      <p:ext uri="{BB962C8B-B14F-4D97-AF65-F5344CB8AC3E}">
        <p14:creationId xmlns:p14="http://schemas.microsoft.com/office/powerpoint/2010/main" val="15260572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0" indent="0">
              <a:lnSpc>
                <a:spcPct val="200000"/>
              </a:lnSpc>
              <a:buNone/>
            </a:pPr>
            <a:r>
              <a:rPr lang="en-US" b="1" dirty="0">
                <a:latin typeface="Times New Roman" panose="02020603050405020304" pitchFamily="18" charset="0"/>
                <a:cs typeface="Times New Roman" panose="02020603050405020304" pitchFamily="18" charset="0"/>
              </a:rPr>
              <a:t>Supplemental Figure 3. MDA-MB-468 cells have high LOX expression, not suitable for LOXL2 analysis. </a:t>
            </a:r>
            <a:r>
              <a:rPr lang="en-US" dirty="0">
                <a:latin typeface="Times New Roman" panose="02020603050405020304" pitchFamily="18" charset="0"/>
                <a:cs typeface="Times New Roman" panose="02020603050405020304" pitchFamily="18" charset="0"/>
              </a:rPr>
              <a:t>Immunoblot analysis of MDA-MB-468 cell lysates after 24 hour OSM, IL-6, and LIF treatment does not change LOX expression, yet constitutively high levels of LOX protein is present. This presents problems as LOX enzymatic activity will mask and skew the results of the the enzymatic activity of LOXL2 in this cell line. Therefore, moving forward MCF7 cells were utilized to determine the effect OSM-induced LOXL2 has on the ECM. (n=3). </a:t>
            </a:r>
          </a:p>
        </p:txBody>
      </p:sp>
    </p:spTree>
    <p:extLst>
      <p:ext uri="{BB962C8B-B14F-4D97-AF65-F5344CB8AC3E}">
        <p14:creationId xmlns:p14="http://schemas.microsoft.com/office/powerpoint/2010/main" val="173221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D7DD1F9-01FE-47BB-A3BF-259206997E05}"/>
              </a:ext>
            </a:extLst>
          </p:cNvPr>
          <p:cNvSpPr txBox="1">
            <a:spLocks/>
          </p:cNvSpPr>
          <p:nvPr/>
        </p:nvSpPr>
        <p:spPr>
          <a:xfrm>
            <a:off x="0" y="739589"/>
            <a:ext cx="8247529" cy="1039657"/>
          </a:xfrm>
          <a:prstGeom prst="rect">
            <a:avLst/>
          </a:prstGeom>
        </p:spPr>
        <p:txBody>
          <a:bodyPr vert="horz" lIns="71718" tIns="35859" rIns="71718" bIns="3585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717164"/>
            <a:r>
              <a:rPr lang="en-US" sz="3451" dirty="0">
                <a:solidFill>
                  <a:prstClr val="black"/>
                </a:solidFill>
                <a:latin typeface="Times New Roman" panose="02020603050405020304" pitchFamily="18" charset="0"/>
                <a:cs typeface="Times New Roman" panose="02020603050405020304" pitchFamily="18" charset="0"/>
              </a:rPr>
              <a:t>Supplemental Figure 4)</a:t>
            </a:r>
          </a:p>
        </p:txBody>
      </p:sp>
      <p:pic>
        <p:nvPicPr>
          <p:cNvPr id="3" name="Picture 2">
            <a:extLst>
              <a:ext uri="{FF2B5EF4-FFF2-40B4-BE49-F238E27FC236}">
                <a16:creationId xmlns:a16="http://schemas.microsoft.com/office/drawing/2014/main" id="{EE3B26F3-1603-4E55-A610-F424441B97CA}"/>
              </a:ext>
            </a:extLst>
          </p:cNvPr>
          <p:cNvPicPr>
            <a:picLocks noChangeAspect="1"/>
          </p:cNvPicPr>
          <p:nvPr/>
        </p:nvPicPr>
        <p:blipFill>
          <a:blip r:embed="rId2"/>
          <a:stretch>
            <a:fillRect/>
          </a:stretch>
        </p:blipFill>
        <p:spPr>
          <a:xfrm>
            <a:off x="3398286" y="2304190"/>
            <a:ext cx="5395428" cy="2249619"/>
          </a:xfrm>
          <a:prstGeom prst="rect">
            <a:avLst/>
          </a:prstGeom>
        </p:spPr>
      </p:pic>
    </p:spTree>
    <p:extLst>
      <p:ext uri="{BB962C8B-B14F-4D97-AF65-F5344CB8AC3E}">
        <p14:creationId xmlns:p14="http://schemas.microsoft.com/office/powerpoint/2010/main" val="2147648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64DA0A-B78B-4719-93CB-F963EDE7B4E6}"/>
              </a:ext>
            </a:extLst>
          </p:cNvPr>
          <p:cNvSpPr>
            <a:spLocks noGrp="1"/>
          </p:cNvSpPr>
          <p:nvPr>
            <p:ph idx="1"/>
          </p:nvPr>
        </p:nvSpPr>
        <p:spPr/>
        <p:txBody>
          <a:bodyPr>
            <a:normAutofit fontScale="85000" lnSpcReduction="10000"/>
          </a:bodyPr>
          <a:lstStyle/>
          <a:p>
            <a:pPr marL="0" indent="0">
              <a:lnSpc>
                <a:spcPct val="200000"/>
              </a:lnSpc>
              <a:buNone/>
            </a:pPr>
            <a:r>
              <a:rPr lang="en-US" b="1" dirty="0">
                <a:latin typeface="Times New Roman" panose="02020603050405020304" pitchFamily="18" charset="0"/>
                <a:cs typeface="Times New Roman" panose="02020603050405020304" pitchFamily="18" charset="0"/>
              </a:rPr>
              <a:t>Supplemental Figure 4. Inhibition of LOXL2 with siLOXL2 did not promote any off target LOXL1 inhibition.</a:t>
            </a:r>
            <a:r>
              <a:rPr lang="en-US" dirty="0">
                <a:latin typeface="Times New Roman" panose="02020603050405020304" pitchFamily="18" charset="0"/>
                <a:cs typeface="Times New Roman" panose="02020603050405020304" pitchFamily="18" charset="0"/>
              </a:rPr>
              <a:t> Immunoblot analysis of MCF7 lysates collected after 48 hours of </a:t>
            </a:r>
            <a:r>
              <a:rPr lang="en-US" dirty="0" err="1">
                <a:latin typeface="Times New Roman" panose="02020603050405020304" pitchFamily="18" charset="0"/>
                <a:cs typeface="Times New Roman" panose="02020603050405020304" pitchFamily="18" charset="0"/>
              </a:rPr>
              <a:t>siCTRL</a:t>
            </a:r>
            <a:r>
              <a:rPr lang="en-US" dirty="0">
                <a:latin typeface="Times New Roman" panose="02020603050405020304" pitchFamily="18" charset="0"/>
                <a:cs typeface="Times New Roman" panose="02020603050405020304" pitchFamily="18" charset="0"/>
              </a:rPr>
              <a:t> and siLOXL2 transfection and 24 hours of OSM treatment. Treatment with OSM did not induce the expression of LOXL1, the only other </a:t>
            </a:r>
            <a:r>
              <a:rPr lang="en-US" dirty="0" err="1">
                <a:latin typeface="Times New Roman" panose="02020603050405020304" pitchFamily="18" charset="0"/>
                <a:cs typeface="Times New Roman" panose="02020603050405020304" pitchFamily="18" charset="0"/>
              </a:rPr>
              <a:t>lysyl</a:t>
            </a:r>
            <a:r>
              <a:rPr lang="en-US" dirty="0">
                <a:latin typeface="Times New Roman" panose="02020603050405020304" pitchFamily="18" charset="0"/>
                <a:cs typeface="Times New Roman" panose="02020603050405020304" pitchFamily="18" charset="0"/>
              </a:rPr>
              <a:t> oxidase detectable in MCF7 cells analyzed. The siLOXL2 exposed MCF7 cells showed no alteration in LOXL1 expression when compared against samples exposed to the </a:t>
            </a:r>
            <a:r>
              <a:rPr lang="en-US" dirty="0" err="1">
                <a:latin typeface="Times New Roman" panose="02020603050405020304" pitchFamily="18" charset="0"/>
                <a:cs typeface="Times New Roman" panose="02020603050405020304" pitchFamily="18" charset="0"/>
              </a:rPr>
              <a:t>siCTRL</a:t>
            </a:r>
            <a:r>
              <a:rPr lang="en-US" dirty="0">
                <a:latin typeface="Times New Roman" panose="02020603050405020304" pitchFamily="18" charset="0"/>
                <a:cs typeface="Times New Roman" panose="02020603050405020304" pitchFamily="18" charset="0"/>
              </a:rPr>
              <a:t>. Continued LOXL1 expression confirms that LOXL2 is the only </a:t>
            </a:r>
            <a:r>
              <a:rPr lang="en-US" dirty="0" err="1">
                <a:latin typeface="Times New Roman" panose="02020603050405020304" pitchFamily="18" charset="0"/>
                <a:cs typeface="Times New Roman" panose="02020603050405020304" pitchFamily="18" charset="0"/>
              </a:rPr>
              <a:t>lysyl</a:t>
            </a:r>
            <a:r>
              <a:rPr lang="en-US" dirty="0">
                <a:latin typeface="Times New Roman" panose="02020603050405020304" pitchFamily="18" charset="0"/>
                <a:cs typeface="Times New Roman" panose="02020603050405020304" pitchFamily="18" charset="0"/>
              </a:rPr>
              <a:t> oxidase mRNA that is targeted by the siLOXL2, this is because no other </a:t>
            </a:r>
            <a:r>
              <a:rPr lang="en-US" dirty="0" err="1">
                <a:latin typeface="Times New Roman" panose="02020603050405020304" pitchFamily="18" charset="0"/>
                <a:cs typeface="Times New Roman" panose="02020603050405020304" pitchFamily="18" charset="0"/>
              </a:rPr>
              <a:t>lysyl</a:t>
            </a:r>
            <a:r>
              <a:rPr lang="en-US" dirty="0">
                <a:latin typeface="Times New Roman" panose="02020603050405020304" pitchFamily="18" charset="0"/>
                <a:cs typeface="Times New Roman" panose="02020603050405020304" pitchFamily="18" charset="0"/>
              </a:rPr>
              <a:t> oxidase is detectable by immunoblot in MCF7 cells. (n=3).</a:t>
            </a:r>
          </a:p>
        </p:txBody>
      </p:sp>
    </p:spTree>
    <p:extLst>
      <p:ext uri="{BB962C8B-B14F-4D97-AF65-F5344CB8AC3E}">
        <p14:creationId xmlns:p14="http://schemas.microsoft.com/office/powerpoint/2010/main" val="2319143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A984748-17F4-4E2A-A59E-08EC88AF08F8}"/>
              </a:ext>
            </a:extLst>
          </p:cNvPr>
          <p:cNvSpPr txBox="1">
            <a:spLocks/>
          </p:cNvSpPr>
          <p:nvPr/>
        </p:nvSpPr>
        <p:spPr>
          <a:xfrm>
            <a:off x="0" y="739589"/>
            <a:ext cx="8247529" cy="1039657"/>
          </a:xfrm>
          <a:prstGeom prst="rect">
            <a:avLst/>
          </a:prstGeom>
        </p:spPr>
        <p:txBody>
          <a:bodyPr vert="horz" lIns="71718" tIns="35859" rIns="71718" bIns="3585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717164"/>
            <a:r>
              <a:rPr lang="en-US" sz="3451" dirty="0">
                <a:solidFill>
                  <a:prstClr val="black"/>
                </a:solidFill>
                <a:latin typeface="Times New Roman" panose="02020603050405020304" pitchFamily="18" charset="0"/>
                <a:cs typeface="Times New Roman" panose="02020603050405020304" pitchFamily="18" charset="0"/>
              </a:rPr>
              <a:t>Supplemental Figure 5)</a:t>
            </a:r>
          </a:p>
        </p:txBody>
      </p:sp>
      <p:pic>
        <p:nvPicPr>
          <p:cNvPr id="3" name="Picture 3">
            <a:extLst>
              <a:ext uri="{FF2B5EF4-FFF2-40B4-BE49-F238E27FC236}">
                <a16:creationId xmlns:a16="http://schemas.microsoft.com/office/drawing/2014/main" id="{F5A1F478-7197-4F5B-AA2A-6B51261C5F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81820" y="1948763"/>
            <a:ext cx="5999881" cy="3437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7955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32558209-E091-4C2A-9914-6075F431AA00}"/>
              </a:ext>
            </a:extLst>
          </p:cNvPr>
          <p:cNvSpPr>
            <a:spLocks noGrp="1"/>
          </p:cNvSpPr>
          <p:nvPr>
            <p:ph idx="1"/>
          </p:nvPr>
        </p:nvSpPr>
        <p:spPr>
          <a:xfrm>
            <a:off x="729063" y="2171450"/>
            <a:ext cx="10825006" cy="4299351"/>
          </a:xfrm>
        </p:spPr>
        <p:txBody>
          <a:bodyPr>
            <a:normAutofit fontScale="92500"/>
          </a:bodyPr>
          <a:lstStyle/>
          <a:p>
            <a:pPr marL="0" indent="0">
              <a:lnSpc>
                <a:spcPct val="200000"/>
              </a:lnSpc>
              <a:buNone/>
            </a:pPr>
            <a:r>
              <a:rPr lang="en-US" b="1" dirty="0">
                <a:latin typeface="Times New Roman" panose="02020603050405020304" pitchFamily="18" charset="0"/>
                <a:cs typeface="Times New Roman" panose="02020603050405020304" pitchFamily="18" charset="0"/>
              </a:rPr>
              <a:t>Supplemental Figure 5. Representative image of ROI formation for alignment quantification of collagen I fibers. </a:t>
            </a:r>
            <a:r>
              <a:rPr lang="en-US" dirty="0">
                <a:latin typeface="Times New Roman" panose="02020603050405020304" pitchFamily="18" charset="0"/>
                <a:cs typeface="Times New Roman" panose="02020603050405020304" pitchFamily="18" charset="0"/>
              </a:rPr>
              <a:t>To attain the relevant alignment data necessary, we created ROI’s that encompassed bundles of fibers oriented in-between individual MCF7 cells, and perpendicular to the cell surface. CurveAlign4.0 full image analysis only looks at global alignment in images without ROI’s; the ROI’s are necessary because of the random MCF7 cell distribution and direction of alignment confuses the software. Attempts were made to follow natural curvature of fibers when forming ROI’s. All experimental results are an aggregate of 4 technical replicates for each biological sample. (n=3). </a:t>
            </a:r>
          </a:p>
        </p:txBody>
      </p:sp>
    </p:spTree>
    <p:extLst>
      <p:ext uri="{BB962C8B-B14F-4D97-AF65-F5344CB8AC3E}">
        <p14:creationId xmlns:p14="http://schemas.microsoft.com/office/powerpoint/2010/main" val="179415898"/>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TotalTime>
  <Words>736</Words>
  <Application>Microsoft Office PowerPoint</Application>
  <PresentationFormat>Widescreen</PresentationFormat>
  <Paragraphs>16</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Calibri Light</vt:lpstr>
      <vt:lpstr>Times New Roman</vt:lpstr>
      <vt:lpstr>1_Office Theme</vt:lpstr>
      <vt:lpstr>PowerPoint Presentation</vt:lpstr>
      <vt:lpstr>PowerPoint Presentation</vt:lpstr>
      <vt:lpstr>PowerPoint Presentation</vt:lpstr>
      <vt:lpstr>Supplemental Figure 1)</vt:lpstr>
      <vt:lpstr>PowerPoint Presentation</vt:lpstr>
      <vt:lpstr>Supplemental Figure 2)</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simion.dinca@yahoo.com</dc:creator>
  <cp:lastModifiedBy>simion.dinca@yahoo.com</cp:lastModifiedBy>
  <cp:revision>4</cp:revision>
  <dcterms:created xsi:type="dcterms:W3CDTF">2020-06-30T05:42:58Z</dcterms:created>
  <dcterms:modified xsi:type="dcterms:W3CDTF">2020-07-15T02:03:59Z</dcterms:modified>
</cp:coreProperties>
</file>