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317" r:id="rId2"/>
  </p:sldIdLst>
  <p:sldSz cx="9601200" cy="12801600" type="A3"/>
  <p:notesSz cx="6858000" cy="9144000"/>
  <p:defaultTextStyle>
    <a:defPPr>
      <a:defRPr lang="ja-JP"/>
    </a:defPPr>
    <a:lvl1pPr marL="0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u Hanamura" initials="TH" lastIdx="4" clrIdx="0">
    <p:extLst>
      <p:ext uri="{19B8F6BF-5375-455C-9EA6-DF929625EA0E}">
        <p15:presenceInfo xmlns:p15="http://schemas.microsoft.com/office/powerpoint/2012/main" userId="Toru Hanamura" providerId="None"/>
      </p:ext>
    </p:extLst>
  </p:cmAuthor>
  <p:cmAuthor id="2" name="Richer, Jennifer" initials="RJ" lastIdx="6" clrIdx="1">
    <p:extLst>
      <p:ext uri="{19B8F6BF-5375-455C-9EA6-DF929625EA0E}">
        <p15:presenceInfo xmlns:p15="http://schemas.microsoft.com/office/powerpoint/2012/main" userId="Richer, Jennifer" providerId="None"/>
      </p:ext>
    </p:extLst>
  </p:cmAuthor>
  <p:cmAuthor id="3" name="花村 徹" initials="花村" lastIdx="2" clrIdx="2">
    <p:extLst>
      <p:ext uri="{19B8F6BF-5375-455C-9EA6-DF929625EA0E}">
        <p15:presenceInfo xmlns:p15="http://schemas.microsoft.com/office/powerpoint/2012/main" userId="713ce747a82cdf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08"/>
    <p:restoredTop sz="92978" autoAdjust="0"/>
  </p:normalViewPr>
  <p:slideViewPr>
    <p:cSldViewPr snapToGrid="0" snapToObjects="1">
      <p:cViewPr>
        <p:scale>
          <a:sx n="90" d="100"/>
          <a:sy n="90" d="100"/>
        </p:scale>
        <p:origin x="2544" y="144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2A602-B26C-764C-9708-93A17553678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5F9A1-8BE5-B546-9533-9E59946FD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75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DA99A-FF6A-744E-AD7B-15F802665C1C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23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BF7DD54B-E395-CC41-8578-137B803657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26599"/>
              </p:ext>
            </p:extLst>
          </p:nvPr>
        </p:nvGraphicFramePr>
        <p:xfrm>
          <a:off x="733425" y="642582"/>
          <a:ext cx="8134350" cy="7762500"/>
        </p:xfrm>
        <a:graphic>
          <a:graphicData uri="http://schemas.openxmlformats.org/drawingml/2006/table">
            <a:tbl>
              <a:tblPr/>
              <a:tblGrid>
                <a:gridCol w="1038225">
                  <a:extLst>
                    <a:ext uri="{9D8B030D-6E8A-4147-A177-3AD203B41FA5}">
                      <a16:colId xmlns:a16="http://schemas.microsoft.com/office/drawing/2014/main" val="3166059588"/>
                    </a:ext>
                  </a:extLst>
                </a:gridCol>
                <a:gridCol w="968375">
                  <a:extLst>
                    <a:ext uri="{9D8B030D-6E8A-4147-A177-3AD203B41FA5}">
                      <a16:colId xmlns:a16="http://schemas.microsoft.com/office/drawing/2014/main" val="271324887"/>
                    </a:ext>
                  </a:extLst>
                </a:gridCol>
                <a:gridCol w="1695450">
                  <a:extLst>
                    <a:ext uri="{9D8B030D-6E8A-4147-A177-3AD203B41FA5}">
                      <a16:colId xmlns:a16="http://schemas.microsoft.com/office/drawing/2014/main" val="320941077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4357938"/>
                    </a:ext>
                  </a:extLst>
                </a:gridCol>
                <a:gridCol w="1465592">
                  <a:extLst>
                    <a:ext uri="{9D8B030D-6E8A-4147-A177-3AD203B41FA5}">
                      <a16:colId xmlns:a16="http://schemas.microsoft.com/office/drawing/2014/main" val="1756952729"/>
                    </a:ext>
                  </a:extLst>
                </a:gridCol>
                <a:gridCol w="1054443">
                  <a:extLst>
                    <a:ext uri="{9D8B030D-6E8A-4147-A177-3AD203B41FA5}">
                      <a16:colId xmlns:a16="http://schemas.microsoft.com/office/drawing/2014/main" val="2237801828"/>
                    </a:ext>
                  </a:extLst>
                </a:gridCol>
                <a:gridCol w="921665">
                  <a:extLst>
                    <a:ext uri="{9D8B030D-6E8A-4147-A177-3AD203B41FA5}">
                      <a16:colId xmlns:a16="http://schemas.microsoft.com/office/drawing/2014/main" val="4150419686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Supplementary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table 6.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Comparison of proliferative response to different dose of DHT in same cell lines.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　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　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883598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012387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Cell line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One-way ANOVA </a:t>
                      </a:r>
                    </a:p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p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-value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Dunnett's multiple comparisons test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Mean Diff.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95.00% CI of diff.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Adjusted</a:t>
                      </a:r>
                    </a:p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 </a:t>
                      </a:r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p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-value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Proliferative response to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1826870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HCC2185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0.0097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100pM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0.1409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-0.1347 to 0.4165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0.4611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Suppressive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2721417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0.3348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0.05922 to 0.6104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0.0159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939947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0.3206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0.04502 to 0.5962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0.021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403058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0.3736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0.09800 to 0.6491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0.0074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481638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BT-549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0.3083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100pM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-0.01352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-0.1845 to 0.1574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0.9982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No response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633449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0.02409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-0.1469 to 0.1951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0.9852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09755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0.08495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-0.08601 to 0.2559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0.4849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87035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0.1002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-0.07080 to 0.2711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0.3487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41067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MDA-MB-468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0.3329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100pM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0.04807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-0.1215 to 0.2176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0.853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No response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8484880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0.02241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-0.1471 to 0.1919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0.9883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1288130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0.1023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-0.06721 to 0.2718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0.325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0352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0.1124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-0.05714 to 0.2819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0.2537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975899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MDA-MB-453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0.0059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100pM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-0.03545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-0.2426 to 0.1718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0.9705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Promotive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10632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-0.2761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-0.4833 to -0.06892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0.0084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4119646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-0.2369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-0.4441 to -0.02974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0.0234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88539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-0.2239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-0.4311 to -0.01668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0.0327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277348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SK-BR-3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0.242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100pM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0.06639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-0.03552 to 0.1683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0.2664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No response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601322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-0.003638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-0.1056 to 0.09827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0.9999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078610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-0.01319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-0.1151 to 0.08872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0.9892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69283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-0.007276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-0.1092 to 0.09464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0.9988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517825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ZR-75-1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0.1671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100pM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-0.04149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-0.2327 to 0.1497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0.9344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No response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689188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-0.1214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-0.3125 to 0.06980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0.2857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455817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-0.08921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-0.2804 to 0.1020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0.5366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325329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-0.1743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-0.3654 to 0.01689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0.0786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479200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BT-474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0.0104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100pM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0.1836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0.02558 to 0.3415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0.0212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Suppressive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6794200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0.08548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-0.07250 to 0.2435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0.4138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723549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0.223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0.06503 to 0.3810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0.0055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4425096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0.1764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0.01846 to 0.3344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0.027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0037478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MCF7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0.0111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100pM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0.1034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-0.01490 to 0.2217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0.0949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Suppressive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2475344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0.1195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0.001178 to 0.2378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0.0475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508082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0.09248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-0.02582 to 0.2108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0.1484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91736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-0.02872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-0.1470 to 0.08957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0.9068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748501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T-47D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&lt;0.0001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100pM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-0.1395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-0.3448 to 0.06575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0.2343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Promotive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779886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-0.3097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-0.5150 to -0.1044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0.0034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504053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-0.1971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-0.4024 to 0.008226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0.0614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Yu Gothic" panose="020B0400000000000000" pitchFamily="34" charset="-128"/>
                      </a:endParaRP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7838775"/>
                  </a:ext>
                </a:extLst>
              </a:tr>
              <a:tr h="144636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　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　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Vehichle vs. 100nM DHT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-1.01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-1.232 to -0.7885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&lt;0.0001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Yu Gothic" panose="020B0400000000000000" pitchFamily="34" charset="-128"/>
                        </a:rPr>
                        <a:t>　</a:t>
                      </a:r>
                    </a:p>
                  </a:txBody>
                  <a:tcPr marL="6780" marR="6780" marT="67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3692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517074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16919</TotalTime>
  <Words>490</Words>
  <Application>Microsoft Macintosh PowerPoint</Application>
  <PresentationFormat>A3 297x420 mm</PresentationFormat>
  <Paragraphs>184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Yu Gothic</vt:lpstr>
      <vt:lpstr>Arial</vt:lpstr>
      <vt:lpstr>Calibri</vt:lpstr>
      <vt:lpstr>Calibri Light</vt:lpstr>
      <vt:lpstr>ホワイト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花村 徹</dc:creator>
  <cp:keywords/>
  <dc:description/>
  <cp:lastModifiedBy>花村 徹</cp:lastModifiedBy>
  <cp:revision>649</cp:revision>
  <cp:lastPrinted>2019-11-15T20:26:41Z</cp:lastPrinted>
  <dcterms:created xsi:type="dcterms:W3CDTF">2019-06-11T17:31:31Z</dcterms:created>
  <dcterms:modified xsi:type="dcterms:W3CDTF">2021-07-09T02:38:50Z</dcterms:modified>
  <cp:category/>
</cp:coreProperties>
</file>