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"/>
  </p:notesMasterIdLst>
  <p:sldIdLst>
    <p:sldId id="303" r:id="rId2"/>
  </p:sldIdLst>
  <p:sldSz cx="9601200" cy="12801600" type="A3"/>
  <p:notesSz cx="6858000" cy="9144000"/>
  <p:defaultTextStyle>
    <a:defPPr>
      <a:defRPr lang="ja-JP"/>
    </a:defPPr>
    <a:lvl1pPr marL="0" algn="l" defTabSz="914357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7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357" algn="l" defTabSz="914357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536" algn="l" defTabSz="914357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714" algn="l" defTabSz="914357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5892" algn="l" defTabSz="914357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070" algn="l" defTabSz="914357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249" algn="l" defTabSz="914357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428" algn="l" defTabSz="914357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oru Hanamura" initials="TH" lastIdx="4" clrIdx="0">
    <p:extLst>
      <p:ext uri="{19B8F6BF-5375-455C-9EA6-DF929625EA0E}">
        <p15:presenceInfo xmlns:p15="http://schemas.microsoft.com/office/powerpoint/2012/main" userId="Toru Hanamura" providerId="None"/>
      </p:ext>
    </p:extLst>
  </p:cmAuthor>
  <p:cmAuthor id="2" name="Richer, Jennifer" initials="RJ" lastIdx="6" clrIdx="1">
    <p:extLst>
      <p:ext uri="{19B8F6BF-5375-455C-9EA6-DF929625EA0E}">
        <p15:presenceInfo xmlns:p15="http://schemas.microsoft.com/office/powerpoint/2012/main" userId="Richer, Jennifer" providerId="None"/>
      </p:ext>
    </p:extLst>
  </p:cmAuthor>
  <p:cmAuthor id="3" name="花村 徹" initials="花村" lastIdx="2" clrIdx="2">
    <p:extLst>
      <p:ext uri="{19B8F6BF-5375-455C-9EA6-DF929625EA0E}">
        <p15:presenceInfo xmlns:p15="http://schemas.microsoft.com/office/powerpoint/2012/main" userId="713ce747a82cdf4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116"/>
    <p:restoredTop sz="92993" autoAdjust="0"/>
  </p:normalViewPr>
  <p:slideViewPr>
    <p:cSldViewPr snapToGrid="0" snapToObjects="1">
      <p:cViewPr varScale="1">
        <p:scale>
          <a:sx n="61" d="100"/>
          <a:sy n="61" d="100"/>
        </p:scale>
        <p:origin x="4016" y="224"/>
      </p:cViewPr>
      <p:guideLst/>
    </p:cSldViewPr>
  </p:slideViewPr>
  <p:notesTextViewPr>
    <p:cViewPr>
      <p:scale>
        <a:sx n="95" d="100"/>
        <a:sy n="9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82A602-B26C-764C-9708-93A17553678C}" type="datetimeFigureOut">
              <a:rPr kumimoji="1" lang="ja-JP" altLang="en-US" smtClean="0"/>
              <a:t>2021/10/25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45F9A1-8BE5-B546-9533-9E59946FDEC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7075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57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7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357" algn="l" defTabSz="914357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536" algn="l" defTabSz="914357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714" algn="l" defTabSz="914357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5892" algn="l" defTabSz="914357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070" algn="l" defTabSz="914357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249" algn="l" defTabSz="914357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428" algn="l" defTabSz="914357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45F9A1-8BE5-B546-9533-9E59946FDEC8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292044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0090" y="2095078"/>
            <a:ext cx="8161020" cy="4456853"/>
          </a:xfrm>
        </p:spPr>
        <p:txBody>
          <a:bodyPr anchor="b"/>
          <a:lstStyle>
            <a:lvl1pPr algn="ctr">
              <a:defRPr sz="63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00150" y="6723804"/>
            <a:ext cx="7200900" cy="3090756"/>
          </a:xfrm>
        </p:spPr>
        <p:txBody>
          <a:bodyPr/>
          <a:lstStyle>
            <a:lvl1pPr marL="0" indent="0" algn="ctr">
              <a:buNone/>
              <a:defRPr sz="2520"/>
            </a:lvl1pPr>
            <a:lvl2pPr marL="480060" indent="0" algn="ctr">
              <a:buNone/>
              <a:defRPr sz="2100"/>
            </a:lvl2pPr>
            <a:lvl3pPr marL="960120" indent="0" algn="ctr">
              <a:buNone/>
              <a:defRPr sz="1890"/>
            </a:lvl3pPr>
            <a:lvl4pPr marL="1440180" indent="0" algn="ctr">
              <a:buNone/>
              <a:defRPr sz="1680"/>
            </a:lvl4pPr>
            <a:lvl5pPr marL="1920240" indent="0" algn="ctr">
              <a:buNone/>
              <a:defRPr sz="1680"/>
            </a:lvl5pPr>
            <a:lvl6pPr marL="2400300" indent="0" algn="ctr">
              <a:buNone/>
              <a:defRPr sz="1680"/>
            </a:lvl6pPr>
            <a:lvl7pPr marL="2880360" indent="0" algn="ctr">
              <a:buNone/>
              <a:defRPr sz="1680"/>
            </a:lvl7pPr>
            <a:lvl8pPr marL="3360420" indent="0" algn="ctr">
              <a:buNone/>
              <a:defRPr sz="1680"/>
            </a:lvl8pPr>
            <a:lvl9pPr marL="3840480" indent="0" algn="ctr">
              <a:buNone/>
              <a:defRPr sz="168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DA99A-FF6A-744E-AD7B-15F802665C1C}" type="datetimeFigureOut">
              <a:rPr kumimoji="1" lang="ja-JP" altLang="en-US" smtClean="0"/>
              <a:t>2021/10/25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BB2E1-5714-8240-ACCA-B9E71ED7A3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DA99A-FF6A-744E-AD7B-15F802665C1C}" type="datetimeFigureOut">
              <a:rPr kumimoji="1" lang="ja-JP" altLang="en-US" smtClean="0"/>
              <a:t>2021/10/25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BB2E1-5714-8240-ACCA-B9E71ED7A3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0859" y="681567"/>
            <a:ext cx="2070259" cy="10848764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0083" y="681567"/>
            <a:ext cx="6090761" cy="10848764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DA99A-FF6A-744E-AD7B-15F802665C1C}" type="datetimeFigureOut">
              <a:rPr kumimoji="1" lang="ja-JP" altLang="en-US" smtClean="0"/>
              <a:t>2021/10/25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BB2E1-5714-8240-ACCA-B9E71ED7A3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DA99A-FF6A-744E-AD7B-15F802665C1C}" type="datetimeFigureOut">
              <a:rPr kumimoji="1" lang="ja-JP" altLang="en-US" smtClean="0"/>
              <a:t>2021/10/25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BB2E1-5714-8240-ACCA-B9E71ED7A3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082" y="3191514"/>
            <a:ext cx="8281035" cy="5325109"/>
          </a:xfrm>
        </p:spPr>
        <p:txBody>
          <a:bodyPr anchor="b"/>
          <a:lstStyle>
            <a:lvl1pPr>
              <a:defRPr sz="63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5082" y="8567000"/>
            <a:ext cx="8281035" cy="2800349"/>
          </a:xfrm>
        </p:spPr>
        <p:txBody>
          <a:bodyPr/>
          <a:lstStyle>
            <a:lvl1pPr marL="0" indent="0">
              <a:buNone/>
              <a:defRPr sz="2520">
                <a:solidFill>
                  <a:schemeClr val="tx1"/>
                </a:solidFill>
              </a:defRPr>
            </a:lvl1pPr>
            <a:lvl2pPr marL="48006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960120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3pPr>
            <a:lvl4pPr marL="14401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19202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4003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28803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3604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DA99A-FF6A-744E-AD7B-15F802665C1C}" type="datetimeFigureOut">
              <a:rPr kumimoji="1" lang="ja-JP" altLang="en-US" smtClean="0"/>
              <a:t>2021/10/25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BB2E1-5714-8240-ACCA-B9E71ED7A3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0083" y="3407833"/>
            <a:ext cx="4080510" cy="812249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60608" y="3407833"/>
            <a:ext cx="4080510" cy="812249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DA99A-FF6A-744E-AD7B-15F802665C1C}" type="datetimeFigureOut">
              <a:rPr kumimoji="1" lang="ja-JP" altLang="en-US" smtClean="0"/>
              <a:t>2021/10/25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BB2E1-5714-8240-ACCA-B9E71ED7A3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681570"/>
            <a:ext cx="8281035" cy="2474384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1334" y="3138171"/>
            <a:ext cx="4061757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1334" y="4676140"/>
            <a:ext cx="4061757" cy="687789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60608" y="3138171"/>
            <a:ext cx="4081761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60608" y="4676140"/>
            <a:ext cx="4081761" cy="687789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DA99A-FF6A-744E-AD7B-15F802665C1C}" type="datetimeFigureOut">
              <a:rPr kumimoji="1" lang="ja-JP" altLang="en-US" smtClean="0"/>
              <a:t>2021/10/25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BB2E1-5714-8240-ACCA-B9E71ED7A3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DA99A-FF6A-744E-AD7B-15F802665C1C}" type="datetimeFigureOut">
              <a:rPr kumimoji="1" lang="ja-JP" altLang="en-US" smtClean="0"/>
              <a:t>2021/10/25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BB2E1-5714-8240-ACCA-B9E71ED7A3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DA99A-FF6A-744E-AD7B-15F802665C1C}" type="datetimeFigureOut">
              <a:rPr kumimoji="1" lang="ja-JP" altLang="en-US" smtClean="0"/>
              <a:t>2021/10/25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BB2E1-5714-8240-ACCA-B9E71ED7A3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81760" y="1843196"/>
            <a:ext cx="4860608" cy="9097433"/>
          </a:xfrm>
        </p:spPr>
        <p:txBody>
          <a:bodyPr/>
          <a:lstStyle>
            <a:lvl1pPr>
              <a:defRPr sz="3360"/>
            </a:lvl1pPr>
            <a:lvl2pPr>
              <a:defRPr sz="2940"/>
            </a:lvl2pPr>
            <a:lvl3pPr>
              <a:defRPr sz="252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DA99A-FF6A-744E-AD7B-15F802665C1C}" type="datetimeFigureOut">
              <a:rPr kumimoji="1" lang="ja-JP" altLang="en-US" smtClean="0"/>
              <a:t>2021/10/25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BB2E1-5714-8240-ACCA-B9E71ED7A3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81760" y="1843196"/>
            <a:ext cx="4860608" cy="9097433"/>
          </a:xfrm>
        </p:spPr>
        <p:txBody>
          <a:bodyPr anchor="t"/>
          <a:lstStyle>
            <a:lvl1pPr marL="0" indent="0">
              <a:buNone/>
              <a:defRPr sz="3360"/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ja-JP" altLang="en-US"/>
              <a:t>プレースホルダーまでドラッグするかアイコンをクリックして図を追加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DA99A-FF6A-744E-AD7B-15F802665C1C}" type="datetimeFigureOut">
              <a:rPr kumimoji="1" lang="ja-JP" altLang="en-US" smtClean="0"/>
              <a:t>2021/10/25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BB2E1-5714-8240-ACCA-B9E71ED7A3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0083" y="681570"/>
            <a:ext cx="8281035" cy="24743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083" y="3407833"/>
            <a:ext cx="8281035" cy="81224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0083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BDA99A-FF6A-744E-AD7B-15F802665C1C}" type="datetimeFigureOut">
              <a:rPr kumimoji="1" lang="ja-JP" altLang="en-US" smtClean="0"/>
              <a:t>2021/10/25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80398" y="11865189"/>
            <a:ext cx="3240405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80848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2BB2E1-5714-8240-ACCA-B9E71ED7A3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272336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60120" rtl="0" eaLnBrk="1" latinLnBrk="0" hangingPunct="1">
        <a:lnSpc>
          <a:spcPct val="90000"/>
        </a:lnSpc>
        <a:spcBef>
          <a:spcPct val="0"/>
        </a:spcBef>
        <a:buNone/>
        <a:defRPr kumimoji="1" sz="46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0030" indent="-240030" algn="l" defTabSz="960120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kumimoji="1" sz="2940" kern="1200">
          <a:solidFill>
            <a:schemeClr val="tx1"/>
          </a:solidFill>
          <a:latin typeface="+mn-lt"/>
          <a:ea typeface="+mn-ea"/>
          <a:cs typeface="+mn-cs"/>
        </a:defRPr>
      </a:lvl1pPr>
      <a:lvl2pPr marL="7200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001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802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216027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64033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31203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40805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8006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6012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2024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40030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8036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36042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84048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1.jpeg"/><Relationship Id="rId18" Type="http://schemas.openxmlformats.org/officeDocument/2006/relationships/image" Target="../media/image16.jpg"/><Relationship Id="rId26" Type="http://schemas.openxmlformats.org/officeDocument/2006/relationships/image" Target="../media/image24.jpg"/><Relationship Id="rId3" Type="http://schemas.openxmlformats.org/officeDocument/2006/relationships/image" Target="../media/image1.jpeg"/><Relationship Id="rId21" Type="http://schemas.openxmlformats.org/officeDocument/2006/relationships/image" Target="../media/image19.jpg"/><Relationship Id="rId7" Type="http://schemas.openxmlformats.org/officeDocument/2006/relationships/image" Target="../media/image5.jpeg"/><Relationship Id="rId12" Type="http://schemas.openxmlformats.org/officeDocument/2006/relationships/image" Target="../media/image10.jpeg"/><Relationship Id="rId17" Type="http://schemas.openxmlformats.org/officeDocument/2006/relationships/image" Target="../media/image15.jpeg"/><Relationship Id="rId25" Type="http://schemas.openxmlformats.org/officeDocument/2006/relationships/image" Target="../media/image23.jp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jpeg"/><Relationship Id="rId20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11" Type="http://schemas.openxmlformats.org/officeDocument/2006/relationships/image" Target="../media/image9.jpeg"/><Relationship Id="rId24" Type="http://schemas.openxmlformats.org/officeDocument/2006/relationships/image" Target="../media/image22.jpg"/><Relationship Id="rId5" Type="http://schemas.openxmlformats.org/officeDocument/2006/relationships/image" Target="../media/image3.jpeg"/><Relationship Id="rId15" Type="http://schemas.openxmlformats.org/officeDocument/2006/relationships/image" Target="../media/image13.jpeg"/><Relationship Id="rId23" Type="http://schemas.openxmlformats.org/officeDocument/2006/relationships/image" Target="../media/image21.jpg"/><Relationship Id="rId10" Type="http://schemas.openxmlformats.org/officeDocument/2006/relationships/image" Target="../media/image8.jpeg"/><Relationship Id="rId19" Type="http://schemas.openxmlformats.org/officeDocument/2006/relationships/image" Target="../media/image17.jpg"/><Relationship Id="rId4" Type="http://schemas.openxmlformats.org/officeDocument/2006/relationships/image" Target="../media/image2.jpeg"/><Relationship Id="rId9" Type="http://schemas.openxmlformats.org/officeDocument/2006/relationships/image" Target="../media/image7.png"/><Relationship Id="rId14" Type="http://schemas.openxmlformats.org/officeDocument/2006/relationships/image" Target="../media/image12.jpeg"/><Relationship Id="rId22" Type="http://schemas.openxmlformats.org/officeDocument/2006/relationships/image" Target="../media/image2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テキスト ボックス 153">
            <a:extLst>
              <a:ext uri="{FF2B5EF4-FFF2-40B4-BE49-F238E27FC236}">
                <a16:creationId xmlns:a16="http://schemas.microsoft.com/office/drawing/2014/main" id="{F00E816F-2BAE-DF40-9A6D-FA3ADF97D90B}"/>
              </a:ext>
            </a:extLst>
          </p:cNvPr>
          <p:cNvSpPr txBox="1"/>
          <p:nvPr/>
        </p:nvSpPr>
        <p:spPr>
          <a:xfrm>
            <a:off x="10823" y="212295"/>
            <a:ext cx="26001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600" b="1" dirty="0">
                <a:latin typeface="Arial" charset="0"/>
                <a:ea typeface="Arial" charset="0"/>
                <a:cs typeface="Arial" charset="0"/>
              </a:rPr>
              <a:t>Fig. S1</a:t>
            </a:r>
            <a:endParaRPr lang="ja-JP" altLang="en-US" sz="16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35" name="テキスト ボックス 551">
            <a:extLst>
              <a:ext uri="{FF2B5EF4-FFF2-40B4-BE49-F238E27FC236}">
                <a16:creationId xmlns:a16="http://schemas.microsoft.com/office/drawing/2014/main" id="{BC52CF6B-24E4-B04B-A744-C86C35E514C8}"/>
              </a:ext>
            </a:extLst>
          </p:cNvPr>
          <p:cNvSpPr txBox="1"/>
          <p:nvPr/>
        </p:nvSpPr>
        <p:spPr>
          <a:xfrm>
            <a:off x="2063385" y="2969470"/>
            <a:ext cx="624493" cy="177644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7003" tIns="27003" rIns="27003" bIns="27003" numCol="1" spcCol="38100" rtlCol="0" anchor="t">
            <a:spAutoFit/>
          </a:bodyPr>
          <a:lstStyle/>
          <a:p>
            <a:pPr defTabSz="540063" hangingPunct="0"/>
            <a:r>
              <a:rPr lang="en-US" altLang="ja-JP" sz="800" b="1" dirty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Calibri"/>
              </a:rPr>
              <a:t>AR</a:t>
            </a:r>
          </a:p>
        </p:txBody>
      </p:sp>
      <p:sp>
        <p:nvSpPr>
          <p:cNvPr id="336" name="テキスト ボックス 551">
            <a:extLst>
              <a:ext uri="{FF2B5EF4-FFF2-40B4-BE49-F238E27FC236}">
                <a16:creationId xmlns:a16="http://schemas.microsoft.com/office/drawing/2014/main" id="{E2B0EF8F-9AEC-A547-B6A6-07B68D6419BB}"/>
              </a:ext>
            </a:extLst>
          </p:cNvPr>
          <p:cNvSpPr txBox="1"/>
          <p:nvPr/>
        </p:nvSpPr>
        <p:spPr>
          <a:xfrm>
            <a:off x="2063385" y="3164992"/>
            <a:ext cx="613664" cy="178733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7003" tIns="27003" rIns="27003" bIns="27003" numCol="1" spcCol="38100" rtlCol="0" anchor="t">
            <a:spAutoFit/>
          </a:bodyPr>
          <a:lstStyle/>
          <a:p>
            <a:pPr defTabSz="540063" hangingPunct="0"/>
            <a:r>
              <a:rPr lang="en-US" altLang="ja-JP" sz="800" b="1" dirty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Calibri"/>
              </a:rPr>
              <a:t>FKBP5</a:t>
            </a:r>
          </a:p>
        </p:txBody>
      </p:sp>
      <p:sp>
        <p:nvSpPr>
          <p:cNvPr id="337" name="テキスト ボックス 551">
            <a:extLst>
              <a:ext uri="{FF2B5EF4-FFF2-40B4-BE49-F238E27FC236}">
                <a16:creationId xmlns:a16="http://schemas.microsoft.com/office/drawing/2014/main" id="{0D68E7C1-5CEE-9345-B467-31B4861297A6}"/>
              </a:ext>
            </a:extLst>
          </p:cNvPr>
          <p:cNvSpPr txBox="1"/>
          <p:nvPr/>
        </p:nvSpPr>
        <p:spPr>
          <a:xfrm>
            <a:off x="2063385" y="3363524"/>
            <a:ext cx="613664" cy="178733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7003" tIns="27003" rIns="27003" bIns="27003" numCol="1" spcCol="38100" rtlCol="0" anchor="t">
            <a:spAutoFit/>
          </a:bodyPr>
          <a:lstStyle/>
          <a:p>
            <a:pPr defTabSz="540063" hangingPunct="0"/>
            <a:r>
              <a:rPr lang="en-US" altLang="ja-JP" sz="800" b="1" dirty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Calibri"/>
              </a:rPr>
              <a:t>GAPDH</a:t>
            </a:r>
          </a:p>
        </p:txBody>
      </p:sp>
      <p:sp>
        <p:nvSpPr>
          <p:cNvPr id="338" name="テキスト ボックス 551">
            <a:extLst>
              <a:ext uri="{FF2B5EF4-FFF2-40B4-BE49-F238E27FC236}">
                <a16:creationId xmlns:a16="http://schemas.microsoft.com/office/drawing/2014/main" id="{23F07D7B-29E9-A24B-8AC4-515E3CBBDC5D}"/>
              </a:ext>
            </a:extLst>
          </p:cNvPr>
          <p:cNvSpPr txBox="1"/>
          <p:nvPr/>
        </p:nvSpPr>
        <p:spPr>
          <a:xfrm>
            <a:off x="174612" y="1517347"/>
            <a:ext cx="624493" cy="177644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7003" tIns="27003" rIns="27003" bIns="27003" numCol="1" spcCol="38100" rtlCol="0" anchor="t">
            <a:spAutoFit/>
          </a:bodyPr>
          <a:lstStyle/>
          <a:p>
            <a:pPr defTabSz="540063" hangingPunct="0"/>
            <a:r>
              <a:rPr lang="en-US" altLang="ja-JP" sz="800" b="1" dirty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Calibri"/>
              </a:rPr>
              <a:t>AR</a:t>
            </a:r>
          </a:p>
        </p:txBody>
      </p:sp>
      <p:sp>
        <p:nvSpPr>
          <p:cNvPr id="339" name="テキスト ボックス 551">
            <a:extLst>
              <a:ext uri="{FF2B5EF4-FFF2-40B4-BE49-F238E27FC236}">
                <a16:creationId xmlns:a16="http://schemas.microsoft.com/office/drawing/2014/main" id="{2C3359AE-71A8-1641-819B-4A16C154B3E9}"/>
              </a:ext>
            </a:extLst>
          </p:cNvPr>
          <p:cNvSpPr txBox="1"/>
          <p:nvPr/>
        </p:nvSpPr>
        <p:spPr>
          <a:xfrm>
            <a:off x="174612" y="1712869"/>
            <a:ext cx="613664" cy="178733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7003" tIns="27003" rIns="27003" bIns="27003" numCol="1" spcCol="38100" rtlCol="0" anchor="t">
            <a:spAutoFit/>
          </a:bodyPr>
          <a:lstStyle/>
          <a:p>
            <a:pPr defTabSz="540063" hangingPunct="0"/>
            <a:r>
              <a:rPr lang="en-US" altLang="ja-JP" sz="800" b="1" dirty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Calibri"/>
              </a:rPr>
              <a:t>FKBP5</a:t>
            </a:r>
          </a:p>
        </p:txBody>
      </p:sp>
      <p:sp>
        <p:nvSpPr>
          <p:cNvPr id="340" name="テキスト ボックス 551">
            <a:extLst>
              <a:ext uri="{FF2B5EF4-FFF2-40B4-BE49-F238E27FC236}">
                <a16:creationId xmlns:a16="http://schemas.microsoft.com/office/drawing/2014/main" id="{D4863EA5-ED66-014E-A091-5385D8A2C68D}"/>
              </a:ext>
            </a:extLst>
          </p:cNvPr>
          <p:cNvSpPr txBox="1"/>
          <p:nvPr/>
        </p:nvSpPr>
        <p:spPr>
          <a:xfrm>
            <a:off x="174612" y="1916906"/>
            <a:ext cx="613664" cy="178733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7003" tIns="27003" rIns="27003" bIns="27003" numCol="1" spcCol="38100" rtlCol="0" anchor="t">
            <a:spAutoFit/>
          </a:bodyPr>
          <a:lstStyle/>
          <a:p>
            <a:pPr defTabSz="540063" hangingPunct="0"/>
            <a:r>
              <a:rPr lang="en-US" altLang="ja-JP" sz="800" b="1" dirty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Calibri"/>
              </a:rPr>
              <a:t>GAPDH</a:t>
            </a:r>
          </a:p>
        </p:txBody>
      </p:sp>
      <p:graphicFrame>
        <p:nvGraphicFramePr>
          <p:cNvPr id="341" name="表 531">
            <a:extLst>
              <a:ext uri="{FF2B5EF4-FFF2-40B4-BE49-F238E27FC236}">
                <a16:creationId xmlns:a16="http://schemas.microsoft.com/office/drawing/2014/main" id="{00BBD74A-9FB5-A043-8110-98EB55853BE9}"/>
              </a:ext>
            </a:extLst>
          </p:cNvPr>
          <p:cNvGraphicFramePr>
            <a:graphicFrameLocks noGrp="1"/>
          </p:cNvGraphicFramePr>
          <p:nvPr/>
        </p:nvGraphicFramePr>
        <p:xfrm>
          <a:off x="7673601" y="1136570"/>
          <a:ext cx="1712601" cy="29784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248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69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5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860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8642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7011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DHT 10 </a:t>
                      </a:r>
                      <a:r>
                        <a:rPr kumimoji="1" lang="en-US" altLang="ja-JP" sz="800" dirty="0" err="1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nM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011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800" dirty="0" err="1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Enza</a:t>
                      </a:r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20 </a:t>
                      </a:r>
                      <a:r>
                        <a:rPr kumimoji="1" lang="en-US" altLang="ja-JP" sz="800" dirty="0" err="1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uM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42" name="TextBox 135">
            <a:extLst>
              <a:ext uri="{FF2B5EF4-FFF2-40B4-BE49-F238E27FC236}">
                <a16:creationId xmlns:a16="http://schemas.microsoft.com/office/drawing/2014/main" id="{5A997917-D3DC-A648-9DA0-FCB94670B3DA}"/>
              </a:ext>
            </a:extLst>
          </p:cNvPr>
          <p:cNvSpPr txBox="1"/>
          <p:nvPr/>
        </p:nvSpPr>
        <p:spPr>
          <a:xfrm>
            <a:off x="2309476" y="885464"/>
            <a:ext cx="1307663" cy="208422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7003" tIns="27003" rIns="27003" bIns="27003" numCol="1" spcCol="38100" rtlCol="0" anchor="t">
            <a:spAutoFit/>
          </a:bodyPr>
          <a:lstStyle/>
          <a:p>
            <a:pPr algn="ctr" defTabSz="540063" hangingPunct="0"/>
            <a:r>
              <a:rPr lang="en-US" sz="1000" b="1">
                <a:latin typeface="Arial" charset="0"/>
                <a:ea typeface="Arial" charset="0"/>
                <a:cs typeface="Arial" charset="0"/>
              </a:rPr>
              <a:t>BT-549: ER- / HER2-</a:t>
            </a:r>
            <a:endParaRPr lang="en-US" sz="1000" b="1" dirty="0">
              <a:solidFill>
                <a:srgbClr val="000000"/>
              </a:solidFill>
              <a:latin typeface="Arial" charset="0"/>
              <a:ea typeface="Arial" charset="0"/>
              <a:cs typeface="Arial" charset="0"/>
              <a:sym typeface="Calibri"/>
            </a:endParaRPr>
          </a:p>
        </p:txBody>
      </p:sp>
      <p:sp>
        <p:nvSpPr>
          <p:cNvPr id="343" name="TextBox 145">
            <a:extLst>
              <a:ext uri="{FF2B5EF4-FFF2-40B4-BE49-F238E27FC236}">
                <a16:creationId xmlns:a16="http://schemas.microsoft.com/office/drawing/2014/main" id="{D1D16C40-AAD3-AA44-9334-1EC281ADCDE6}"/>
              </a:ext>
            </a:extLst>
          </p:cNvPr>
          <p:cNvSpPr txBox="1"/>
          <p:nvPr/>
        </p:nvSpPr>
        <p:spPr>
          <a:xfrm>
            <a:off x="439559" y="2321340"/>
            <a:ext cx="1418230" cy="208422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7003" tIns="27003" rIns="27003" bIns="27003" numCol="1" spcCol="38100" rtlCol="0" anchor="t">
            <a:spAutoFit/>
          </a:bodyPr>
          <a:lstStyle/>
          <a:p>
            <a:pPr algn="ctr" defTabSz="540063" hangingPunct="0"/>
            <a:r>
              <a:rPr lang="en-US" sz="1000" b="1" dirty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Calibri"/>
              </a:rPr>
              <a:t>ZR-75-1: ER+ / HER2+</a:t>
            </a:r>
          </a:p>
        </p:txBody>
      </p:sp>
      <p:sp>
        <p:nvSpPr>
          <p:cNvPr id="344" name="TextBox 96">
            <a:extLst>
              <a:ext uri="{FF2B5EF4-FFF2-40B4-BE49-F238E27FC236}">
                <a16:creationId xmlns:a16="http://schemas.microsoft.com/office/drawing/2014/main" id="{AB2C96F3-AD1F-1D47-86AA-618CBF33D6CC}"/>
              </a:ext>
            </a:extLst>
          </p:cNvPr>
          <p:cNvSpPr txBox="1"/>
          <p:nvPr/>
        </p:nvSpPr>
        <p:spPr>
          <a:xfrm>
            <a:off x="5813916" y="885464"/>
            <a:ext cx="1669201" cy="208422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7003" tIns="27003" rIns="27003" bIns="27003" numCol="1" spcCol="38100" rtlCol="0" anchor="t">
            <a:spAutoFit/>
          </a:bodyPr>
          <a:lstStyle/>
          <a:p>
            <a:pPr algn="ctr" defTabSz="540063" hangingPunct="0"/>
            <a:r>
              <a:rPr lang="en-US" sz="1000" b="1" dirty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Calibri"/>
              </a:rPr>
              <a:t>MDA-MB-453: ER- / HER2±</a:t>
            </a:r>
          </a:p>
        </p:txBody>
      </p:sp>
      <p:sp>
        <p:nvSpPr>
          <p:cNvPr id="345" name="TextBox 135">
            <a:extLst>
              <a:ext uri="{FF2B5EF4-FFF2-40B4-BE49-F238E27FC236}">
                <a16:creationId xmlns:a16="http://schemas.microsoft.com/office/drawing/2014/main" id="{C1D49244-0E30-E344-AE91-0539088D7BF1}"/>
              </a:ext>
            </a:extLst>
          </p:cNvPr>
          <p:cNvSpPr txBox="1"/>
          <p:nvPr/>
        </p:nvSpPr>
        <p:spPr>
          <a:xfrm>
            <a:off x="3997423" y="885464"/>
            <a:ext cx="1638185" cy="208422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7003" tIns="27003" rIns="27003" bIns="27003" numCol="1" spcCol="38100" rtlCol="0" anchor="t">
            <a:spAutoFit/>
          </a:bodyPr>
          <a:lstStyle/>
          <a:p>
            <a:pPr algn="ctr" defTabSz="540063" hangingPunct="0"/>
            <a:r>
              <a:rPr lang="en-US" sz="1000" b="1" dirty="0">
                <a:latin typeface="Arial" charset="0"/>
                <a:ea typeface="Arial" charset="0"/>
                <a:cs typeface="Arial" charset="0"/>
                <a:sym typeface="Calibri"/>
              </a:rPr>
              <a:t>MDA-MB-468: ER- / HER2-</a:t>
            </a:r>
            <a:endParaRPr lang="en-US" sz="1000" b="1" dirty="0">
              <a:solidFill>
                <a:srgbClr val="000000"/>
              </a:solidFill>
              <a:latin typeface="Arial" charset="0"/>
              <a:ea typeface="Arial" charset="0"/>
              <a:cs typeface="Arial" charset="0"/>
              <a:sym typeface="Calibri"/>
            </a:endParaRPr>
          </a:p>
        </p:txBody>
      </p:sp>
      <p:sp>
        <p:nvSpPr>
          <p:cNvPr id="346" name="TextBox 135">
            <a:extLst>
              <a:ext uri="{FF2B5EF4-FFF2-40B4-BE49-F238E27FC236}">
                <a16:creationId xmlns:a16="http://schemas.microsoft.com/office/drawing/2014/main" id="{504F3E95-9906-6240-9401-95C402CFB07A}"/>
              </a:ext>
            </a:extLst>
          </p:cNvPr>
          <p:cNvSpPr txBox="1"/>
          <p:nvPr/>
        </p:nvSpPr>
        <p:spPr>
          <a:xfrm>
            <a:off x="2328192" y="2321340"/>
            <a:ext cx="1387855" cy="208422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7003" tIns="27003" rIns="27003" bIns="27003" numCol="1" spcCol="38100" rtlCol="0" anchor="t">
            <a:spAutoFit/>
          </a:bodyPr>
          <a:lstStyle/>
          <a:p>
            <a:pPr algn="ctr" defTabSz="540063" hangingPunct="0"/>
            <a:r>
              <a:rPr lang="en-US" sz="1000" b="1">
                <a:latin typeface="Arial" charset="0"/>
                <a:ea typeface="Arial" charset="0"/>
                <a:cs typeface="Arial" charset="0"/>
              </a:rPr>
              <a:t>BT-474: ER+ / HER2+</a:t>
            </a:r>
            <a:endParaRPr lang="en-US" sz="1000" b="1" dirty="0">
              <a:solidFill>
                <a:srgbClr val="000000"/>
              </a:solidFill>
              <a:latin typeface="Arial" charset="0"/>
              <a:ea typeface="Arial" charset="0"/>
              <a:cs typeface="Arial" charset="0"/>
              <a:sym typeface="Calibri"/>
            </a:endParaRPr>
          </a:p>
        </p:txBody>
      </p:sp>
      <p:sp>
        <p:nvSpPr>
          <p:cNvPr id="347" name="TextBox 135">
            <a:extLst>
              <a:ext uri="{FF2B5EF4-FFF2-40B4-BE49-F238E27FC236}">
                <a16:creationId xmlns:a16="http://schemas.microsoft.com/office/drawing/2014/main" id="{3D43BDE6-7685-7D48-A3CD-1B0F64DF8262}"/>
              </a:ext>
            </a:extLst>
          </p:cNvPr>
          <p:cNvSpPr txBox="1"/>
          <p:nvPr/>
        </p:nvSpPr>
        <p:spPr>
          <a:xfrm>
            <a:off x="4184765" y="2321340"/>
            <a:ext cx="1393334" cy="208422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7003" tIns="27003" rIns="27003" bIns="27003" numCol="1" spcCol="38100" rtlCol="0" anchor="t">
            <a:spAutoFit/>
          </a:bodyPr>
          <a:lstStyle/>
          <a:p>
            <a:pPr algn="ctr" defTabSz="540063" hangingPunct="0"/>
            <a:r>
              <a:rPr lang="en-US" sz="1000" b="1">
                <a:latin typeface="Arial" charset="0"/>
                <a:ea typeface="Arial" charset="0"/>
                <a:cs typeface="Arial" charset="0"/>
                <a:sym typeface="Calibri"/>
              </a:rPr>
              <a:t>MCF-7: ER+ / HER2-</a:t>
            </a:r>
            <a:endParaRPr lang="en-US" sz="1000" b="1" dirty="0">
              <a:solidFill>
                <a:srgbClr val="000000"/>
              </a:solidFill>
              <a:latin typeface="Arial" charset="0"/>
              <a:ea typeface="Arial" charset="0"/>
              <a:cs typeface="Arial" charset="0"/>
              <a:sym typeface="Calibri"/>
            </a:endParaRPr>
          </a:p>
        </p:txBody>
      </p:sp>
      <p:sp>
        <p:nvSpPr>
          <p:cNvPr id="348" name="TextBox 135">
            <a:extLst>
              <a:ext uri="{FF2B5EF4-FFF2-40B4-BE49-F238E27FC236}">
                <a16:creationId xmlns:a16="http://schemas.microsoft.com/office/drawing/2014/main" id="{C546690F-C901-6142-A642-9E2845A2BD51}"/>
              </a:ext>
            </a:extLst>
          </p:cNvPr>
          <p:cNvSpPr txBox="1"/>
          <p:nvPr/>
        </p:nvSpPr>
        <p:spPr>
          <a:xfrm>
            <a:off x="6061312" y="2321340"/>
            <a:ext cx="1271434" cy="208422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7003" tIns="27003" rIns="27003" bIns="27003" numCol="1" spcCol="38100" rtlCol="0" anchor="t">
            <a:spAutoFit/>
          </a:bodyPr>
          <a:lstStyle/>
          <a:p>
            <a:pPr algn="ctr" defTabSz="540063" hangingPunct="0"/>
            <a:r>
              <a:rPr lang="en-US" sz="1000" b="1" dirty="0">
                <a:latin typeface="Arial" charset="0"/>
                <a:ea typeface="Arial" charset="0"/>
                <a:cs typeface="Arial" charset="0"/>
                <a:sym typeface="Calibri"/>
              </a:rPr>
              <a:t>T-47D: ER+ / HER2-</a:t>
            </a:r>
            <a:endParaRPr lang="en-US" sz="1000" b="1" dirty="0">
              <a:solidFill>
                <a:srgbClr val="000000"/>
              </a:solidFill>
              <a:latin typeface="Arial" charset="0"/>
              <a:ea typeface="Arial" charset="0"/>
              <a:cs typeface="Arial" charset="0"/>
              <a:sym typeface="Calibri"/>
            </a:endParaRPr>
          </a:p>
        </p:txBody>
      </p:sp>
      <p:sp>
        <p:nvSpPr>
          <p:cNvPr id="349" name="TextBox 124">
            <a:extLst>
              <a:ext uri="{FF2B5EF4-FFF2-40B4-BE49-F238E27FC236}">
                <a16:creationId xmlns:a16="http://schemas.microsoft.com/office/drawing/2014/main" id="{4E440335-6444-3248-A63B-07CA6E0448C0}"/>
              </a:ext>
            </a:extLst>
          </p:cNvPr>
          <p:cNvSpPr txBox="1"/>
          <p:nvPr/>
        </p:nvSpPr>
        <p:spPr>
          <a:xfrm>
            <a:off x="405474" y="885464"/>
            <a:ext cx="1495419" cy="208422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7003" tIns="27003" rIns="27003" bIns="27003" numCol="1" spcCol="38100" rtlCol="0" anchor="t">
            <a:spAutoFit/>
          </a:bodyPr>
          <a:lstStyle/>
          <a:p>
            <a:pPr algn="ctr" defTabSz="540063" hangingPunct="0"/>
            <a:r>
              <a:rPr lang="en-US" sz="1000" b="1" dirty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Calibri"/>
              </a:rPr>
              <a:t>HCC2185: ER- / HER2-</a:t>
            </a:r>
          </a:p>
        </p:txBody>
      </p:sp>
      <p:sp>
        <p:nvSpPr>
          <p:cNvPr id="350" name="TextBox 145">
            <a:extLst>
              <a:ext uri="{FF2B5EF4-FFF2-40B4-BE49-F238E27FC236}">
                <a16:creationId xmlns:a16="http://schemas.microsoft.com/office/drawing/2014/main" id="{F601E387-8AA0-1E4D-8085-FB92B47A4E09}"/>
              </a:ext>
            </a:extLst>
          </p:cNvPr>
          <p:cNvSpPr txBox="1"/>
          <p:nvPr/>
        </p:nvSpPr>
        <p:spPr>
          <a:xfrm>
            <a:off x="7830276" y="885464"/>
            <a:ext cx="1399248" cy="208422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7003" tIns="27003" rIns="27003" bIns="27003" numCol="1" spcCol="38100" rtlCol="0" anchor="t">
            <a:spAutoFit/>
          </a:bodyPr>
          <a:lstStyle/>
          <a:p>
            <a:pPr algn="ctr" defTabSz="540063" hangingPunct="0"/>
            <a:r>
              <a:rPr lang="en-US" sz="1000" b="1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Calibri"/>
              </a:rPr>
              <a:t>SK-BR-3: ER- / HER2+</a:t>
            </a:r>
            <a:endParaRPr lang="en-US" sz="1000" b="1" dirty="0">
              <a:solidFill>
                <a:srgbClr val="000000"/>
              </a:solidFill>
              <a:latin typeface="Arial" charset="0"/>
              <a:ea typeface="Arial" charset="0"/>
              <a:cs typeface="Arial" charset="0"/>
              <a:sym typeface="Calibri"/>
            </a:endParaRPr>
          </a:p>
        </p:txBody>
      </p:sp>
      <p:pic>
        <p:nvPicPr>
          <p:cNvPr id="351" name="図 350">
            <a:extLst>
              <a:ext uri="{FF2B5EF4-FFF2-40B4-BE49-F238E27FC236}">
                <a16:creationId xmlns:a16="http://schemas.microsoft.com/office/drawing/2014/main" id="{29C0A739-7575-9B43-AB9A-C8111669DC4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1187" y="1567781"/>
            <a:ext cx="1159559" cy="130199"/>
          </a:xfrm>
          <a:prstGeom prst="rect">
            <a:avLst/>
          </a:prstGeom>
        </p:spPr>
      </p:pic>
      <p:pic>
        <p:nvPicPr>
          <p:cNvPr id="352" name="図 351">
            <a:extLst>
              <a:ext uri="{FF2B5EF4-FFF2-40B4-BE49-F238E27FC236}">
                <a16:creationId xmlns:a16="http://schemas.microsoft.com/office/drawing/2014/main" id="{DCA96340-530A-074A-99DB-E979522724D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1187" y="1756165"/>
            <a:ext cx="1159560" cy="125547"/>
          </a:xfrm>
          <a:prstGeom prst="rect">
            <a:avLst/>
          </a:prstGeom>
        </p:spPr>
      </p:pic>
      <p:pic>
        <p:nvPicPr>
          <p:cNvPr id="353" name="図 352">
            <a:extLst>
              <a:ext uri="{FF2B5EF4-FFF2-40B4-BE49-F238E27FC236}">
                <a16:creationId xmlns:a16="http://schemas.microsoft.com/office/drawing/2014/main" id="{C35E9118-88F2-544E-8219-5EF30250213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1187" y="1944456"/>
            <a:ext cx="1159560" cy="155992"/>
          </a:xfrm>
          <a:prstGeom prst="rect">
            <a:avLst/>
          </a:prstGeom>
        </p:spPr>
      </p:pic>
      <p:pic>
        <p:nvPicPr>
          <p:cNvPr id="354" name="図 353">
            <a:extLst>
              <a:ext uri="{FF2B5EF4-FFF2-40B4-BE49-F238E27FC236}">
                <a16:creationId xmlns:a16="http://schemas.microsoft.com/office/drawing/2014/main" id="{657529BD-50A1-2D45-B904-AD429E837BB2}"/>
              </a:ext>
            </a:extLst>
          </p:cNvPr>
          <p:cNvPicPr>
            <a:picLocks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11023" y="1544058"/>
            <a:ext cx="1159200" cy="129600"/>
          </a:xfrm>
          <a:prstGeom prst="rect">
            <a:avLst/>
          </a:prstGeom>
        </p:spPr>
      </p:pic>
      <p:pic>
        <p:nvPicPr>
          <p:cNvPr id="355" name="図 354">
            <a:extLst>
              <a:ext uri="{FF2B5EF4-FFF2-40B4-BE49-F238E27FC236}">
                <a16:creationId xmlns:a16="http://schemas.microsoft.com/office/drawing/2014/main" id="{F47443CF-B5E5-DB4C-A389-C7069FEA0DC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11023" y="1734871"/>
            <a:ext cx="1155927" cy="136756"/>
          </a:xfrm>
          <a:prstGeom prst="rect">
            <a:avLst/>
          </a:prstGeom>
        </p:spPr>
      </p:pic>
      <p:pic>
        <p:nvPicPr>
          <p:cNvPr id="356" name="図 355">
            <a:extLst>
              <a:ext uri="{FF2B5EF4-FFF2-40B4-BE49-F238E27FC236}">
                <a16:creationId xmlns:a16="http://schemas.microsoft.com/office/drawing/2014/main" id="{9872D2B3-9D7C-6649-B2A2-4EF094BB7F53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11023" y="1945829"/>
            <a:ext cx="1159200" cy="122633"/>
          </a:xfrm>
          <a:prstGeom prst="rect">
            <a:avLst/>
          </a:prstGeom>
        </p:spPr>
      </p:pic>
      <p:pic>
        <p:nvPicPr>
          <p:cNvPr id="357" name="図 356">
            <a:extLst>
              <a:ext uri="{FF2B5EF4-FFF2-40B4-BE49-F238E27FC236}">
                <a16:creationId xmlns:a16="http://schemas.microsoft.com/office/drawing/2014/main" id="{5A2131E5-563A-EA43-9F1D-B48CC88C0B14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09886" y="1533965"/>
            <a:ext cx="1159200" cy="169642"/>
          </a:xfrm>
          <a:prstGeom prst="rect">
            <a:avLst/>
          </a:prstGeom>
        </p:spPr>
      </p:pic>
      <p:pic>
        <p:nvPicPr>
          <p:cNvPr id="358" name="図 357">
            <a:extLst>
              <a:ext uri="{FF2B5EF4-FFF2-40B4-BE49-F238E27FC236}">
                <a16:creationId xmlns:a16="http://schemas.microsoft.com/office/drawing/2014/main" id="{F3774C39-9560-D74A-82AF-0C64866AAE92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09886" y="1740857"/>
            <a:ext cx="1159200" cy="185919"/>
          </a:xfrm>
          <a:prstGeom prst="rect">
            <a:avLst/>
          </a:prstGeom>
        </p:spPr>
      </p:pic>
      <p:pic>
        <p:nvPicPr>
          <p:cNvPr id="359" name="図 358">
            <a:extLst>
              <a:ext uri="{FF2B5EF4-FFF2-40B4-BE49-F238E27FC236}">
                <a16:creationId xmlns:a16="http://schemas.microsoft.com/office/drawing/2014/main" id="{7B0A3C4D-2B38-5243-A580-213C1EE1E9CA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09886" y="1933181"/>
            <a:ext cx="1159200" cy="178500"/>
          </a:xfrm>
          <a:prstGeom prst="rect">
            <a:avLst/>
          </a:prstGeom>
        </p:spPr>
      </p:pic>
      <p:pic>
        <p:nvPicPr>
          <p:cNvPr id="360" name="図 359">
            <a:extLst>
              <a:ext uri="{FF2B5EF4-FFF2-40B4-BE49-F238E27FC236}">
                <a16:creationId xmlns:a16="http://schemas.microsoft.com/office/drawing/2014/main" id="{655BE78C-5C04-044C-B7E8-FFB8DDAFBDBB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44267" y="1542043"/>
            <a:ext cx="1159200" cy="151684"/>
          </a:xfrm>
          <a:prstGeom prst="rect">
            <a:avLst/>
          </a:prstGeom>
        </p:spPr>
      </p:pic>
      <p:pic>
        <p:nvPicPr>
          <p:cNvPr id="361" name="図 360">
            <a:extLst>
              <a:ext uri="{FF2B5EF4-FFF2-40B4-BE49-F238E27FC236}">
                <a16:creationId xmlns:a16="http://schemas.microsoft.com/office/drawing/2014/main" id="{06264503-33E8-0648-9E1C-241E8E4F5EE6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44267" y="1737548"/>
            <a:ext cx="1159200" cy="160141"/>
          </a:xfrm>
          <a:prstGeom prst="rect">
            <a:avLst/>
          </a:prstGeom>
        </p:spPr>
      </p:pic>
      <p:pic>
        <p:nvPicPr>
          <p:cNvPr id="362" name="図 361">
            <a:extLst>
              <a:ext uri="{FF2B5EF4-FFF2-40B4-BE49-F238E27FC236}">
                <a16:creationId xmlns:a16="http://schemas.microsoft.com/office/drawing/2014/main" id="{AA78F3AA-D4DC-B548-9DF2-1B72535901A8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44267" y="1927288"/>
            <a:ext cx="1159200" cy="172346"/>
          </a:xfrm>
          <a:prstGeom prst="rect">
            <a:avLst/>
          </a:prstGeom>
        </p:spPr>
      </p:pic>
      <p:pic>
        <p:nvPicPr>
          <p:cNvPr id="363" name="図 362">
            <a:extLst>
              <a:ext uri="{FF2B5EF4-FFF2-40B4-BE49-F238E27FC236}">
                <a16:creationId xmlns:a16="http://schemas.microsoft.com/office/drawing/2014/main" id="{31F4A5E6-69AD-1F46-8C50-5A36FD2EB843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35759" y="1544965"/>
            <a:ext cx="1159200" cy="116988"/>
          </a:xfrm>
          <a:prstGeom prst="rect">
            <a:avLst/>
          </a:prstGeom>
        </p:spPr>
      </p:pic>
      <p:pic>
        <p:nvPicPr>
          <p:cNvPr id="364" name="図 363">
            <a:extLst>
              <a:ext uri="{FF2B5EF4-FFF2-40B4-BE49-F238E27FC236}">
                <a16:creationId xmlns:a16="http://schemas.microsoft.com/office/drawing/2014/main" id="{2178F3B2-990B-4A4F-93A1-22F3113C837E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35759" y="1732964"/>
            <a:ext cx="1159200" cy="140476"/>
          </a:xfrm>
          <a:prstGeom prst="rect">
            <a:avLst/>
          </a:prstGeom>
        </p:spPr>
      </p:pic>
      <p:pic>
        <p:nvPicPr>
          <p:cNvPr id="365" name="図 364">
            <a:extLst>
              <a:ext uri="{FF2B5EF4-FFF2-40B4-BE49-F238E27FC236}">
                <a16:creationId xmlns:a16="http://schemas.microsoft.com/office/drawing/2014/main" id="{407ABBC8-A92D-EC4E-83C4-AB06BD40A28B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35759" y="1937258"/>
            <a:ext cx="1159200" cy="174424"/>
          </a:xfrm>
          <a:prstGeom prst="rect">
            <a:avLst/>
          </a:prstGeom>
        </p:spPr>
      </p:pic>
      <p:graphicFrame>
        <p:nvGraphicFramePr>
          <p:cNvPr id="366" name="表 531">
            <a:extLst>
              <a:ext uri="{FF2B5EF4-FFF2-40B4-BE49-F238E27FC236}">
                <a16:creationId xmlns:a16="http://schemas.microsoft.com/office/drawing/2014/main" id="{0F0C6B7A-5A4E-C641-8CC9-57659BF0BB5E}"/>
              </a:ext>
            </a:extLst>
          </p:cNvPr>
          <p:cNvGraphicFramePr>
            <a:graphicFrameLocks noGrp="1"/>
          </p:cNvGraphicFramePr>
          <p:nvPr/>
        </p:nvGraphicFramePr>
        <p:xfrm>
          <a:off x="5768696" y="1136570"/>
          <a:ext cx="1716397" cy="29784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286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83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00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71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9214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7011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DHT 10 </a:t>
                      </a:r>
                      <a:r>
                        <a:rPr kumimoji="1" lang="en-US" altLang="ja-JP" sz="800" dirty="0" err="1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nM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011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800" dirty="0" err="1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Enza</a:t>
                      </a:r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20 </a:t>
                      </a:r>
                      <a:r>
                        <a:rPr kumimoji="1" lang="en-US" altLang="ja-JP" sz="800" dirty="0" err="1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uM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367" name="表 531">
            <a:extLst>
              <a:ext uri="{FF2B5EF4-FFF2-40B4-BE49-F238E27FC236}">
                <a16:creationId xmlns:a16="http://schemas.microsoft.com/office/drawing/2014/main" id="{E76B0B7F-E181-9F4A-A914-7E3BB22151C3}"/>
              </a:ext>
            </a:extLst>
          </p:cNvPr>
          <p:cNvGraphicFramePr>
            <a:graphicFrameLocks noGrp="1"/>
          </p:cNvGraphicFramePr>
          <p:nvPr/>
        </p:nvGraphicFramePr>
        <p:xfrm>
          <a:off x="2058172" y="1156892"/>
          <a:ext cx="1712601" cy="29784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248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25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58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71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9214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7011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DHT 10 </a:t>
                      </a:r>
                      <a:r>
                        <a:rPr kumimoji="1" lang="en-US" altLang="ja-JP" sz="800" dirty="0" err="1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nM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011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800" dirty="0" err="1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Enza</a:t>
                      </a:r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20 </a:t>
                      </a:r>
                      <a:r>
                        <a:rPr kumimoji="1" lang="en-US" altLang="ja-JP" sz="800" dirty="0" err="1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uM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368" name="表 531">
            <a:extLst>
              <a:ext uri="{FF2B5EF4-FFF2-40B4-BE49-F238E27FC236}">
                <a16:creationId xmlns:a16="http://schemas.microsoft.com/office/drawing/2014/main" id="{3D099C75-6F6E-ED47-9B68-6ADD19878570}"/>
              </a:ext>
            </a:extLst>
          </p:cNvPr>
          <p:cNvGraphicFramePr>
            <a:graphicFrameLocks noGrp="1"/>
          </p:cNvGraphicFramePr>
          <p:nvPr/>
        </p:nvGraphicFramePr>
        <p:xfrm>
          <a:off x="174612" y="1136570"/>
          <a:ext cx="1712601" cy="29784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132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78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28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40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456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7011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DHT 10 </a:t>
                      </a:r>
                      <a:r>
                        <a:rPr kumimoji="1" lang="en-US" altLang="ja-JP" sz="800" dirty="0" err="1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nM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011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800" dirty="0" err="1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Enza</a:t>
                      </a:r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20 </a:t>
                      </a:r>
                      <a:r>
                        <a:rPr kumimoji="1" lang="en-US" altLang="ja-JP" sz="800" dirty="0" err="1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uM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369" name="表 531">
            <a:extLst>
              <a:ext uri="{FF2B5EF4-FFF2-40B4-BE49-F238E27FC236}">
                <a16:creationId xmlns:a16="http://schemas.microsoft.com/office/drawing/2014/main" id="{32FC7355-4298-0B49-8C46-0B2E215A3B0F}"/>
              </a:ext>
            </a:extLst>
          </p:cNvPr>
          <p:cNvGraphicFramePr>
            <a:graphicFrameLocks noGrp="1"/>
          </p:cNvGraphicFramePr>
          <p:nvPr/>
        </p:nvGraphicFramePr>
        <p:xfrm>
          <a:off x="3921116" y="1136570"/>
          <a:ext cx="1712601" cy="29784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248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68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36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260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456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7011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DHT 10 </a:t>
                      </a:r>
                      <a:r>
                        <a:rPr kumimoji="1" lang="en-US" altLang="ja-JP" sz="800" dirty="0" err="1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nM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011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800" dirty="0" err="1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Enza</a:t>
                      </a:r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20 </a:t>
                      </a:r>
                      <a:r>
                        <a:rPr kumimoji="1" lang="en-US" altLang="ja-JP" sz="800" dirty="0" err="1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uM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370" name="表 531">
            <a:extLst>
              <a:ext uri="{FF2B5EF4-FFF2-40B4-BE49-F238E27FC236}">
                <a16:creationId xmlns:a16="http://schemas.microsoft.com/office/drawing/2014/main" id="{C72BC8AD-E9AA-4642-9184-C66A3016A644}"/>
              </a:ext>
            </a:extLst>
          </p:cNvPr>
          <p:cNvGraphicFramePr>
            <a:graphicFrameLocks noGrp="1"/>
          </p:cNvGraphicFramePr>
          <p:nvPr/>
        </p:nvGraphicFramePr>
        <p:xfrm>
          <a:off x="2063274" y="2573907"/>
          <a:ext cx="1712601" cy="29784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132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78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28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40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456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7011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DHT 10 </a:t>
                      </a:r>
                      <a:r>
                        <a:rPr kumimoji="1" lang="en-US" altLang="ja-JP" sz="800" dirty="0" err="1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nM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011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800" dirty="0" err="1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Enza</a:t>
                      </a:r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20 </a:t>
                      </a:r>
                      <a:r>
                        <a:rPr kumimoji="1" lang="en-US" altLang="ja-JP" sz="800" dirty="0" err="1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uM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371" name="表 531">
            <a:extLst>
              <a:ext uri="{FF2B5EF4-FFF2-40B4-BE49-F238E27FC236}">
                <a16:creationId xmlns:a16="http://schemas.microsoft.com/office/drawing/2014/main" id="{D7BB7620-BF68-7A4C-8C72-7F6E233EE818}"/>
              </a:ext>
            </a:extLst>
          </p:cNvPr>
          <p:cNvGraphicFramePr>
            <a:graphicFrameLocks noGrp="1"/>
          </p:cNvGraphicFramePr>
          <p:nvPr/>
        </p:nvGraphicFramePr>
        <p:xfrm>
          <a:off x="195238" y="2579378"/>
          <a:ext cx="1712601" cy="29784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132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78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28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40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456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7011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DHT 10 </a:t>
                      </a:r>
                      <a:r>
                        <a:rPr kumimoji="1" lang="en-US" altLang="ja-JP" sz="800" dirty="0" err="1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nM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011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800" dirty="0" err="1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Enza</a:t>
                      </a:r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20 </a:t>
                      </a:r>
                      <a:r>
                        <a:rPr kumimoji="1" lang="en-US" altLang="ja-JP" sz="800" dirty="0" err="1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uM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372" name="表 531">
            <a:extLst>
              <a:ext uri="{FF2B5EF4-FFF2-40B4-BE49-F238E27FC236}">
                <a16:creationId xmlns:a16="http://schemas.microsoft.com/office/drawing/2014/main" id="{910E0148-77E5-7141-89A9-E32DD19AD80C}"/>
              </a:ext>
            </a:extLst>
          </p:cNvPr>
          <p:cNvGraphicFramePr>
            <a:graphicFrameLocks noGrp="1"/>
          </p:cNvGraphicFramePr>
          <p:nvPr/>
        </p:nvGraphicFramePr>
        <p:xfrm>
          <a:off x="3953148" y="2571896"/>
          <a:ext cx="1712601" cy="29784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132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78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28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40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456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7011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DHT 10 </a:t>
                      </a:r>
                      <a:r>
                        <a:rPr kumimoji="1" lang="en-US" altLang="ja-JP" sz="800" dirty="0" err="1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nM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011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800" dirty="0" err="1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Enza</a:t>
                      </a:r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20 </a:t>
                      </a:r>
                      <a:r>
                        <a:rPr kumimoji="1" lang="en-US" altLang="ja-JP" sz="800" dirty="0" err="1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uM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373" name="表 531">
            <a:extLst>
              <a:ext uri="{FF2B5EF4-FFF2-40B4-BE49-F238E27FC236}">
                <a16:creationId xmlns:a16="http://schemas.microsoft.com/office/drawing/2014/main" id="{AC4E7C3E-2C90-5343-B126-481E27250148}"/>
              </a:ext>
            </a:extLst>
          </p:cNvPr>
          <p:cNvGraphicFramePr>
            <a:graphicFrameLocks noGrp="1"/>
          </p:cNvGraphicFramePr>
          <p:nvPr/>
        </p:nvGraphicFramePr>
        <p:xfrm>
          <a:off x="5815486" y="2581015"/>
          <a:ext cx="1712601" cy="29784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132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78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28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40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456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7011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DHT 10 </a:t>
                      </a:r>
                      <a:r>
                        <a:rPr kumimoji="1" lang="en-US" altLang="ja-JP" sz="800" dirty="0" err="1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nM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011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800" dirty="0" err="1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Enza</a:t>
                      </a:r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20 </a:t>
                      </a:r>
                      <a:r>
                        <a:rPr kumimoji="1" lang="en-US" altLang="ja-JP" sz="800" dirty="0" err="1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uM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+</a:t>
                      </a:r>
                      <a:endParaRPr kumimoji="1" lang="ja-JP" altLang="en-US" sz="8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27003" marR="27003" marT="13502" marB="13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374" name="図 373">
            <a:extLst>
              <a:ext uri="{FF2B5EF4-FFF2-40B4-BE49-F238E27FC236}">
                <a16:creationId xmlns:a16="http://schemas.microsoft.com/office/drawing/2014/main" id="{5A939899-4187-0E41-AD1B-F96218609688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67" t="72800" r="44993" b="14420"/>
          <a:stretch/>
        </p:blipFill>
        <p:spPr>
          <a:xfrm>
            <a:off x="2649141" y="3196457"/>
            <a:ext cx="1159200" cy="147583"/>
          </a:xfrm>
          <a:prstGeom prst="rect">
            <a:avLst/>
          </a:prstGeom>
        </p:spPr>
      </p:pic>
      <p:pic>
        <p:nvPicPr>
          <p:cNvPr id="375" name="図 374">
            <a:extLst>
              <a:ext uri="{FF2B5EF4-FFF2-40B4-BE49-F238E27FC236}">
                <a16:creationId xmlns:a16="http://schemas.microsoft.com/office/drawing/2014/main" id="{E1D9F1A1-1E12-8349-A730-249BEF51A71D}"/>
              </a:ext>
            </a:extLst>
          </p:cNvPr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75" t="61453" r="40607" b="21698"/>
          <a:stretch/>
        </p:blipFill>
        <p:spPr>
          <a:xfrm>
            <a:off x="2649141" y="2981247"/>
            <a:ext cx="1159200" cy="168391"/>
          </a:xfrm>
          <a:prstGeom prst="rect">
            <a:avLst/>
          </a:prstGeom>
        </p:spPr>
      </p:pic>
      <p:pic>
        <p:nvPicPr>
          <p:cNvPr id="376" name="図 375">
            <a:extLst>
              <a:ext uri="{FF2B5EF4-FFF2-40B4-BE49-F238E27FC236}">
                <a16:creationId xmlns:a16="http://schemas.microsoft.com/office/drawing/2014/main" id="{8D980F9F-64B8-0F47-82EC-6886B7F5EC8A}"/>
              </a:ext>
            </a:extLst>
          </p:cNvPr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98" t="37497" r="41488" b="53679"/>
          <a:stretch/>
        </p:blipFill>
        <p:spPr>
          <a:xfrm>
            <a:off x="2649141" y="3386886"/>
            <a:ext cx="1159200" cy="132009"/>
          </a:xfrm>
          <a:prstGeom prst="rect">
            <a:avLst/>
          </a:prstGeom>
        </p:spPr>
      </p:pic>
      <p:pic>
        <p:nvPicPr>
          <p:cNvPr id="377" name="図 376">
            <a:extLst>
              <a:ext uri="{FF2B5EF4-FFF2-40B4-BE49-F238E27FC236}">
                <a16:creationId xmlns:a16="http://schemas.microsoft.com/office/drawing/2014/main" id="{1688538B-609E-C443-A2EA-B077A2C085D9}"/>
              </a:ext>
            </a:extLst>
          </p:cNvPr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60" t="50388" r="65063" b="34774"/>
          <a:stretch/>
        </p:blipFill>
        <p:spPr>
          <a:xfrm>
            <a:off x="743065" y="2982841"/>
            <a:ext cx="1159200" cy="145004"/>
          </a:xfrm>
          <a:prstGeom prst="rect">
            <a:avLst/>
          </a:prstGeom>
        </p:spPr>
      </p:pic>
      <p:pic>
        <p:nvPicPr>
          <p:cNvPr id="378" name="図 377">
            <a:extLst>
              <a:ext uri="{FF2B5EF4-FFF2-40B4-BE49-F238E27FC236}">
                <a16:creationId xmlns:a16="http://schemas.microsoft.com/office/drawing/2014/main" id="{1BDBDF56-4CE5-D748-88CD-7F52C5379E29}"/>
              </a:ext>
            </a:extLst>
          </p:cNvPr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02" t="70286" r="65337" b="14195"/>
          <a:stretch/>
        </p:blipFill>
        <p:spPr>
          <a:xfrm>
            <a:off x="743065" y="3154036"/>
            <a:ext cx="1159200" cy="175757"/>
          </a:xfrm>
          <a:prstGeom prst="rect">
            <a:avLst/>
          </a:prstGeom>
        </p:spPr>
      </p:pic>
      <p:pic>
        <p:nvPicPr>
          <p:cNvPr id="379" name="図 378">
            <a:extLst>
              <a:ext uri="{FF2B5EF4-FFF2-40B4-BE49-F238E27FC236}">
                <a16:creationId xmlns:a16="http://schemas.microsoft.com/office/drawing/2014/main" id="{6815E7A5-944D-4C49-BB52-0F0622C40D4A}"/>
              </a:ext>
            </a:extLst>
          </p:cNvPr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25" t="19926" r="63719" b="65359"/>
          <a:stretch/>
        </p:blipFill>
        <p:spPr>
          <a:xfrm>
            <a:off x="743065" y="3367632"/>
            <a:ext cx="1159200" cy="170516"/>
          </a:xfrm>
          <a:prstGeom prst="rect">
            <a:avLst/>
          </a:prstGeom>
        </p:spPr>
      </p:pic>
      <p:pic>
        <p:nvPicPr>
          <p:cNvPr id="380" name="図 379">
            <a:extLst>
              <a:ext uri="{FF2B5EF4-FFF2-40B4-BE49-F238E27FC236}">
                <a16:creationId xmlns:a16="http://schemas.microsoft.com/office/drawing/2014/main" id="{AAE4C6B2-F244-0246-8EB8-71F3F922ED11}"/>
              </a:ext>
            </a:extLst>
          </p:cNvPr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02" t="52668" r="42221" b="32494"/>
          <a:stretch/>
        </p:blipFill>
        <p:spPr>
          <a:xfrm>
            <a:off x="4521192" y="2980478"/>
            <a:ext cx="1159200" cy="145004"/>
          </a:xfrm>
          <a:prstGeom prst="rect">
            <a:avLst/>
          </a:prstGeom>
        </p:spPr>
      </p:pic>
      <p:pic>
        <p:nvPicPr>
          <p:cNvPr id="381" name="図 380">
            <a:extLst>
              <a:ext uri="{FF2B5EF4-FFF2-40B4-BE49-F238E27FC236}">
                <a16:creationId xmlns:a16="http://schemas.microsoft.com/office/drawing/2014/main" id="{A5BF688B-0876-8048-9954-C9B350D8D994}"/>
              </a:ext>
            </a:extLst>
          </p:cNvPr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77" t="70218" r="42462" b="14263"/>
          <a:stretch/>
        </p:blipFill>
        <p:spPr>
          <a:xfrm>
            <a:off x="4521192" y="3151418"/>
            <a:ext cx="1159200" cy="175757"/>
          </a:xfrm>
          <a:prstGeom prst="rect">
            <a:avLst/>
          </a:prstGeom>
        </p:spPr>
      </p:pic>
      <p:pic>
        <p:nvPicPr>
          <p:cNvPr id="382" name="図 381">
            <a:extLst>
              <a:ext uri="{FF2B5EF4-FFF2-40B4-BE49-F238E27FC236}">
                <a16:creationId xmlns:a16="http://schemas.microsoft.com/office/drawing/2014/main" id="{6BB6CBA4-BAA5-4F40-8F78-63EECC673739}"/>
              </a:ext>
            </a:extLst>
          </p:cNvPr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76" t="18728" r="40924" b="68923"/>
          <a:stretch/>
        </p:blipFill>
        <p:spPr>
          <a:xfrm>
            <a:off x="4521192" y="3378652"/>
            <a:ext cx="1159200" cy="148476"/>
          </a:xfrm>
          <a:prstGeom prst="rect">
            <a:avLst/>
          </a:prstGeom>
        </p:spPr>
      </p:pic>
      <p:pic>
        <p:nvPicPr>
          <p:cNvPr id="383" name="図 382">
            <a:extLst>
              <a:ext uri="{FF2B5EF4-FFF2-40B4-BE49-F238E27FC236}">
                <a16:creationId xmlns:a16="http://schemas.microsoft.com/office/drawing/2014/main" id="{C7D72BED-B0B6-F647-9E51-15E726A8B352}"/>
              </a:ext>
            </a:extLst>
          </p:cNvPr>
          <p:cNvPicPr>
            <a:picLocks noChangeAspect="1"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986" t="70855" r="35930" b="15802"/>
          <a:stretch/>
        </p:blipFill>
        <p:spPr>
          <a:xfrm>
            <a:off x="6400092" y="2929839"/>
            <a:ext cx="1159200" cy="248435"/>
          </a:xfrm>
          <a:prstGeom prst="rect">
            <a:avLst/>
          </a:prstGeom>
        </p:spPr>
      </p:pic>
      <p:pic>
        <p:nvPicPr>
          <p:cNvPr id="384" name="図 383">
            <a:extLst>
              <a:ext uri="{FF2B5EF4-FFF2-40B4-BE49-F238E27FC236}">
                <a16:creationId xmlns:a16="http://schemas.microsoft.com/office/drawing/2014/main" id="{E8C80AD8-54E0-3D43-A297-7694C291A593}"/>
              </a:ext>
            </a:extLst>
          </p:cNvPr>
          <p:cNvPicPr>
            <a:picLocks noChangeAspect="1"/>
          </p:cNvPicPr>
          <p:nvPr/>
        </p:nvPicPr>
        <p:blipFill rotWithShape="1"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19" t="35576" r="38381" b="50916"/>
          <a:stretch/>
        </p:blipFill>
        <p:spPr>
          <a:xfrm>
            <a:off x="6400092" y="3180998"/>
            <a:ext cx="1159200" cy="147058"/>
          </a:xfrm>
          <a:prstGeom prst="rect">
            <a:avLst/>
          </a:prstGeom>
        </p:spPr>
      </p:pic>
      <p:pic>
        <p:nvPicPr>
          <p:cNvPr id="385" name="図 384">
            <a:extLst>
              <a:ext uri="{FF2B5EF4-FFF2-40B4-BE49-F238E27FC236}">
                <a16:creationId xmlns:a16="http://schemas.microsoft.com/office/drawing/2014/main" id="{C501238D-D555-AB43-9574-2D11F7F10E30}"/>
              </a:ext>
            </a:extLst>
          </p:cNvPr>
          <p:cNvPicPr>
            <a:picLocks noChangeAspect="1"/>
          </p:cNvPicPr>
          <p:nvPr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745" t="33684" r="32905" b="51992"/>
          <a:stretch/>
        </p:blipFill>
        <p:spPr>
          <a:xfrm>
            <a:off x="6400092" y="3363189"/>
            <a:ext cx="1159200" cy="179403"/>
          </a:xfrm>
          <a:prstGeom prst="rect">
            <a:avLst/>
          </a:prstGeom>
        </p:spPr>
      </p:pic>
      <p:sp>
        <p:nvSpPr>
          <p:cNvPr id="386" name="テキスト ボックス 551">
            <a:extLst>
              <a:ext uri="{FF2B5EF4-FFF2-40B4-BE49-F238E27FC236}">
                <a16:creationId xmlns:a16="http://schemas.microsoft.com/office/drawing/2014/main" id="{BD4F2179-11A6-174D-BA9B-20EFDF1C15CE}"/>
              </a:ext>
            </a:extLst>
          </p:cNvPr>
          <p:cNvSpPr txBox="1"/>
          <p:nvPr/>
        </p:nvSpPr>
        <p:spPr>
          <a:xfrm>
            <a:off x="2058172" y="1515437"/>
            <a:ext cx="624493" cy="177644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7003" tIns="27003" rIns="27003" bIns="27003" numCol="1" spcCol="38100" rtlCol="0" anchor="t">
            <a:spAutoFit/>
          </a:bodyPr>
          <a:lstStyle/>
          <a:p>
            <a:pPr defTabSz="540063" hangingPunct="0"/>
            <a:r>
              <a:rPr lang="en-US" altLang="ja-JP" sz="800" b="1" dirty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Calibri"/>
              </a:rPr>
              <a:t>AR</a:t>
            </a:r>
          </a:p>
        </p:txBody>
      </p:sp>
      <p:sp>
        <p:nvSpPr>
          <p:cNvPr id="387" name="テキスト ボックス 551">
            <a:extLst>
              <a:ext uri="{FF2B5EF4-FFF2-40B4-BE49-F238E27FC236}">
                <a16:creationId xmlns:a16="http://schemas.microsoft.com/office/drawing/2014/main" id="{90C8AEDB-4F41-8F44-BAC4-8111C0760846}"/>
              </a:ext>
            </a:extLst>
          </p:cNvPr>
          <p:cNvSpPr txBox="1"/>
          <p:nvPr/>
        </p:nvSpPr>
        <p:spPr>
          <a:xfrm>
            <a:off x="2058172" y="1710959"/>
            <a:ext cx="613664" cy="178733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7003" tIns="27003" rIns="27003" bIns="27003" numCol="1" spcCol="38100" rtlCol="0" anchor="t">
            <a:spAutoFit/>
          </a:bodyPr>
          <a:lstStyle/>
          <a:p>
            <a:pPr defTabSz="540063" hangingPunct="0"/>
            <a:r>
              <a:rPr lang="en-US" altLang="ja-JP" sz="800" b="1" dirty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Calibri"/>
              </a:rPr>
              <a:t>FKBP5</a:t>
            </a:r>
          </a:p>
        </p:txBody>
      </p:sp>
      <p:sp>
        <p:nvSpPr>
          <p:cNvPr id="388" name="テキスト ボックス 551">
            <a:extLst>
              <a:ext uri="{FF2B5EF4-FFF2-40B4-BE49-F238E27FC236}">
                <a16:creationId xmlns:a16="http://schemas.microsoft.com/office/drawing/2014/main" id="{592B485E-B248-984D-BA6D-B36052881310}"/>
              </a:ext>
            </a:extLst>
          </p:cNvPr>
          <p:cNvSpPr txBox="1"/>
          <p:nvPr/>
        </p:nvSpPr>
        <p:spPr>
          <a:xfrm>
            <a:off x="2058172" y="1914996"/>
            <a:ext cx="613664" cy="178733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7003" tIns="27003" rIns="27003" bIns="27003" numCol="1" spcCol="38100" rtlCol="0" anchor="t">
            <a:spAutoFit/>
          </a:bodyPr>
          <a:lstStyle/>
          <a:p>
            <a:pPr defTabSz="540063" hangingPunct="0"/>
            <a:r>
              <a:rPr lang="en-US" altLang="ja-JP" sz="800" b="1" dirty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Calibri"/>
              </a:rPr>
              <a:t>GAPDH</a:t>
            </a:r>
          </a:p>
        </p:txBody>
      </p:sp>
      <p:sp>
        <p:nvSpPr>
          <p:cNvPr id="389" name="テキスト ボックス 551">
            <a:extLst>
              <a:ext uri="{FF2B5EF4-FFF2-40B4-BE49-F238E27FC236}">
                <a16:creationId xmlns:a16="http://schemas.microsoft.com/office/drawing/2014/main" id="{A5E34E38-3640-0743-8558-738E24AD834C}"/>
              </a:ext>
            </a:extLst>
          </p:cNvPr>
          <p:cNvSpPr txBox="1"/>
          <p:nvPr/>
        </p:nvSpPr>
        <p:spPr>
          <a:xfrm>
            <a:off x="3918531" y="1515437"/>
            <a:ext cx="624493" cy="177644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7003" tIns="27003" rIns="27003" bIns="27003" numCol="1" spcCol="38100" rtlCol="0" anchor="t">
            <a:spAutoFit/>
          </a:bodyPr>
          <a:lstStyle/>
          <a:p>
            <a:pPr defTabSz="540063" hangingPunct="0"/>
            <a:r>
              <a:rPr lang="en-US" altLang="ja-JP" sz="800" b="1" dirty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Calibri"/>
              </a:rPr>
              <a:t>AR</a:t>
            </a:r>
          </a:p>
        </p:txBody>
      </p:sp>
      <p:sp>
        <p:nvSpPr>
          <p:cNvPr id="390" name="テキスト ボックス 551">
            <a:extLst>
              <a:ext uri="{FF2B5EF4-FFF2-40B4-BE49-F238E27FC236}">
                <a16:creationId xmlns:a16="http://schemas.microsoft.com/office/drawing/2014/main" id="{38388F9E-1452-084E-BF18-E28D66E9DEA6}"/>
              </a:ext>
            </a:extLst>
          </p:cNvPr>
          <p:cNvSpPr txBox="1"/>
          <p:nvPr/>
        </p:nvSpPr>
        <p:spPr>
          <a:xfrm>
            <a:off x="3918531" y="1710959"/>
            <a:ext cx="613664" cy="178733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7003" tIns="27003" rIns="27003" bIns="27003" numCol="1" spcCol="38100" rtlCol="0" anchor="t">
            <a:spAutoFit/>
          </a:bodyPr>
          <a:lstStyle/>
          <a:p>
            <a:pPr defTabSz="540063" hangingPunct="0"/>
            <a:r>
              <a:rPr lang="en-US" altLang="ja-JP" sz="800" b="1" dirty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Calibri"/>
              </a:rPr>
              <a:t>FKBP5</a:t>
            </a:r>
          </a:p>
        </p:txBody>
      </p:sp>
      <p:sp>
        <p:nvSpPr>
          <p:cNvPr id="391" name="テキスト ボックス 551">
            <a:extLst>
              <a:ext uri="{FF2B5EF4-FFF2-40B4-BE49-F238E27FC236}">
                <a16:creationId xmlns:a16="http://schemas.microsoft.com/office/drawing/2014/main" id="{3803457C-B154-7C4A-9BE2-E7E9749A94E7}"/>
              </a:ext>
            </a:extLst>
          </p:cNvPr>
          <p:cNvSpPr txBox="1"/>
          <p:nvPr/>
        </p:nvSpPr>
        <p:spPr>
          <a:xfrm>
            <a:off x="3918531" y="1914996"/>
            <a:ext cx="613664" cy="178733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7003" tIns="27003" rIns="27003" bIns="27003" numCol="1" spcCol="38100" rtlCol="0" anchor="t">
            <a:spAutoFit/>
          </a:bodyPr>
          <a:lstStyle/>
          <a:p>
            <a:pPr defTabSz="540063" hangingPunct="0"/>
            <a:r>
              <a:rPr lang="en-US" altLang="ja-JP" sz="800" b="1" dirty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Calibri"/>
              </a:rPr>
              <a:t>GAPDH</a:t>
            </a:r>
          </a:p>
        </p:txBody>
      </p:sp>
      <p:sp>
        <p:nvSpPr>
          <p:cNvPr id="392" name="テキスト ボックス 551">
            <a:extLst>
              <a:ext uri="{FF2B5EF4-FFF2-40B4-BE49-F238E27FC236}">
                <a16:creationId xmlns:a16="http://schemas.microsoft.com/office/drawing/2014/main" id="{B552ECF7-B0C5-5B4E-83B2-E9F6EA33F98A}"/>
              </a:ext>
            </a:extLst>
          </p:cNvPr>
          <p:cNvSpPr txBox="1"/>
          <p:nvPr/>
        </p:nvSpPr>
        <p:spPr>
          <a:xfrm>
            <a:off x="5813916" y="1520770"/>
            <a:ext cx="624493" cy="177644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7003" tIns="27003" rIns="27003" bIns="27003" numCol="1" spcCol="38100" rtlCol="0" anchor="t">
            <a:spAutoFit/>
          </a:bodyPr>
          <a:lstStyle/>
          <a:p>
            <a:pPr defTabSz="540063" hangingPunct="0"/>
            <a:r>
              <a:rPr lang="en-US" altLang="ja-JP" sz="800" b="1" dirty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Calibri"/>
              </a:rPr>
              <a:t>AR</a:t>
            </a:r>
          </a:p>
        </p:txBody>
      </p:sp>
      <p:sp>
        <p:nvSpPr>
          <p:cNvPr id="393" name="テキスト ボックス 551">
            <a:extLst>
              <a:ext uri="{FF2B5EF4-FFF2-40B4-BE49-F238E27FC236}">
                <a16:creationId xmlns:a16="http://schemas.microsoft.com/office/drawing/2014/main" id="{023BC5FA-59D6-C341-B7FD-0FFC8EA849AA}"/>
              </a:ext>
            </a:extLst>
          </p:cNvPr>
          <p:cNvSpPr txBox="1"/>
          <p:nvPr/>
        </p:nvSpPr>
        <p:spPr>
          <a:xfrm>
            <a:off x="5813916" y="1716292"/>
            <a:ext cx="613664" cy="178733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7003" tIns="27003" rIns="27003" bIns="27003" numCol="1" spcCol="38100" rtlCol="0" anchor="t">
            <a:spAutoFit/>
          </a:bodyPr>
          <a:lstStyle/>
          <a:p>
            <a:pPr defTabSz="540063" hangingPunct="0"/>
            <a:r>
              <a:rPr lang="en-US" altLang="ja-JP" sz="800" b="1" dirty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Calibri"/>
              </a:rPr>
              <a:t>FKBP5</a:t>
            </a:r>
          </a:p>
        </p:txBody>
      </p:sp>
      <p:sp>
        <p:nvSpPr>
          <p:cNvPr id="394" name="テキスト ボックス 551">
            <a:extLst>
              <a:ext uri="{FF2B5EF4-FFF2-40B4-BE49-F238E27FC236}">
                <a16:creationId xmlns:a16="http://schemas.microsoft.com/office/drawing/2014/main" id="{A29B50EB-7651-904B-A64C-DBCA7E89F5B2}"/>
              </a:ext>
            </a:extLst>
          </p:cNvPr>
          <p:cNvSpPr txBox="1"/>
          <p:nvPr/>
        </p:nvSpPr>
        <p:spPr>
          <a:xfrm>
            <a:off x="5813916" y="1920329"/>
            <a:ext cx="613664" cy="178733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7003" tIns="27003" rIns="27003" bIns="27003" numCol="1" spcCol="38100" rtlCol="0" anchor="t">
            <a:spAutoFit/>
          </a:bodyPr>
          <a:lstStyle/>
          <a:p>
            <a:pPr defTabSz="540063" hangingPunct="0"/>
            <a:r>
              <a:rPr lang="en-US" altLang="ja-JP" sz="800" b="1" dirty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Calibri"/>
              </a:rPr>
              <a:t>GAPDH</a:t>
            </a:r>
          </a:p>
        </p:txBody>
      </p:sp>
      <p:sp>
        <p:nvSpPr>
          <p:cNvPr id="395" name="テキスト ボックス 551">
            <a:extLst>
              <a:ext uri="{FF2B5EF4-FFF2-40B4-BE49-F238E27FC236}">
                <a16:creationId xmlns:a16="http://schemas.microsoft.com/office/drawing/2014/main" id="{350F8A62-F13A-8043-A8CA-EC6CEBC3C641}"/>
              </a:ext>
            </a:extLst>
          </p:cNvPr>
          <p:cNvSpPr txBox="1"/>
          <p:nvPr/>
        </p:nvSpPr>
        <p:spPr>
          <a:xfrm>
            <a:off x="7674606" y="1515437"/>
            <a:ext cx="624493" cy="177644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7003" tIns="27003" rIns="27003" bIns="27003" numCol="1" spcCol="38100" rtlCol="0" anchor="t">
            <a:spAutoFit/>
          </a:bodyPr>
          <a:lstStyle/>
          <a:p>
            <a:pPr defTabSz="540063" hangingPunct="0"/>
            <a:r>
              <a:rPr lang="en-US" altLang="ja-JP" sz="800" b="1" dirty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Calibri"/>
              </a:rPr>
              <a:t>AR</a:t>
            </a:r>
          </a:p>
        </p:txBody>
      </p:sp>
      <p:sp>
        <p:nvSpPr>
          <p:cNvPr id="396" name="テキスト ボックス 551">
            <a:extLst>
              <a:ext uri="{FF2B5EF4-FFF2-40B4-BE49-F238E27FC236}">
                <a16:creationId xmlns:a16="http://schemas.microsoft.com/office/drawing/2014/main" id="{7BF0B56B-744A-0142-94DF-235158340B5A}"/>
              </a:ext>
            </a:extLst>
          </p:cNvPr>
          <p:cNvSpPr txBox="1"/>
          <p:nvPr/>
        </p:nvSpPr>
        <p:spPr>
          <a:xfrm>
            <a:off x="7674606" y="1710959"/>
            <a:ext cx="613664" cy="178733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7003" tIns="27003" rIns="27003" bIns="27003" numCol="1" spcCol="38100" rtlCol="0" anchor="t">
            <a:spAutoFit/>
          </a:bodyPr>
          <a:lstStyle/>
          <a:p>
            <a:pPr defTabSz="540063" hangingPunct="0"/>
            <a:r>
              <a:rPr lang="en-US" altLang="ja-JP" sz="800" b="1" dirty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Calibri"/>
              </a:rPr>
              <a:t>FKBP5</a:t>
            </a:r>
          </a:p>
        </p:txBody>
      </p:sp>
      <p:sp>
        <p:nvSpPr>
          <p:cNvPr id="397" name="テキスト ボックス 551">
            <a:extLst>
              <a:ext uri="{FF2B5EF4-FFF2-40B4-BE49-F238E27FC236}">
                <a16:creationId xmlns:a16="http://schemas.microsoft.com/office/drawing/2014/main" id="{C6A0FB47-7F0D-8345-A871-5994B720283D}"/>
              </a:ext>
            </a:extLst>
          </p:cNvPr>
          <p:cNvSpPr txBox="1"/>
          <p:nvPr/>
        </p:nvSpPr>
        <p:spPr>
          <a:xfrm>
            <a:off x="7674606" y="1914996"/>
            <a:ext cx="613664" cy="178733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7003" tIns="27003" rIns="27003" bIns="27003" numCol="1" spcCol="38100" rtlCol="0" anchor="t">
            <a:spAutoFit/>
          </a:bodyPr>
          <a:lstStyle/>
          <a:p>
            <a:pPr defTabSz="540063" hangingPunct="0"/>
            <a:r>
              <a:rPr lang="en-US" altLang="ja-JP" sz="800" b="1" dirty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Calibri"/>
              </a:rPr>
              <a:t>GAPDH</a:t>
            </a:r>
          </a:p>
        </p:txBody>
      </p:sp>
      <p:sp>
        <p:nvSpPr>
          <p:cNvPr id="398" name="テキスト ボックス 551">
            <a:extLst>
              <a:ext uri="{FF2B5EF4-FFF2-40B4-BE49-F238E27FC236}">
                <a16:creationId xmlns:a16="http://schemas.microsoft.com/office/drawing/2014/main" id="{F4774234-A9DC-0C46-8A29-2CA00B20F9DB}"/>
              </a:ext>
            </a:extLst>
          </p:cNvPr>
          <p:cNvSpPr txBox="1"/>
          <p:nvPr/>
        </p:nvSpPr>
        <p:spPr>
          <a:xfrm>
            <a:off x="195238" y="2970078"/>
            <a:ext cx="624493" cy="177644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7003" tIns="27003" rIns="27003" bIns="27003" numCol="1" spcCol="38100" rtlCol="0" anchor="t">
            <a:spAutoFit/>
          </a:bodyPr>
          <a:lstStyle/>
          <a:p>
            <a:pPr defTabSz="540063" hangingPunct="0"/>
            <a:r>
              <a:rPr lang="en-US" altLang="ja-JP" sz="800" b="1" dirty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Calibri"/>
              </a:rPr>
              <a:t>AR</a:t>
            </a:r>
          </a:p>
        </p:txBody>
      </p:sp>
      <p:sp>
        <p:nvSpPr>
          <p:cNvPr id="399" name="テキスト ボックス 551">
            <a:extLst>
              <a:ext uri="{FF2B5EF4-FFF2-40B4-BE49-F238E27FC236}">
                <a16:creationId xmlns:a16="http://schemas.microsoft.com/office/drawing/2014/main" id="{D635563F-F292-214F-8C31-D3F3E7EC70AA}"/>
              </a:ext>
            </a:extLst>
          </p:cNvPr>
          <p:cNvSpPr txBox="1"/>
          <p:nvPr/>
        </p:nvSpPr>
        <p:spPr>
          <a:xfrm>
            <a:off x="195238" y="3165600"/>
            <a:ext cx="613664" cy="178733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7003" tIns="27003" rIns="27003" bIns="27003" numCol="1" spcCol="38100" rtlCol="0" anchor="t">
            <a:spAutoFit/>
          </a:bodyPr>
          <a:lstStyle/>
          <a:p>
            <a:pPr defTabSz="540063" hangingPunct="0"/>
            <a:r>
              <a:rPr lang="en-US" altLang="ja-JP" sz="800" b="1" dirty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Calibri"/>
              </a:rPr>
              <a:t>FKBP5</a:t>
            </a:r>
          </a:p>
        </p:txBody>
      </p:sp>
      <p:sp>
        <p:nvSpPr>
          <p:cNvPr id="400" name="テキスト ボックス 551">
            <a:extLst>
              <a:ext uri="{FF2B5EF4-FFF2-40B4-BE49-F238E27FC236}">
                <a16:creationId xmlns:a16="http://schemas.microsoft.com/office/drawing/2014/main" id="{515D530F-B0B6-BB4B-9268-90C6630E6748}"/>
              </a:ext>
            </a:extLst>
          </p:cNvPr>
          <p:cNvSpPr txBox="1"/>
          <p:nvPr/>
        </p:nvSpPr>
        <p:spPr>
          <a:xfrm>
            <a:off x="195238" y="3363524"/>
            <a:ext cx="613664" cy="178733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7003" tIns="27003" rIns="27003" bIns="27003" numCol="1" spcCol="38100" rtlCol="0" anchor="t">
            <a:spAutoFit/>
          </a:bodyPr>
          <a:lstStyle/>
          <a:p>
            <a:pPr defTabSz="540063" hangingPunct="0"/>
            <a:r>
              <a:rPr lang="en-US" altLang="ja-JP" sz="800" b="1" dirty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Calibri"/>
              </a:rPr>
              <a:t>GAPDH</a:t>
            </a:r>
          </a:p>
        </p:txBody>
      </p:sp>
      <p:sp>
        <p:nvSpPr>
          <p:cNvPr id="401" name="テキスト ボックス 551">
            <a:extLst>
              <a:ext uri="{FF2B5EF4-FFF2-40B4-BE49-F238E27FC236}">
                <a16:creationId xmlns:a16="http://schemas.microsoft.com/office/drawing/2014/main" id="{0C789D98-2CA9-A449-8AF3-2A073FBA566E}"/>
              </a:ext>
            </a:extLst>
          </p:cNvPr>
          <p:cNvSpPr txBox="1"/>
          <p:nvPr/>
        </p:nvSpPr>
        <p:spPr>
          <a:xfrm>
            <a:off x="3958781" y="2970078"/>
            <a:ext cx="624493" cy="177644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7003" tIns="27003" rIns="27003" bIns="27003" numCol="1" spcCol="38100" rtlCol="0" anchor="t">
            <a:spAutoFit/>
          </a:bodyPr>
          <a:lstStyle/>
          <a:p>
            <a:pPr defTabSz="540063" hangingPunct="0"/>
            <a:r>
              <a:rPr lang="en-US" altLang="ja-JP" sz="800" b="1" dirty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Calibri"/>
              </a:rPr>
              <a:t>AR</a:t>
            </a:r>
          </a:p>
        </p:txBody>
      </p:sp>
      <p:sp>
        <p:nvSpPr>
          <p:cNvPr id="402" name="テキスト ボックス 551">
            <a:extLst>
              <a:ext uri="{FF2B5EF4-FFF2-40B4-BE49-F238E27FC236}">
                <a16:creationId xmlns:a16="http://schemas.microsoft.com/office/drawing/2014/main" id="{F52E4C46-4C02-1B47-AA97-06E0F7B68B38}"/>
              </a:ext>
            </a:extLst>
          </p:cNvPr>
          <p:cNvSpPr txBox="1"/>
          <p:nvPr/>
        </p:nvSpPr>
        <p:spPr>
          <a:xfrm>
            <a:off x="3958781" y="3165600"/>
            <a:ext cx="613664" cy="178733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7003" tIns="27003" rIns="27003" bIns="27003" numCol="1" spcCol="38100" rtlCol="0" anchor="t">
            <a:spAutoFit/>
          </a:bodyPr>
          <a:lstStyle/>
          <a:p>
            <a:pPr defTabSz="540063" hangingPunct="0"/>
            <a:r>
              <a:rPr lang="en-US" altLang="ja-JP" sz="800" b="1" dirty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Calibri"/>
              </a:rPr>
              <a:t>FKBP5</a:t>
            </a:r>
          </a:p>
        </p:txBody>
      </p:sp>
      <p:sp>
        <p:nvSpPr>
          <p:cNvPr id="403" name="テキスト ボックス 551">
            <a:extLst>
              <a:ext uri="{FF2B5EF4-FFF2-40B4-BE49-F238E27FC236}">
                <a16:creationId xmlns:a16="http://schemas.microsoft.com/office/drawing/2014/main" id="{07B54623-312A-C346-B1BC-A70498437AF3}"/>
              </a:ext>
            </a:extLst>
          </p:cNvPr>
          <p:cNvSpPr txBox="1"/>
          <p:nvPr/>
        </p:nvSpPr>
        <p:spPr>
          <a:xfrm>
            <a:off x="3958781" y="3363524"/>
            <a:ext cx="613664" cy="178733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7003" tIns="27003" rIns="27003" bIns="27003" numCol="1" spcCol="38100" rtlCol="0" anchor="t">
            <a:spAutoFit/>
          </a:bodyPr>
          <a:lstStyle/>
          <a:p>
            <a:pPr defTabSz="540063" hangingPunct="0"/>
            <a:r>
              <a:rPr lang="en-US" altLang="ja-JP" sz="800" b="1" dirty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Calibri"/>
              </a:rPr>
              <a:t>GAPDH</a:t>
            </a:r>
          </a:p>
        </p:txBody>
      </p:sp>
      <p:sp>
        <p:nvSpPr>
          <p:cNvPr id="404" name="テキスト ボックス 551">
            <a:extLst>
              <a:ext uri="{FF2B5EF4-FFF2-40B4-BE49-F238E27FC236}">
                <a16:creationId xmlns:a16="http://schemas.microsoft.com/office/drawing/2014/main" id="{08FD863A-6C30-EF45-A4FF-EB38FA27081C}"/>
              </a:ext>
            </a:extLst>
          </p:cNvPr>
          <p:cNvSpPr txBox="1"/>
          <p:nvPr/>
        </p:nvSpPr>
        <p:spPr>
          <a:xfrm>
            <a:off x="5815486" y="2970078"/>
            <a:ext cx="624493" cy="177644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7003" tIns="27003" rIns="27003" bIns="27003" numCol="1" spcCol="38100" rtlCol="0" anchor="t">
            <a:spAutoFit/>
          </a:bodyPr>
          <a:lstStyle/>
          <a:p>
            <a:pPr defTabSz="540063" hangingPunct="0"/>
            <a:r>
              <a:rPr lang="en-US" altLang="ja-JP" sz="800" b="1" dirty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Calibri"/>
              </a:rPr>
              <a:t>AR</a:t>
            </a:r>
          </a:p>
        </p:txBody>
      </p:sp>
      <p:sp>
        <p:nvSpPr>
          <p:cNvPr id="405" name="テキスト ボックス 551">
            <a:extLst>
              <a:ext uri="{FF2B5EF4-FFF2-40B4-BE49-F238E27FC236}">
                <a16:creationId xmlns:a16="http://schemas.microsoft.com/office/drawing/2014/main" id="{24073781-DAD7-8547-AA84-890938AF4C3F}"/>
              </a:ext>
            </a:extLst>
          </p:cNvPr>
          <p:cNvSpPr txBox="1"/>
          <p:nvPr/>
        </p:nvSpPr>
        <p:spPr>
          <a:xfrm>
            <a:off x="5815486" y="3165600"/>
            <a:ext cx="613664" cy="178733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7003" tIns="27003" rIns="27003" bIns="27003" numCol="1" spcCol="38100" rtlCol="0" anchor="t">
            <a:spAutoFit/>
          </a:bodyPr>
          <a:lstStyle/>
          <a:p>
            <a:pPr defTabSz="540063" hangingPunct="0"/>
            <a:r>
              <a:rPr lang="en-US" altLang="ja-JP" sz="800" b="1" dirty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Calibri"/>
              </a:rPr>
              <a:t>FKBP5</a:t>
            </a:r>
          </a:p>
        </p:txBody>
      </p:sp>
      <p:sp>
        <p:nvSpPr>
          <p:cNvPr id="406" name="テキスト ボックス 551">
            <a:extLst>
              <a:ext uri="{FF2B5EF4-FFF2-40B4-BE49-F238E27FC236}">
                <a16:creationId xmlns:a16="http://schemas.microsoft.com/office/drawing/2014/main" id="{1A702AAA-E537-0C49-A3B9-419881180A32}"/>
              </a:ext>
            </a:extLst>
          </p:cNvPr>
          <p:cNvSpPr txBox="1"/>
          <p:nvPr/>
        </p:nvSpPr>
        <p:spPr>
          <a:xfrm>
            <a:off x="5815486" y="3363524"/>
            <a:ext cx="613664" cy="178733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7003" tIns="27003" rIns="27003" bIns="27003" numCol="1" spcCol="38100" rtlCol="0" anchor="t">
            <a:spAutoFit/>
          </a:bodyPr>
          <a:lstStyle/>
          <a:p>
            <a:pPr defTabSz="540063" hangingPunct="0"/>
            <a:r>
              <a:rPr lang="en-US" altLang="ja-JP" sz="800" b="1" dirty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Calibri"/>
              </a:rPr>
              <a:t>GAPDH</a:t>
            </a:r>
          </a:p>
        </p:txBody>
      </p:sp>
    </p:spTree>
    <p:extLst>
      <p:ext uri="{BB962C8B-B14F-4D97-AF65-F5344CB8AC3E}">
        <p14:creationId xmlns:p14="http://schemas.microsoft.com/office/powerpoint/2010/main" val="925304937"/>
      </p:ext>
    </p:extLst>
  </p:cSld>
  <p:clrMapOvr>
    <a:masterClrMapping/>
  </p:clrMapOvr>
</p:sld>
</file>

<file path=ppt/theme/theme1.xml><?xml version="1.0" encoding="utf-8"?>
<a:theme xmlns:a="http://schemas.openxmlformats.org/drawingml/2006/main" name="ホワイト">
  <a:themeElements>
    <a:clrScheme name="ホワイ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ホワイ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ホワイ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ホワイ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Yu Gothic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Yu Gothic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16919</TotalTime>
  <Words>210</Words>
  <Application>Microsoft Macintosh PowerPoint</Application>
  <PresentationFormat>A3 297x420 mm</PresentationFormat>
  <Paragraphs>128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Yu Gothic</vt:lpstr>
      <vt:lpstr>Arial</vt:lpstr>
      <vt:lpstr>Calibri</vt:lpstr>
      <vt:lpstr>Calibri Light</vt:lpstr>
      <vt:lpstr>ホワイト</vt:lpstr>
      <vt:lpstr>PowerPoint プレゼンテーション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subject/>
  <dc:creator>花村 徹</dc:creator>
  <cp:keywords/>
  <dc:description/>
  <cp:lastModifiedBy>花村 徹</cp:lastModifiedBy>
  <cp:revision>647</cp:revision>
  <cp:lastPrinted>2019-11-15T20:26:41Z</cp:lastPrinted>
  <dcterms:created xsi:type="dcterms:W3CDTF">2019-06-11T17:31:31Z</dcterms:created>
  <dcterms:modified xsi:type="dcterms:W3CDTF">2021-10-25T00:50:14Z</dcterms:modified>
  <cp:category/>
</cp:coreProperties>
</file>