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302" r:id="rId2"/>
    <p:sldId id="306" r:id="rId3"/>
  </p:sldIdLst>
  <p:sldSz cx="9601200" cy="12801600" type="A3"/>
  <p:notesSz cx="6858000" cy="9144000"/>
  <p:defaultTextStyle>
    <a:defPPr>
      <a:defRPr lang="ja-JP"/>
    </a:defPPr>
    <a:lvl1pPr marL="0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357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536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714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892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070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249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428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ru Hanamura" initials="TH" lastIdx="4" clrIdx="0">
    <p:extLst>
      <p:ext uri="{19B8F6BF-5375-455C-9EA6-DF929625EA0E}">
        <p15:presenceInfo xmlns:p15="http://schemas.microsoft.com/office/powerpoint/2012/main" userId="Toru Hanamura" providerId="None"/>
      </p:ext>
    </p:extLst>
  </p:cmAuthor>
  <p:cmAuthor id="2" name="Richer, Jennifer" initials="RJ" lastIdx="6" clrIdx="1">
    <p:extLst>
      <p:ext uri="{19B8F6BF-5375-455C-9EA6-DF929625EA0E}">
        <p15:presenceInfo xmlns:p15="http://schemas.microsoft.com/office/powerpoint/2012/main" userId="Richer, Jennifer" providerId="None"/>
      </p:ext>
    </p:extLst>
  </p:cmAuthor>
  <p:cmAuthor id="3" name="花村 徹" initials="花村" lastIdx="2" clrIdx="2">
    <p:extLst>
      <p:ext uri="{19B8F6BF-5375-455C-9EA6-DF929625EA0E}">
        <p15:presenceInfo xmlns:p15="http://schemas.microsoft.com/office/powerpoint/2012/main" userId="713ce747a82cdf4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20"/>
    <p:restoredTop sz="92993" autoAdjust="0"/>
  </p:normalViewPr>
  <p:slideViewPr>
    <p:cSldViewPr snapToGrid="0" snapToObjects="1">
      <p:cViewPr varScale="1">
        <p:scale>
          <a:sx n="61" d="100"/>
          <a:sy n="61" d="100"/>
        </p:scale>
        <p:origin x="2816" y="224"/>
      </p:cViewPr>
      <p:guideLst/>
    </p:cSldViewPr>
  </p:slideViewPr>
  <p:notesTextViewPr>
    <p:cViewPr>
      <p:scale>
        <a:sx n="95" d="100"/>
        <a:sy n="9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2A602-B26C-764C-9708-93A17553678C}" type="datetimeFigureOut">
              <a:rPr kumimoji="1" lang="ja-JP" altLang="en-US" smtClean="0"/>
              <a:t>2021/10/26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5F9A1-8BE5-B546-9533-9E59946FDE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075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357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536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714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892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070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249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428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5F9A1-8BE5-B546-9533-9E59946FDEC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4306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45F9A1-8BE5-B546-9533-9E59946FDEC8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7731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ja-JP" altLang="en-US"/>
              <a:t>プレースホルダーまでドラッグするかアイコンをクリックして図を追加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DA99A-FF6A-744E-AD7B-15F802665C1C}" type="datetimeFigureOut">
              <a:rPr kumimoji="1" lang="ja-JP" altLang="en-US" smtClean="0"/>
              <a:t>2021/10/26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723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7.png"/><Relationship Id="rId1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12" Type="http://schemas.openxmlformats.org/officeDocument/2006/relationships/image" Target="../media/image6.jpeg"/><Relationship Id="rId17" Type="http://schemas.microsoft.com/office/2007/relationships/hdphoto" Target="../media/hdphoto6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5.jpeg"/><Relationship Id="rId5" Type="http://schemas.openxmlformats.org/officeDocument/2006/relationships/image" Target="../media/image2.jpeg"/><Relationship Id="rId15" Type="http://schemas.openxmlformats.org/officeDocument/2006/relationships/image" Target="../media/image8.jpeg"/><Relationship Id="rId10" Type="http://schemas.microsoft.com/office/2007/relationships/hdphoto" Target="../media/hdphoto4.wdp"/><Relationship Id="rId19" Type="http://schemas.microsoft.com/office/2007/relationships/hdphoto" Target="../media/hdphoto7.wdp"/><Relationship Id="rId4" Type="http://schemas.microsoft.com/office/2007/relationships/hdphoto" Target="../media/hdphoto1.wdp"/><Relationship Id="rId9" Type="http://schemas.openxmlformats.org/officeDocument/2006/relationships/image" Target="../media/image4.png"/><Relationship Id="rId1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図 2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3518" t="16220" r="24710" b="37771"/>
          <a:stretch/>
        </p:blipFill>
        <p:spPr>
          <a:xfrm>
            <a:off x="5700562" y="1251373"/>
            <a:ext cx="3303687" cy="2201951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355" y="1268575"/>
            <a:ext cx="2564480" cy="2218020"/>
          </a:xfrm>
          <a:prstGeom prst="rect">
            <a:avLst/>
          </a:prstGeom>
          <a:scene3d>
            <a:camera prst="orthographicFront">
              <a:rot lat="10800000" lon="0" rev="0"/>
            </a:camera>
            <a:lightRig rig="threePt" dir="t"/>
          </a:scene3d>
        </p:spPr>
      </p:pic>
      <p:sp>
        <p:nvSpPr>
          <p:cNvPr id="5" name="テキスト ボックス 4"/>
          <p:cNvSpPr txBox="1"/>
          <p:nvPr/>
        </p:nvSpPr>
        <p:spPr>
          <a:xfrm>
            <a:off x="850818" y="709818"/>
            <a:ext cx="15828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charset="0"/>
                <a:ea typeface="Arial" charset="0"/>
                <a:cs typeface="Arial" charset="0"/>
              </a:rPr>
              <a:t>HCC2185</a:t>
            </a:r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 </a:t>
            </a:r>
            <a:endParaRPr kumimoji="1" lang="ja-JP" altLang="en-US" sz="800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" name="表 5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839180"/>
              </p:ext>
            </p:extLst>
          </p:nvPr>
        </p:nvGraphicFramePr>
        <p:xfrm>
          <a:off x="415561" y="948905"/>
          <a:ext cx="2818878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8" name="直線コネクタ 7"/>
          <p:cNvCxnSpPr/>
          <p:nvPr/>
        </p:nvCxnSpPr>
        <p:spPr>
          <a:xfrm>
            <a:off x="1146294" y="926355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2044595" y="707459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BT-549</a:t>
            </a:r>
            <a:endParaRPr kumimoji="1" lang="en-US" altLang="ja-JP" sz="80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0" name="直線コネクタ 9"/>
          <p:cNvCxnSpPr/>
          <p:nvPr/>
        </p:nvCxnSpPr>
        <p:spPr>
          <a:xfrm>
            <a:off x="2206571" y="924629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/>
          <p:cNvSpPr txBox="1"/>
          <p:nvPr/>
        </p:nvSpPr>
        <p:spPr>
          <a:xfrm>
            <a:off x="1479044" y="525508"/>
            <a:ext cx="13632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Loading control for sPSA </a:t>
            </a:r>
            <a:endParaRPr kumimoji="1" lang="ja-JP" altLang="en-US" sz="800" dirty="0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3904587" y="1253258"/>
            <a:ext cx="1308169" cy="2239485"/>
          </a:xfrm>
          <a:prstGeom prst="rect">
            <a:avLst/>
          </a:prstGeom>
        </p:spPr>
      </p:pic>
      <p:graphicFrame>
        <p:nvGraphicFramePr>
          <p:cNvPr id="13" name="表 5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608663"/>
              </p:ext>
            </p:extLst>
          </p:nvPr>
        </p:nvGraphicFramePr>
        <p:xfrm>
          <a:off x="3482274" y="944483"/>
          <a:ext cx="1712601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3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45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テキスト ボックス 13"/>
          <p:cNvSpPr txBox="1"/>
          <p:nvPr/>
        </p:nvSpPr>
        <p:spPr>
          <a:xfrm>
            <a:off x="3997081" y="700678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MDA-MB-468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3980305" y="525508"/>
            <a:ext cx="12324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Loading control for sPSA </a:t>
            </a:r>
            <a:endParaRPr kumimoji="1" lang="ja-JP" altLang="en-US" sz="800" dirty="0"/>
          </a:p>
        </p:txBody>
      </p:sp>
      <p:cxnSp>
        <p:nvCxnSpPr>
          <p:cNvPr id="16" name="直線コネクタ 15"/>
          <p:cNvCxnSpPr/>
          <p:nvPr/>
        </p:nvCxnSpPr>
        <p:spPr>
          <a:xfrm>
            <a:off x="4148842" y="922903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6030262" y="709185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charset="0"/>
                <a:ea typeface="Arial" charset="0"/>
                <a:cs typeface="Arial" charset="0"/>
              </a:rPr>
              <a:t>MDA-MB-453</a:t>
            </a:r>
            <a:endParaRPr kumimoji="1" lang="ja-JP" altLang="en-US" sz="800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9" name="表 5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647680"/>
              </p:ext>
            </p:extLst>
          </p:nvPr>
        </p:nvGraphicFramePr>
        <p:xfrm>
          <a:off x="5442710" y="948905"/>
          <a:ext cx="1794070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20" name="直線コネクタ 19"/>
          <p:cNvCxnSpPr/>
          <p:nvPr/>
        </p:nvCxnSpPr>
        <p:spPr>
          <a:xfrm>
            <a:off x="6173443" y="926355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/>
          <p:cNvSpPr txBox="1"/>
          <p:nvPr/>
        </p:nvSpPr>
        <p:spPr>
          <a:xfrm>
            <a:off x="7697993" y="709185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>
                <a:latin typeface="Arial" charset="0"/>
                <a:ea typeface="Arial" charset="0"/>
                <a:cs typeface="Arial" charset="0"/>
              </a:rPr>
              <a:t>BT-474</a:t>
            </a:r>
            <a:endParaRPr kumimoji="1" lang="en-US" altLang="ja-JP" sz="80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2" name="直線コネクタ 21"/>
          <p:cNvCxnSpPr/>
          <p:nvPr/>
        </p:nvCxnSpPr>
        <p:spPr>
          <a:xfrm>
            <a:off x="7829195" y="928242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/>
          <p:cNvSpPr txBox="1"/>
          <p:nvPr/>
        </p:nvSpPr>
        <p:spPr>
          <a:xfrm>
            <a:off x="6832012" y="525508"/>
            <a:ext cx="12324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Loading control for sPSA </a:t>
            </a:r>
            <a:endParaRPr kumimoji="1" lang="ja-JP" altLang="en-US" sz="800" dirty="0"/>
          </a:p>
        </p:txBody>
      </p:sp>
      <p:graphicFrame>
        <p:nvGraphicFramePr>
          <p:cNvPr id="26" name="表 5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66831"/>
              </p:ext>
            </p:extLst>
          </p:nvPr>
        </p:nvGraphicFramePr>
        <p:xfrm>
          <a:off x="7811838" y="948905"/>
          <a:ext cx="1024808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6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69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テキスト ボックス 27"/>
          <p:cNvSpPr txBox="1"/>
          <p:nvPr/>
        </p:nvSpPr>
        <p:spPr>
          <a:xfrm>
            <a:off x="1003113" y="3708948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SK-BR-3</a:t>
            </a:r>
            <a:endParaRPr kumimoji="1" lang="ja-JP" altLang="en-US" sz="800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29" name="表 5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880727"/>
              </p:ext>
            </p:extLst>
          </p:nvPr>
        </p:nvGraphicFramePr>
        <p:xfrm>
          <a:off x="415561" y="3948668"/>
          <a:ext cx="2818878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30" name="直線コネクタ 29"/>
          <p:cNvCxnSpPr/>
          <p:nvPr/>
        </p:nvCxnSpPr>
        <p:spPr>
          <a:xfrm>
            <a:off x="1146294" y="3926118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/>
          <p:cNvSpPr txBox="1"/>
          <p:nvPr/>
        </p:nvSpPr>
        <p:spPr>
          <a:xfrm>
            <a:off x="2044595" y="3707222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charset="0"/>
                <a:ea typeface="Arial" charset="0"/>
                <a:cs typeface="Arial" charset="0"/>
              </a:rPr>
              <a:t>T-47D</a:t>
            </a:r>
          </a:p>
        </p:txBody>
      </p:sp>
      <p:cxnSp>
        <p:nvCxnSpPr>
          <p:cNvPr id="32" name="直線コネクタ 31"/>
          <p:cNvCxnSpPr/>
          <p:nvPr/>
        </p:nvCxnSpPr>
        <p:spPr>
          <a:xfrm>
            <a:off x="2206571" y="3924392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/>
          <p:cNvSpPr txBox="1"/>
          <p:nvPr/>
        </p:nvSpPr>
        <p:spPr>
          <a:xfrm>
            <a:off x="1479044" y="3525271"/>
            <a:ext cx="12324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Loading </a:t>
            </a:r>
            <a:r>
              <a:rPr lang="en-US" altLang="ja-JP" sz="800"/>
              <a:t>control for sPSA </a:t>
            </a:r>
            <a:endParaRPr kumimoji="1" lang="ja-JP" altLang="en-US" sz="800" dirty="0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4069826" y="3708948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charset="0"/>
                <a:ea typeface="Arial" charset="0"/>
                <a:cs typeface="Arial" charset="0"/>
              </a:rPr>
              <a:t>ZF-75-1</a:t>
            </a:r>
            <a:endParaRPr kumimoji="1" lang="ja-JP" altLang="en-US" sz="800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36" name="表 5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71996"/>
              </p:ext>
            </p:extLst>
          </p:nvPr>
        </p:nvGraphicFramePr>
        <p:xfrm>
          <a:off x="3482274" y="3948668"/>
          <a:ext cx="2818878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37" name="直線コネクタ 36"/>
          <p:cNvCxnSpPr/>
          <p:nvPr/>
        </p:nvCxnSpPr>
        <p:spPr>
          <a:xfrm>
            <a:off x="4213007" y="3926118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テキスト ボックス 37"/>
          <p:cNvSpPr txBox="1"/>
          <p:nvPr/>
        </p:nvSpPr>
        <p:spPr>
          <a:xfrm>
            <a:off x="5111308" y="3707222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charset="0"/>
                <a:ea typeface="Arial" charset="0"/>
                <a:cs typeface="Arial" charset="0"/>
              </a:rPr>
              <a:t>MCF-7</a:t>
            </a:r>
          </a:p>
        </p:txBody>
      </p:sp>
      <p:cxnSp>
        <p:nvCxnSpPr>
          <p:cNvPr id="39" name="直線コネクタ 38"/>
          <p:cNvCxnSpPr/>
          <p:nvPr/>
        </p:nvCxnSpPr>
        <p:spPr>
          <a:xfrm>
            <a:off x="5273284" y="3924392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テキスト ボックス 39"/>
          <p:cNvSpPr txBox="1"/>
          <p:nvPr/>
        </p:nvSpPr>
        <p:spPr>
          <a:xfrm>
            <a:off x="4545757" y="3525271"/>
            <a:ext cx="12324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Loading </a:t>
            </a:r>
            <a:r>
              <a:rPr lang="en-US" altLang="ja-JP" sz="800"/>
              <a:t>control for sPSA </a:t>
            </a:r>
            <a:endParaRPr kumimoji="1" lang="ja-JP" altLang="en-US" sz="800" dirty="0"/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246052" y="238049"/>
            <a:ext cx="3658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 dirty="0">
                <a:latin typeface="Arial" charset="0"/>
                <a:ea typeface="Arial" charset="0"/>
                <a:cs typeface="Arial" charset="0"/>
              </a:rPr>
              <a:t>Fig. S4</a:t>
            </a:r>
            <a:endParaRPr kumimoji="1" lang="ja-JP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6" name="図 45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03608" y="7264286"/>
            <a:ext cx="2481973" cy="2179177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sp>
        <p:nvSpPr>
          <p:cNvPr id="47" name="テキスト ボックス 46"/>
          <p:cNvSpPr txBox="1"/>
          <p:nvPr/>
        </p:nvSpPr>
        <p:spPr>
          <a:xfrm>
            <a:off x="1003113" y="6709246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>
                <a:latin typeface="Arial" charset="0"/>
                <a:ea typeface="Arial" charset="0"/>
                <a:cs typeface="Arial" charset="0"/>
              </a:rPr>
              <a:t>HCC2185</a:t>
            </a:r>
            <a:r>
              <a:rPr lang="en-US" altLang="ja-JP" sz="800">
                <a:latin typeface="Arial" charset="0"/>
                <a:ea typeface="Arial" charset="0"/>
                <a:cs typeface="Arial" charset="0"/>
              </a:rPr>
              <a:t> </a:t>
            </a:r>
            <a:endParaRPr kumimoji="1" lang="ja-JP" altLang="en-US" sz="800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48" name="表 5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37512"/>
              </p:ext>
            </p:extLst>
          </p:nvPr>
        </p:nvGraphicFramePr>
        <p:xfrm>
          <a:off x="415561" y="6948966"/>
          <a:ext cx="2818878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49" name="直線コネクタ 48"/>
          <p:cNvCxnSpPr/>
          <p:nvPr/>
        </p:nvCxnSpPr>
        <p:spPr>
          <a:xfrm>
            <a:off x="1146294" y="6926416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テキスト ボックス 49"/>
          <p:cNvSpPr txBox="1"/>
          <p:nvPr/>
        </p:nvSpPr>
        <p:spPr>
          <a:xfrm>
            <a:off x="2044595" y="6707520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BT-474</a:t>
            </a:r>
            <a:endParaRPr kumimoji="1" lang="en-US" altLang="ja-JP" sz="80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51" name="直線コネクタ 50"/>
          <p:cNvCxnSpPr/>
          <p:nvPr/>
        </p:nvCxnSpPr>
        <p:spPr>
          <a:xfrm>
            <a:off x="2206571" y="6924690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1267275" y="6535519"/>
            <a:ext cx="15725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/>
              <a:t>Loading control for </a:t>
            </a:r>
            <a:r>
              <a:rPr lang="en-US" altLang="ja-JP" sz="800" dirty="0" err="1"/>
              <a:t>sZAG</a:t>
            </a:r>
            <a:r>
              <a:rPr lang="en-US" altLang="ja-JP" sz="800" dirty="0"/>
              <a:t> </a:t>
            </a:r>
            <a:endParaRPr kumimoji="1" lang="ja-JP" altLang="en-US" sz="800" dirty="0"/>
          </a:p>
        </p:txBody>
      </p:sp>
      <p:pic>
        <p:nvPicPr>
          <p:cNvPr id="54" name="図 5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3955681" y="7258084"/>
            <a:ext cx="1280645" cy="2180957"/>
          </a:xfrm>
          <a:prstGeom prst="rect">
            <a:avLst/>
          </a:prstGeom>
        </p:spPr>
      </p:pic>
      <p:graphicFrame>
        <p:nvGraphicFramePr>
          <p:cNvPr id="58" name="表 5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485606"/>
              </p:ext>
            </p:extLst>
          </p:nvPr>
        </p:nvGraphicFramePr>
        <p:xfrm>
          <a:off x="3488811" y="6944544"/>
          <a:ext cx="1712601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3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45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9" name="テキスト ボックス 58"/>
          <p:cNvSpPr txBox="1"/>
          <p:nvPr/>
        </p:nvSpPr>
        <p:spPr>
          <a:xfrm>
            <a:off x="4003618" y="6700739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 BT-549</a:t>
            </a:r>
            <a:endParaRPr kumimoji="1" lang="ja-JP" alt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3795496" y="6535519"/>
            <a:ext cx="14558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/>
              <a:t>Loading control for </a:t>
            </a:r>
            <a:r>
              <a:rPr lang="en-US" altLang="ja-JP" sz="800" dirty="0" err="1"/>
              <a:t>sZAG</a:t>
            </a:r>
            <a:endParaRPr kumimoji="1" lang="ja-JP" altLang="en-US" sz="800" dirty="0"/>
          </a:p>
        </p:txBody>
      </p:sp>
      <p:cxnSp>
        <p:nvCxnSpPr>
          <p:cNvPr id="61" name="直線コネクタ 60"/>
          <p:cNvCxnSpPr/>
          <p:nvPr/>
        </p:nvCxnSpPr>
        <p:spPr>
          <a:xfrm>
            <a:off x="4155379" y="6922964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図 6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070840" y="7073066"/>
            <a:ext cx="2180957" cy="2550994"/>
          </a:xfrm>
          <a:prstGeom prst="rect">
            <a:avLst/>
          </a:prstGeom>
        </p:spPr>
      </p:pic>
      <p:sp>
        <p:nvSpPr>
          <p:cNvPr id="63" name="テキスト ボックス 62"/>
          <p:cNvSpPr txBox="1"/>
          <p:nvPr/>
        </p:nvSpPr>
        <p:spPr>
          <a:xfrm>
            <a:off x="6142836" y="6712706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charset="0"/>
                <a:ea typeface="Arial" charset="0"/>
                <a:cs typeface="Arial" charset="0"/>
              </a:rPr>
              <a:t>MDA-MB-468</a:t>
            </a:r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 </a:t>
            </a:r>
            <a:endParaRPr kumimoji="1" lang="ja-JP" altLang="en-US" sz="800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4" name="表 5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379507"/>
              </p:ext>
            </p:extLst>
          </p:nvPr>
        </p:nvGraphicFramePr>
        <p:xfrm>
          <a:off x="5555284" y="6952426"/>
          <a:ext cx="2818878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65" name="直線コネクタ 64"/>
          <p:cNvCxnSpPr/>
          <p:nvPr/>
        </p:nvCxnSpPr>
        <p:spPr>
          <a:xfrm>
            <a:off x="6286017" y="6929876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テキスト ボックス 65"/>
          <p:cNvSpPr txBox="1"/>
          <p:nvPr/>
        </p:nvSpPr>
        <p:spPr>
          <a:xfrm>
            <a:off x="7184318" y="6710980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T-47D</a:t>
            </a:r>
            <a:endParaRPr kumimoji="1" lang="en-US" altLang="ja-JP" sz="80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7" name="直線コネクタ 66"/>
          <p:cNvCxnSpPr/>
          <p:nvPr/>
        </p:nvCxnSpPr>
        <p:spPr>
          <a:xfrm>
            <a:off x="7346294" y="6928150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テキスト ボックス 67"/>
          <p:cNvSpPr txBox="1"/>
          <p:nvPr/>
        </p:nvSpPr>
        <p:spPr>
          <a:xfrm>
            <a:off x="6427810" y="6530756"/>
            <a:ext cx="15725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/>
              <a:t>Loading control for </a:t>
            </a:r>
            <a:r>
              <a:rPr lang="en-US" altLang="ja-JP" sz="800" dirty="0" err="1"/>
              <a:t>sZAG</a:t>
            </a:r>
            <a:endParaRPr kumimoji="1" lang="ja-JP" altLang="en-US" sz="800" dirty="0"/>
          </a:p>
        </p:txBody>
      </p:sp>
      <p:pic>
        <p:nvPicPr>
          <p:cNvPr id="69" name="図 68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95370" y="10058934"/>
            <a:ext cx="2180955" cy="2406204"/>
          </a:xfrm>
          <a:prstGeom prst="rect">
            <a:avLst/>
          </a:prstGeom>
        </p:spPr>
      </p:pic>
      <p:sp>
        <p:nvSpPr>
          <p:cNvPr id="70" name="テキスト ボックス 69"/>
          <p:cNvSpPr txBox="1"/>
          <p:nvPr/>
        </p:nvSpPr>
        <p:spPr>
          <a:xfrm>
            <a:off x="1003113" y="9622718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charset="0"/>
                <a:ea typeface="Arial" charset="0"/>
                <a:cs typeface="Arial" charset="0"/>
              </a:rPr>
              <a:t>MDA-MB-453</a:t>
            </a:r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 </a:t>
            </a:r>
            <a:endParaRPr kumimoji="1" lang="ja-JP" altLang="en-US" sz="800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71" name="表 5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998952"/>
              </p:ext>
            </p:extLst>
          </p:nvPr>
        </p:nvGraphicFramePr>
        <p:xfrm>
          <a:off x="415561" y="9862438"/>
          <a:ext cx="2818878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72" name="直線コネクタ 71"/>
          <p:cNvCxnSpPr/>
          <p:nvPr/>
        </p:nvCxnSpPr>
        <p:spPr>
          <a:xfrm>
            <a:off x="1146294" y="9839888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テキスト ボックス 72"/>
          <p:cNvSpPr txBox="1"/>
          <p:nvPr/>
        </p:nvSpPr>
        <p:spPr>
          <a:xfrm>
            <a:off x="2044595" y="9620992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ZR-75-1</a:t>
            </a:r>
            <a:endParaRPr kumimoji="1" lang="en-US" altLang="ja-JP" sz="80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74" name="直線コネクタ 73"/>
          <p:cNvCxnSpPr/>
          <p:nvPr/>
        </p:nvCxnSpPr>
        <p:spPr>
          <a:xfrm>
            <a:off x="2206571" y="9838162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テキスト ボックス 74"/>
          <p:cNvSpPr txBox="1"/>
          <p:nvPr/>
        </p:nvSpPr>
        <p:spPr>
          <a:xfrm>
            <a:off x="1325248" y="9439041"/>
            <a:ext cx="15725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/>
              <a:t>Loading control for </a:t>
            </a:r>
            <a:r>
              <a:rPr lang="en-US" altLang="ja-JP" sz="800" dirty="0" err="1"/>
              <a:t>sZAG</a:t>
            </a:r>
            <a:endParaRPr kumimoji="1" lang="ja-JP" altLang="en-US" sz="800" dirty="0"/>
          </a:p>
        </p:txBody>
      </p:sp>
      <p:pic>
        <p:nvPicPr>
          <p:cNvPr id="76" name="図 75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6897" y="10163745"/>
            <a:ext cx="2582848" cy="2192228"/>
          </a:xfrm>
          <a:prstGeom prst="rect">
            <a:avLst/>
          </a:prstGeom>
        </p:spPr>
      </p:pic>
      <p:sp>
        <p:nvSpPr>
          <p:cNvPr id="77" name="テキスト ボックス 76"/>
          <p:cNvSpPr txBox="1"/>
          <p:nvPr/>
        </p:nvSpPr>
        <p:spPr>
          <a:xfrm>
            <a:off x="4076363" y="9622718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charset="0"/>
                <a:ea typeface="Arial" charset="0"/>
                <a:cs typeface="Arial" charset="0"/>
              </a:rPr>
              <a:t>SKBR-3</a:t>
            </a:r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 </a:t>
            </a:r>
            <a:endParaRPr kumimoji="1" lang="ja-JP" altLang="en-US" sz="800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78" name="表 5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324279"/>
              </p:ext>
            </p:extLst>
          </p:nvPr>
        </p:nvGraphicFramePr>
        <p:xfrm>
          <a:off x="3488811" y="9862438"/>
          <a:ext cx="2818878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79" name="直線コネクタ 78"/>
          <p:cNvCxnSpPr/>
          <p:nvPr/>
        </p:nvCxnSpPr>
        <p:spPr>
          <a:xfrm>
            <a:off x="4219544" y="9839888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テキスト ボックス 79"/>
          <p:cNvSpPr txBox="1"/>
          <p:nvPr/>
        </p:nvSpPr>
        <p:spPr>
          <a:xfrm>
            <a:off x="5117845" y="9620992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MCF-7</a:t>
            </a:r>
            <a:endParaRPr kumimoji="1" lang="en-US" altLang="ja-JP" sz="80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81" name="直線コネクタ 80"/>
          <p:cNvCxnSpPr/>
          <p:nvPr/>
        </p:nvCxnSpPr>
        <p:spPr>
          <a:xfrm>
            <a:off x="5279821" y="9838162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テキスト ボックス 81"/>
          <p:cNvSpPr txBox="1"/>
          <p:nvPr/>
        </p:nvSpPr>
        <p:spPr>
          <a:xfrm>
            <a:off x="4359170" y="9439041"/>
            <a:ext cx="15725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/>
              <a:t>Loading control for </a:t>
            </a:r>
            <a:r>
              <a:rPr lang="en-US" altLang="ja-JP" sz="800" dirty="0" err="1"/>
              <a:t>sZAG</a:t>
            </a:r>
            <a:r>
              <a:rPr lang="en-US" altLang="ja-JP" sz="800" dirty="0"/>
              <a:t> </a:t>
            </a:r>
            <a:endParaRPr kumimoji="1" lang="ja-JP" altLang="en-US" sz="800" dirty="0"/>
          </a:p>
        </p:txBody>
      </p:sp>
      <p:pic>
        <p:nvPicPr>
          <p:cNvPr id="84" name="図 83">
            <a:extLst>
              <a:ext uri="{FF2B5EF4-FFF2-40B4-BE49-F238E27FC236}">
                <a16:creationId xmlns:a16="http://schemas.microsoft.com/office/drawing/2014/main" id="{6FD0A379-5EDD-6640-BAF8-1F942F018BD6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V="1">
            <a:off x="4072475" y="4088161"/>
            <a:ext cx="2182692" cy="2518471"/>
          </a:xfrm>
          <a:prstGeom prst="rect">
            <a:avLst/>
          </a:prstGeom>
        </p:spPr>
      </p:pic>
      <p:pic>
        <p:nvPicPr>
          <p:cNvPr id="89" name="図 88">
            <a:extLst>
              <a:ext uri="{FF2B5EF4-FFF2-40B4-BE49-F238E27FC236}">
                <a16:creationId xmlns:a16="http://schemas.microsoft.com/office/drawing/2014/main" id="{5CAC16E4-79EF-1B40-A4F8-720A5740D48E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997198" y="4185943"/>
            <a:ext cx="2177298" cy="232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19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表 531">
            <a:extLst>
              <a:ext uri="{FF2B5EF4-FFF2-40B4-BE49-F238E27FC236}">
                <a16:creationId xmlns:a16="http://schemas.microsoft.com/office/drawing/2014/main" id="{5F1D06C0-D0AE-1A47-AEDF-8600E8F703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944406"/>
              </p:ext>
            </p:extLst>
          </p:nvPr>
        </p:nvGraphicFramePr>
        <p:xfrm>
          <a:off x="5716161" y="1003615"/>
          <a:ext cx="1048994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0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3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2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69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表 531">
            <a:extLst>
              <a:ext uri="{FF2B5EF4-FFF2-40B4-BE49-F238E27FC236}">
                <a16:creationId xmlns:a16="http://schemas.microsoft.com/office/drawing/2014/main" id="{733235EE-1F40-BC48-AE40-ADF6EDFA64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678781"/>
              </p:ext>
            </p:extLst>
          </p:nvPr>
        </p:nvGraphicFramePr>
        <p:xfrm>
          <a:off x="2311399" y="1000001"/>
          <a:ext cx="1048994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0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3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2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69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8" name="表 531">
            <a:extLst>
              <a:ext uri="{FF2B5EF4-FFF2-40B4-BE49-F238E27FC236}">
                <a16:creationId xmlns:a16="http://schemas.microsoft.com/office/drawing/2014/main" id="{D88D8983-E7E4-2449-846A-B881D8EBB8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940944"/>
              </p:ext>
            </p:extLst>
          </p:nvPr>
        </p:nvGraphicFramePr>
        <p:xfrm>
          <a:off x="2311399" y="4274151"/>
          <a:ext cx="1048995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0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69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1A14DDF-FEB7-BE4D-8575-A6DD0FC26B18}"/>
              </a:ext>
            </a:extLst>
          </p:cNvPr>
          <p:cNvSpPr txBox="1"/>
          <p:nvPr/>
        </p:nvSpPr>
        <p:spPr>
          <a:xfrm>
            <a:off x="246051" y="238050"/>
            <a:ext cx="3764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 dirty="0">
                <a:latin typeface="Arial" charset="0"/>
                <a:ea typeface="Arial" charset="0"/>
                <a:cs typeface="Arial" charset="0"/>
              </a:rPr>
              <a:t>Supplemental </a:t>
            </a:r>
            <a:r>
              <a:rPr lang="en-US" altLang="ja-JP" sz="1600" b="1" dirty="0">
                <a:latin typeface="Arial" charset="0"/>
                <a:ea typeface="Arial" charset="0"/>
                <a:cs typeface="Arial" charset="0"/>
              </a:rPr>
              <a:t>F</a:t>
            </a:r>
            <a:r>
              <a:rPr kumimoji="1" lang="en-US" altLang="ja-JP" sz="1600" b="1" dirty="0">
                <a:latin typeface="Arial" charset="0"/>
                <a:ea typeface="Arial" charset="0"/>
                <a:cs typeface="Arial" charset="0"/>
              </a:rPr>
              <a:t>igure 4 </a:t>
            </a:r>
            <a:r>
              <a:rPr lang="en-US" altLang="ja-JP" sz="1600" b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(</a:t>
            </a:r>
            <a:r>
              <a:rPr lang="en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continue)</a:t>
            </a:r>
            <a:r>
              <a:rPr kumimoji="1" lang="en-US" altLang="ja-JP" sz="1600" b="1" dirty="0">
                <a:latin typeface="Arial" charset="0"/>
                <a:ea typeface="Arial" charset="0"/>
                <a:cs typeface="Arial" charset="0"/>
              </a:rPr>
              <a:t> </a:t>
            </a:r>
            <a:endParaRPr kumimoji="1" lang="ja-JP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3619B8B-97BA-E448-9DA0-CDAD94C2E687}"/>
              </a:ext>
            </a:extLst>
          </p:cNvPr>
          <p:cNvSpPr txBox="1"/>
          <p:nvPr/>
        </p:nvSpPr>
        <p:spPr>
          <a:xfrm>
            <a:off x="963365" y="760281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charset="0"/>
                <a:ea typeface="Arial" charset="0"/>
                <a:cs typeface="Arial" charset="0"/>
              </a:rPr>
              <a:t>MDA-MB-468</a:t>
            </a:r>
            <a:endParaRPr kumimoji="1" lang="ja-JP" altLang="en-US" sz="800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" name="表 531">
            <a:extLst>
              <a:ext uri="{FF2B5EF4-FFF2-40B4-BE49-F238E27FC236}">
                <a16:creationId xmlns:a16="http://schemas.microsoft.com/office/drawing/2014/main" id="{8BA64DB2-02C7-3741-87CE-1631C5C5FA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437851"/>
              </p:ext>
            </p:extLst>
          </p:nvPr>
        </p:nvGraphicFramePr>
        <p:xfrm>
          <a:off x="375813" y="1000001"/>
          <a:ext cx="1794070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54BE2F58-FD1B-6F49-A063-4F55A2DDC881}"/>
              </a:ext>
            </a:extLst>
          </p:cNvPr>
          <p:cNvCxnSpPr/>
          <p:nvPr/>
        </p:nvCxnSpPr>
        <p:spPr>
          <a:xfrm>
            <a:off x="1106546" y="977451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B9AC82D-3FFC-C64B-8B62-18C35A69851F}"/>
              </a:ext>
            </a:extLst>
          </p:cNvPr>
          <p:cNvSpPr txBox="1"/>
          <p:nvPr/>
        </p:nvSpPr>
        <p:spPr>
          <a:xfrm>
            <a:off x="2237685" y="760281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charset="0"/>
                <a:ea typeface="Arial" charset="0"/>
                <a:cs typeface="Arial" charset="0"/>
              </a:rPr>
              <a:t>T-47D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5E94521-2654-774D-804B-25655BB3CF2D}"/>
              </a:ext>
            </a:extLst>
          </p:cNvPr>
          <p:cNvCxnSpPr/>
          <p:nvPr/>
        </p:nvCxnSpPr>
        <p:spPr>
          <a:xfrm>
            <a:off x="2411419" y="977451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6938341-44D0-DE49-8256-EF27893EC0F0}"/>
              </a:ext>
            </a:extLst>
          </p:cNvPr>
          <p:cNvSpPr txBox="1"/>
          <p:nvPr/>
        </p:nvSpPr>
        <p:spPr>
          <a:xfrm>
            <a:off x="1640423" y="576604"/>
            <a:ext cx="12324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Loading control for </a:t>
            </a:r>
            <a:r>
              <a:rPr lang="en-US" altLang="ja-JP" sz="800" dirty="0" err="1"/>
              <a:t>sPIP</a:t>
            </a:r>
            <a:r>
              <a:rPr lang="en-US" altLang="ja-JP" sz="800" dirty="0"/>
              <a:t> </a:t>
            </a:r>
            <a:endParaRPr kumimoji="1" lang="ja-JP" altLang="en-US" sz="800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3EA7ED80-747B-9E47-9CE7-3081DF4A02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00595" y="1297849"/>
            <a:ext cx="2655749" cy="1913184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B293C01E-FA7A-BE4B-B3ED-844FDDED4F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206970" y="1318511"/>
            <a:ext cx="2655604" cy="1913184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0DE6D4F-6B89-584C-905E-2926361AC726}"/>
              </a:ext>
            </a:extLst>
          </p:cNvPr>
          <p:cNvSpPr txBox="1"/>
          <p:nvPr/>
        </p:nvSpPr>
        <p:spPr>
          <a:xfrm>
            <a:off x="4372442" y="760281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charset="0"/>
                <a:ea typeface="Arial" charset="0"/>
                <a:cs typeface="Arial" charset="0"/>
              </a:rPr>
              <a:t>MDA-MB-453</a:t>
            </a:r>
            <a:endParaRPr kumimoji="1" lang="ja-JP" altLang="en-US" sz="800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6" name="表 531">
            <a:extLst>
              <a:ext uri="{FF2B5EF4-FFF2-40B4-BE49-F238E27FC236}">
                <a16:creationId xmlns:a16="http://schemas.microsoft.com/office/drawing/2014/main" id="{7BABF281-D5B7-3148-A481-8FD122236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42825"/>
              </p:ext>
            </p:extLst>
          </p:nvPr>
        </p:nvGraphicFramePr>
        <p:xfrm>
          <a:off x="3784890" y="1000001"/>
          <a:ext cx="1794070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2744877A-E4F9-A245-BB53-09DF0C552682}"/>
              </a:ext>
            </a:extLst>
          </p:cNvPr>
          <p:cNvCxnSpPr/>
          <p:nvPr/>
        </p:nvCxnSpPr>
        <p:spPr>
          <a:xfrm>
            <a:off x="4515623" y="977451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75AE0FE-FABE-F343-9E6A-C699B67DA514}"/>
              </a:ext>
            </a:extLst>
          </p:cNvPr>
          <p:cNvSpPr txBox="1"/>
          <p:nvPr/>
        </p:nvSpPr>
        <p:spPr>
          <a:xfrm>
            <a:off x="5646762" y="760281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ZR-75-1</a:t>
            </a:r>
            <a:endParaRPr kumimoji="1" lang="en-US" altLang="ja-JP" sz="80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8C5FDF78-1B3F-6F43-AECA-49A5B8DE7797}"/>
              </a:ext>
            </a:extLst>
          </p:cNvPr>
          <p:cNvCxnSpPr/>
          <p:nvPr/>
        </p:nvCxnSpPr>
        <p:spPr>
          <a:xfrm>
            <a:off x="5778934" y="977451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650556C-BE12-7A4F-BE7C-6E5D9D3BB846}"/>
              </a:ext>
            </a:extLst>
          </p:cNvPr>
          <p:cNvSpPr txBox="1"/>
          <p:nvPr/>
        </p:nvSpPr>
        <p:spPr>
          <a:xfrm>
            <a:off x="5031359" y="576604"/>
            <a:ext cx="12324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Loading control for </a:t>
            </a:r>
            <a:r>
              <a:rPr lang="en-US" altLang="ja-JP" sz="800" dirty="0" err="1"/>
              <a:t>sPIP</a:t>
            </a:r>
            <a:r>
              <a:rPr lang="en-US" altLang="ja-JP" sz="800" dirty="0"/>
              <a:t> </a:t>
            </a:r>
            <a:endParaRPr kumimoji="1" lang="ja-JP" altLang="en-US" sz="800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FE9301D-D45E-C742-917E-0F67ADA684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17846" y="4571999"/>
            <a:ext cx="2621246" cy="2394330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C44BB2C-92D7-E046-85D4-426104164B6F}"/>
              </a:ext>
            </a:extLst>
          </p:cNvPr>
          <p:cNvSpPr txBox="1"/>
          <p:nvPr/>
        </p:nvSpPr>
        <p:spPr>
          <a:xfrm>
            <a:off x="945925" y="4034431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charset="0"/>
                <a:ea typeface="Arial" charset="0"/>
                <a:cs typeface="Arial" charset="0"/>
              </a:rPr>
              <a:t>SK-BR-3</a:t>
            </a:r>
            <a:endParaRPr kumimoji="1" lang="ja-JP" altLang="en-US" sz="800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23" name="表 531">
            <a:extLst>
              <a:ext uri="{FF2B5EF4-FFF2-40B4-BE49-F238E27FC236}">
                <a16:creationId xmlns:a16="http://schemas.microsoft.com/office/drawing/2014/main" id="{77F565B5-AD7A-8A4B-8785-B2E19A042F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56430"/>
              </p:ext>
            </p:extLst>
          </p:nvPr>
        </p:nvGraphicFramePr>
        <p:xfrm>
          <a:off x="358373" y="4274151"/>
          <a:ext cx="1794070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CD873D7B-6529-C740-8A5A-24B14C5A59FA}"/>
              </a:ext>
            </a:extLst>
          </p:cNvPr>
          <p:cNvCxnSpPr/>
          <p:nvPr/>
        </p:nvCxnSpPr>
        <p:spPr>
          <a:xfrm>
            <a:off x="1089106" y="4251601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909CE3C-82E1-CD4F-A1B2-152B1BBC02D0}"/>
              </a:ext>
            </a:extLst>
          </p:cNvPr>
          <p:cNvSpPr txBox="1"/>
          <p:nvPr/>
        </p:nvSpPr>
        <p:spPr>
          <a:xfrm>
            <a:off x="2220245" y="4034431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MCF7</a:t>
            </a:r>
            <a:endParaRPr kumimoji="1" lang="en-US" altLang="ja-JP" sz="80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BCD81DA2-D26F-2F4B-938E-66EB914BF4FB}"/>
              </a:ext>
            </a:extLst>
          </p:cNvPr>
          <p:cNvCxnSpPr/>
          <p:nvPr/>
        </p:nvCxnSpPr>
        <p:spPr>
          <a:xfrm>
            <a:off x="2372006" y="4251601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B2EA6C0-D217-624A-B16F-874CB00920ED}"/>
              </a:ext>
            </a:extLst>
          </p:cNvPr>
          <p:cNvSpPr txBox="1"/>
          <p:nvPr/>
        </p:nvSpPr>
        <p:spPr>
          <a:xfrm>
            <a:off x="1636015" y="3850754"/>
            <a:ext cx="12324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Loading control for </a:t>
            </a:r>
            <a:r>
              <a:rPr lang="en-US" altLang="ja-JP" sz="800" dirty="0" err="1"/>
              <a:t>sPIP</a:t>
            </a:r>
            <a:r>
              <a:rPr lang="en-US" altLang="ja-JP" sz="800" dirty="0"/>
              <a:t> </a:t>
            </a:r>
            <a:endParaRPr kumimoji="1" lang="ja-JP" altLang="en-US" sz="800" dirty="0"/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AAAC1100-0141-5744-9671-3F63A11D5B7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235422" y="4571999"/>
            <a:ext cx="2663192" cy="2394331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94B09871-16C4-584C-B843-BBD48D2A843F}"/>
              </a:ext>
            </a:extLst>
          </p:cNvPr>
          <p:cNvSpPr txBox="1"/>
          <p:nvPr/>
        </p:nvSpPr>
        <p:spPr>
          <a:xfrm>
            <a:off x="4371796" y="4034431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HCC2185</a:t>
            </a:r>
            <a:endParaRPr kumimoji="1" lang="ja-JP" altLang="en-US" sz="800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31" name="表 531">
            <a:extLst>
              <a:ext uri="{FF2B5EF4-FFF2-40B4-BE49-F238E27FC236}">
                <a16:creationId xmlns:a16="http://schemas.microsoft.com/office/drawing/2014/main" id="{0863EA85-2ED2-8148-A0A8-4A6100D2A3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550387"/>
              </p:ext>
            </p:extLst>
          </p:nvPr>
        </p:nvGraphicFramePr>
        <p:xfrm>
          <a:off x="3784244" y="4274151"/>
          <a:ext cx="1794070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597098B-CF1C-9545-8E5F-E3020BDB636E}"/>
              </a:ext>
            </a:extLst>
          </p:cNvPr>
          <p:cNvSpPr txBox="1"/>
          <p:nvPr/>
        </p:nvSpPr>
        <p:spPr>
          <a:xfrm>
            <a:off x="5646116" y="4034431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Arial" charset="0"/>
                <a:ea typeface="Arial" charset="0"/>
                <a:cs typeface="Arial" charset="0"/>
              </a:rPr>
              <a:t>BT-474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725295F-60D4-8440-9222-82C961253C80}"/>
              </a:ext>
            </a:extLst>
          </p:cNvPr>
          <p:cNvSpPr txBox="1"/>
          <p:nvPr/>
        </p:nvSpPr>
        <p:spPr>
          <a:xfrm>
            <a:off x="5061886" y="3850754"/>
            <a:ext cx="12324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Loading control for </a:t>
            </a:r>
            <a:r>
              <a:rPr lang="en-US" altLang="ja-JP" sz="800" dirty="0" err="1"/>
              <a:t>sPIP</a:t>
            </a:r>
            <a:r>
              <a:rPr lang="en-US" altLang="ja-JP" sz="800" dirty="0"/>
              <a:t> </a:t>
            </a:r>
            <a:endParaRPr kumimoji="1" lang="ja-JP" altLang="en-US" sz="800" dirty="0"/>
          </a:p>
        </p:txBody>
      </p:sp>
      <p:graphicFrame>
        <p:nvGraphicFramePr>
          <p:cNvPr id="34" name="表 531">
            <a:extLst>
              <a:ext uri="{FF2B5EF4-FFF2-40B4-BE49-F238E27FC236}">
                <a16:creationId xmlns:a16="http://schemas.microsoft.com/office/drawing/2014/main" id="{0CE31A1A-0E0F-ED42-9D13-5DE934FBE5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371907"/>
              </p:ext>
            </p:extLst>
          </p:nvPr>
        </p:nvGraphicFramePr>
        <p:xfrm>
          <a:off x="5693616" y="4274151"/>
          <a:ext cx="1123355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6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4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62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69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415808F9-8DD6-A04E-91AB-B053DAF5280E}"/>
              </a:ext>
            </a:extLst>
          </p:cNvPr>
          <p:cNvCxnSpPr>
            <a:cxnSpLocks/>
          </p:cNvCxnSpPr>
          <p:nvPr/>
        </p:nvCxnSpPr>
        <p:spPr>
          <a:xfrm>
            <a:off x="4473186" y="4249875"/>
            <a:ext cx="105762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03DE8984-13DC-B249-88D0-D7D033BF9027}"/>
              </a:ext>
            </a:extLst>
          </p:cNvPr>
          <p:cNvCxnSpPr>
            <a:cxnSpLocks/>
          </p:cNvCxnSpPr>
          <p:nvPr/>
        </p:nvCxnSpPr>
        <p:spPr>
          <a:xfrm>
            <a:off x="5711844" y="4249875"/>
            <a:ext cx="105762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図 20">
            <a:extLst>
              <a:ext uri="{FF2B5EF4-FFF2-40B4-BE49-F238E27FC236}">
                <a16:creationId xmlns:a16="http://schemas.microsoft.com/office/drawing/2014/main" id="{7B6BC795-13B4-EC46-9FAD-F1EA4A91764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62169" y="8132889"/>
            <a:ext cx="1345131" cy="3223829"/>
          </a:xfrm>
          <a:prstGeom prst="rect">
            <a:avLst/>
          </a:prstGeom>
        </p:spPr>
      </p:pic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B7D0DF6B-4405-8E42-A261-D11754C555A6}"/>
              </a:ext>
            </a:extLst>
          </p:cNvPr>
          <p:cNvSpPr txBox="1"/>
          <p:nvPr/>
        </p:nvSpPr>
        <p:spPr>
          <a:xfrm>
            <a:off x="945925" y="7558778"/>
            <a:ext cx="1252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BT-549</a:t>
            </a:r>
            <a:endParaRPr kumimoji="1" lang="ja-JP" altLang="en-US" sz="800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42" name="表 531">
            <a:extLst>
              <a:ext uri="{FF2B5EF4-FFF2-40B4-BE49-F238E27FC236}">
                <a16:creationId xmlns:a16="http://schemas.microsoft.com/office/drawing/2014/main" id="{215D0BA0-779F-7F4B-A1B7-6FC76E447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41421"/>
              </p:ext>
            </p:extLst>
          </p:nvPr>
        </p:nvGraphicFramePr>
        <p:xfrm>
          <a:off x="358373" y="7798498"/>
          <a:ext cx="1794070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0FF0BF1A-0600-1B4F-B6F1-B101E16AB64A}"/>
              </a:ext>
            </a:extLst>
          </p:cNvPr>
          <p:cNvCxnSpPr/>
          <p:nvPr/>
        </p:nvCxnSpPr>
        <p:spPr>
          <a:xfrm>
            <a:off x="1089106" y="7775948"/>
            <a:ext cx="9489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23DAC75-D507-464C-AE34-79C6ACD17DEE}"/>
              </a:ext>
            </a:extLst>
          </p:cNvPr>
          <p:cNvSpPr txBox="1"/>
          <p:nvPr/>
        </p:nvSpPr>
        <p:spPr>
          <a:xfrm>
            <a:off x="983411" y="7324996"/>
            <a:ext cx="12324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/>
              <a:t>Loading control for </a:t>
            </a:r>
            <a:r>
              <a:rPr lang="en-US" altLang="ja-JP" sz="800" dirty="0" err="1"/>
              <a:t>sPIP</a:t>
            </a:r>
            <a:r>
              <a:rPr lang="en-US" altLang="ja-JP" sz="800" dirty="0"/>
              <a:t> </a:t>
            </a:r>
            <a:endParaRPr kumimoji="1" lang="ja-JP" altLang="en-US" sz="800" dirty="0"/>
          </a:p>
        </p:txBody>
      </p:sp>
    </p:spTree>
    <p:extLst>
      <p:ext uri="{BB962C8B-B14F-4D97-AF65-F5344CB8AC3E}">
        <p14:creationId xmlns:p14="http://schemas.microsoft.com/office/powerpoint/2010/main" val="2012778516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ホワイ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ホワイ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16920</TotalTime>
  <Words>405</Words>
  <Application>Microsoft Macintosh PowerPoint</Application>
  <PresentationFormat>A3 297x420 mm</PresentationFormat>
  <Paragraphs>292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Yu Gothic</vt:lpstr>
      <vt:lpstr>Arial</vt:lpstr>
      <vt:lpstr>Calibri</vt:lpstr>
      <vt:lpstr>Calibri Light</vt:lpstr>
      <vt:lpstr>ホワイト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花村 徹</dc:creator>
  <cp:keywords/>
  <dc:description/>
  <cp:lastModifiedBy>花村 徹</cp:lastModifiedBy>
  <cp:revision>648</cp:revision>
  <cp:lastPrinted>2019-11-15T20:26:41Z</cp:lastPrinted>
  <dcterms:created xsi:type="dcterms:W3CDTF">2019-06-11T17:31:31Z</dcterms:created>
  <dcterms:modified xsi:type="dcterms:W3CDTF">2021-10-26T09:25:36Z</dcterms:modified>
  <cp:category/>
</cp:coreProperties>
</file>