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DA770-1DA2-4417-A827-833DFCC12BC0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47074-C26B-4885-9EC7-ABB70CA9A7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5778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721C7-53BE-47C3-B7D2-F462FD0E44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9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5722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4027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4062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178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2939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913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361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4587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3194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936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8210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86E21-B804-4897-BD67-828615521227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65983-2735-4000-9255-354BA4B3147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329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emf"/><Relationship Id="rId18" Type="http://schemas.openxmlformats.org/officeDocument/2006/relationships/oleObject" Target="../embeddings/oleObject8.bin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9.emf"/><Relationship Id="rId7" Type="http://schemas.openxmlformats.org/officeDocument/2006/relationships/image" Target="../media/image2.e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5" Type="http://schemas.openxmlformats.org/officeDocument/2006/relationships/image" Target="../media/image6.e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8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Relationship Id="rId14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xmlns="" id="{89F833F6-76CE-405A-8FDA-DF27E301EA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2572" y="2481465"/>
          <a:ext cx="1490232" cy="12789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7" r:id="rId4" imgW="1881841" imgH="1613708" progId="Prism7.Document">
                  <p:embed/>
                </p:oleObj>
              </mc:Choice>
              <mc:Fallback>
                <p:oleObj name="Prism 7" r:id="rId4" imgW="1881841" imgH="1613708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52572" y="2481465"/>
                        <a:ext cx="1490232" cy="12789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xmlns="" id="{825C534B-2AD9-4D8E-B983-F7438C7F33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20302" y="2416369"/>
          <a:ext cx="1490232" cy="1283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7" r:id="rId6" imgW="1881841" imgH="1621267" progId="Prism7.Document">
                  <p:embed/>
                </p:oleObj>
              </mc:Choice>
              <mc:Fallback>
                <p:oleObj name="Prism 7" r:id="rId6" imgW="1881841" imgH="1621267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20302" y="2416369"/>
                        <a:ext cx="1490232" cy="12839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xmlns="" id="{F022D219-8419-4D72-8195-DF4DABB78B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6572" y="3683600"/>
          <a:ext cx="1496519" cy="1295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7" r:id="rId8" imgW="1889400" imgH="1634946" progId="Prism7.Document">
                  <p:embed/>
                </p:oleObj>
              </mc:Choice>
              <mc:Fallback>
                <p:oleObj name="Prism 7" r:id="rId8" imgW="1889400" imgH="1634946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56572" y="3683600"/>
                        <a:ext cx="1496519" cy="12953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>
            <a:extLst>
              <a:ext uri="{FF2B5EF4-FFF2-40B4-BE49-F238E27FC236}">
                <a16:creationId xmlns:a16="http://schemas.microsoft.com/office/drawing/2014/main" xmlns="" id="{6599879F-0FB1-4EF4-B7AB-8425EC438D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3355" y="2324597"/>
          <a:ext cx="1488974" cy="134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ism 7" r:id="rId10" imgW="1878961" imgH="1694339" progId="Prism7.Document">
                  <p:embed/>
                </p:oleObj>
              </mc:Choice>
              <mc:Fallback>
                <p:oleObj name="Prism 7" r:id="rId10" imgW="1878961" imgH="1694339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173355" y="2324597"/>
                        <a:ext cx="1488974" cy="1341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xmlns="" id="{E9698A0A-4332-4300-AAF0-6020A26137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06142" y="3645639"/>
          <a:ext cx="1496519" cy="1488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rism 7" r:id="rId12" imgW="1889400" imgH="1879000" progId="Prism7.Document">
                  <p:embed/>
                </p:oleObj>
              </mc:Choice>
              <mc:Fallback>
                <p:oleObj name="Prism 7" r:id="rId12" imgW="1889400" imgH="1879000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106142" y="3645639"/>
                        <a:ext cx="1496519" cy="1488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xmlns="" id="{1A99F459-76FB-4EE3-B0E8-519E66A67F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61537" y="1169919"/>
          <a:ext cx="1496519" cy="1328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ism 7" r:id="rId14" imgW="1889400" imgH="1676341" progId="Prism7.Document">
                  <p:embed/>
                </p:oleObj>
              </mc:Choice>
              <mc:Fallback>
                <p:oleObj name="Prism 7" r:id="rId14" imgW="1889400" imgH="1676341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561537" y="1169919"/>
                        <a:ext cx="1496519" cy="1328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xmlns="" id="{1CF9B6FA-4B3B-4F5A-BCA2-273D36AD5A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20878" y="1158492"/>
          <a:ext cx="1496519" cy="1322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rism 7" r:id="rId16" imgW="1889400" imgH="1670222" progId="Prism7.Document">
                  <p:embed/>
                </p:oleObj>
              </mc:Choice>
              <mc:Fallback>
                <p:oleObj name="Prism 7" r:id="rId16" imgW="1889400" imgH="1670222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620878" y="1158492"/>
                        <a:ext cx="1496519" cy="1322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83EF6C-5669-4607-AD14-AE7E78B7B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0302" y="73142"/>
            <a:ext cx="4893734" cy="590669"/>
          </a:xfrm>
        </p:spPr>
        <p:txBody>
          <a:bodyPr>
            <a:normAutofit fontScale="90000"/>
          </a:bodyPr>
          <a:lstStyle/>
          <a:p>
            <a:r>
              <a:rPr lang="en-US" sz="1584" dirty="0"/>
              <a:t>Supplementary Figure 2: Frequency of epithelial cell populations in the mammary gland from women with varied 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014E33A-9609-443E-842E-00F04230A875}"/>
              </a:ext>
            </a:extLst>
          </p:cNvPr>
          <p:cNvSpPr txBox="1"/>
          <p:nvPr/>
        </p:nvSpPr>
        <p:spPr>
          <a:xfrm>
            <a:off x="3622204" y="1191294"/>
            <a:ext cx="200995" cy="18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4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740A7F7-41DE-430D-9279-2646D219F98E}"/>
              </a:ext>
            </a:extLst>
          </p:cNvPr>
          <p:cNvSpPr txBox="1"/>
          <p:nvPr/>
        </p:nvSpPr>
        <p:spPr>
          <a:xfrm>
            <a:off x="5639077" y="1169920"/>
            <a:ext cx="273081" cy="18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4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556E8F7-5130-486C-B46E-ADE296513B90}"/>
              </a:ext>
            </a:extLst>
          </p:cNvPr>
          <p:cNvSpPr txBox="1"/>
          <p:nvPr/>
        </p:nvSpPr>
        <p:spPr>
          <a:xfrm>
            <a:off x="3693041" y="3687358"/>
            <a:ext cx="262472" cy="189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34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F6668E2-ECA1-4385-8DA3-66AFA99FA42B}"/>
              </a:ext>
            </a:extLst>
          </p:cNvPr>
          <p:cNvSpPr txBox="1"/>
          <p:nvPr/>
        </p:nvSpPr>
        <p:spPr>
          <a:xfrm>
            <a:off x="3656572" y="2412589"/>
            <a:ext cx="200995" cy="18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4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A66A886-A1D9-4D3A-B275-666A472B1745}"/>
              </a:ext>
            </a:extLst>
          </p:cNvPr>
          <p:cNvSpPr txBox="1"/>
          <p:nvPr/>
        </p:nvSpPr>
        <p:spPr>
          <a:xfrm>
            <a:off x="5726061" y="2429559"/>
            <a:ext cx="172642" cy="18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4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630DD76-EAA4-42EE-86C9-BD83DAF1AF87}"/>
              </a:ext>
            </a:extLst>
          </p:cNvPr>
          <p:cNvSpPr txBox="1"/>
          <p:nvPr/>
        </p:nvSpPr>
        <p:spPr>
          <a:xfrm>
            <a:off x="4067759" y="957872"/>
            <a:ext cx="522900" cy="238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50" dirty="0">
                <a:latin typeface="Arial" panose="020B0604020202020204" pitchFamily="34" charset="0"/>
                <a:cs typeface="Arial" panose="020B0604020202020204" pitchFamily="34" charset="0"/>
              </a:rPr>
              <a:t>CHTN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B8E74FB-5234-4C1B-9EB7-1455F6C1634A}"/>
              </a:ext>
            </a:extLst>
          </p:cNvPr>
          <p:cNvSpPr txBox="1"/>
          <p:nvPr/>
        </p:nvSpPr>
        <p:spPr>
          <a:xfrm>
            <a:off x="7187888" y="1187859"/>
            <a:ext cx="281110" cy="18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4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3074253-7D5F-4BAD-97C6-B9D0FCB5B29B}"/>
              </a:ext>
            </a:extLst>
          </p:cNvPr>
          <p:cNvSpPr txBox="1"/>
          <p:nvPr/>
        </p:nvSpPr>
        <p:spPr>
          <a:xfrm>
            <a:off x="7206821" y="2382085"/>
            <a:ext cx="281110" cy="18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4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0B5B3B7-F850-468F-9902-04C2CBFE4821}"/>
              </a:ext>
            </a:extLst>
          </p:cNvPr>
          <p:cNvSpPr txBox="1"/>
          <p:nvPr/>
        </p:nvSpPr>
        <p:spPr>
          <a:xfrm>
            <a:off x="5734607" y="3681020"/>
            <a:ext cx="265386" cy="18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4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F4043159-ACC8-465B-B096-9C752B6F495C}"/>
              </a:ext>
            </a:extLst>
          </p:cNvPr>
          <p:cNvSpPr txBox="1"/>
          <p:nvPr/>
        </p:nvSpPr>
        <p:spPr>
          <a:xfrm>
            <a:off x="7195630" y="3681020"/>
            <a:ext cx="221622" cy="189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34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7630DD76-EAA4-42EE-86C9-BD83DAF1AF87}"/>
              </a:ext>
            </a:extLst>
          </p:cNvPr>
          <p:cNvSpPr txBox="1"/>
          <p:nvPr/>
        </p:nvSpPr>
        <p:spPr>
          <a:xfrm>
            <a:off x="6596394" y="957873"/>
            <a:ext cx="771365" cy="238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50" dirty="0">
                <a:latin typeface="Arial" panose="020B0604020202020204" pitchFamily="34" charset="0"/>
                <a:cs typeface="Arial" panose="020B0604020202020204" pitchFamily="34" charset="0"/>
              </a:rPr>
              <a:t>UT Control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xmlns="" id="{134AC7F4-F1E0-4ECB-93EA-091BE18DBE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81293" y="1204531"/>
          <a:ext cx="1486459" cy="1331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ism 7" r:id="rId18" imgW="1875722" imgH="1680661" progId="Prism7.Document">
                  <p:embed/>
                </p:oleObj>
              </mc:Choice>
              <mc:Fallback>
                <p:oleObj name="Prism 7" r:id="rId18" imgW="1875722" imgH="1680661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181293" y="1204531"/>
                        <a:ext cx="1486459" cy="13317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xmlns="" id="{39A5FDE8-BB35-42BC-898D-0FF4634061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0901" y="3757700"/>
          <a:ext cx="1496519" cy="1270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rism 7" r:id="rId20" imgW="1889400" imgH="1602909" progId="Prism7.Document">
                  <p:embed/>
                </p:oleObj>
              </mc:Choice>
              <mc:Fallback>
                <p:oleObj name="Prism 7" r:id="rId20" imgW="1889400" imgH="1602909" progId="Prism7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710901" y="3757700"/>
                        <a:ext cx="1496519" cy="1270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2D0F611-0233-A5D5-01BF-806095FCA34D}"/>
              </a:ext>
            </a:extLst>
          </p:cNvPr>
          <p:cNvSpPr txBox="1"/>
          <p:nvPr/>
        </p:nvSpPr>
        <p:spPr>
          <a:xfrm>
            <a:off x="3722701" y="5295420"/>
            <a:ext cx="468574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Supplementary Figure 2: Frequency of epithelial cell populations in the mammary gland from women with varied age.</a:t>
            </a:r>
            <a:endParaRPr lang="en-US" sz="7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Linear regression analysis showing changes in proportions of BM cells (</a:t>
            </a:r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A </a:t>
            </a:r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&amp;</a:t>
            </a:r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 B</a:t>
            </a:r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), LP cells (</a:t>
            </a:r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D </a:t>
            </a:r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&amp;</a:t>
            </a:r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 E</a:t>
            </a:r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), and ML cells (</a:t>
            </a:r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G </a:t>
            </a:r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&amp; </a:t>
            </a:r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H</a:t>
            </a:r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) as a function of age for CHTN (n= 39 individuals) and local (UT Control) (n=18) patient samples. Panels </a:t>
            </a:r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C</a:t>
            </a:r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 F</a:t>
            </a:r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and </a:t>
            </a:r>
            <a:r>
              <a:rPr lang="en-US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sz="900" dirty="0">
                <a:latin typeface="Times New Roman" panose="02020603050405020304" pitchFamily="18" charset="0"/>
                <a:ea typeface="Calibri" panose="020F0502020204030204" pitchFamily="34" charset="0"/>
              </a:rPr>
              <a:t> show the distribution of the proportions of these three cell types in pre- (n=8) and post-menopausal (n=10) local patient samples with P values from unpaired t-tests. Each dot represents one patient.</a:t>
            </a:r>
            <a:endParaRPr lang="en-US" sz="75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5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768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7734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Office PowerPoint</Application>
  <PresentationFormat>Widescreen</PresentationFormat>
  <Paragraphs>15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Prism 7</vt:lpstr>
      <vt:lpstr>Supplementary Figure 2: Frequency of epithelial cell populations in the mammary gland from women with varied age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Figure 2: Frequency of epithelial cell populations in the mammary gland from women with varied age</dc:title>
  <dc:creator>Saranya Suresh</dc:creator>
  <cp:lastModifiedBy>Saranya Suresh</cp:lastModifiedBy>
  <cp:revision>1</cp:revision>
  <dcterms:created xsi:type="dcterms:W3CDTF">2023-10-11T12:44:23Z</dcterms:created>
  <dcterms:modified xsi:type="dcterms:W3CDTF">2023-10-11T12:44:31Z</dcterms:modified>
</cp:coreProperties>
</file>