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716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07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7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211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96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04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992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64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820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362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049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FE215-FCD4-4342-881F-A146007C8CB2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C2E19-188F-47CF-AB3E-71B6180518C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99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xmlns="" id="{DB60A1BD-8158-4488-83FE-7282494875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8816" y="3263885"/>
          <a:ext cx="1992006" cy="1730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3" imgW="1886520" imgH="1638185" progId="Prism7.Document">
                  <p:embed/>
                </p:oleObj>
              </mc:Choice>
              <mc:Fallback>
                <p:oleObj name="Prism 7" r:id="rId3" imgW="1886520" imgH="163818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8816" y="3263885"/>
                        <a:ext cx="1992006" cy="1730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xmlns="" id="{BF06EC48-0A1E-4356-87F1-939F41C39E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8512" y="1568731"/>
          <a:ext cx="1985299" cy="1681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5" imgW="1878961" imgH="1592470" progId="Prism7.Document">
                  <p:embed/>
                </p:oleObj>
              </mc:Choice>
              <mc:Fallback>
                <p:oleObj name="Prism 7" r:id="rId5" imgW="1878961" imgH="159247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48512" y="1568731"/>
                        <a:ext cx="1985299" cy="16818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xmlns="" id="{B65EDDBD-63AB-407A-833A-6A0DC2BF4E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8512" y="3076086"/>
          <a:ext cx="2367603" cy="1918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7" r:id="rId7" imgW="2241435" imgH="1816366" progId="Prism7.Document">
                  <p:embed/>
                </p:oleObj>
              </mc:Choice>
              <mc:Fallback>
                <p:oleObj name="Prism 7" r:id="rId7" imgW="2241435" imgH="1816366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48512" y="3076086"/>
                        <a:ext cx="2367603" cy="1918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xmlns="" id="{5120F80E-9752-413A-81D1-9B66EDD8D5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6844" y="2985541"/>
          <a:ext cx="1971885" cy="2008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ism 7" r:id="rId9" imgW="1866723" imgH="1901677" progId="Prism7.Document">
                  <p:embed/>
                </p:oleObj>
              </mc:Choice>
              <mc:Fallback>
                <p:oleObj name="Prism 7" r:id="rId9" imgW="1866723" imgH="190167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56844" y="2985541"/>
                        <a:ext cx="1971885" cy="2008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xmlns="" id="{77CEC395-7C2F-460A-86F8-7EFCA9C152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67069" y="1609418"/>
          <a:ext cx="1985299" cy="1725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ism 7" r:id="rId11" imgW="1878961" imgH="1633506" progId="Prism7.Document">
                  <p:embed/>
                </p:oleObj>
              </mc:Choice>
              <mc:Fallback>
                <p:oleObj name="Prism 7" r:id="rId11" imgW="1878961" imgH="1633506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67069" y="1609418"/>
                        <a:ext cx="1985299" cy="1725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xmlns="" id="{6A92307D-B8A0-4A4A-BA3F-52003BAB1D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1132" y="1426251"/>
          <a:ext cx="1990330" cy="1871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7" r:id="rId13" imgW="1885081" imgH="1772091" progId="Prism7.Document">
                  <p:embed/>
                </p:oleObj>
              </mc:Choice>
              <mc:Fallback>
                <p:oleObj name="Prism 7" r:id="rId13" imgW="1885081" imgH="1772091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31132" y="1426251"/>
                        <a:ext cx="1990330" cy="1871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itle 1">
            <a:extLst>
              <a:ext uri="{FF2B5EF4-FFF2-40B4-BE49-F238E27FC236}">
                <a16:creationId xmlns:a16="http://schemas.microsoft.com/office/drawing/2014/main" xmlns="" id="{D083EF6C-5669-4607-AD14-AE7E78B7B0C7}"/>
              </a:ext>
            </a:extLst>
          </p:cNvPr>
          <p:cNvSpPr txBox="1">
            <a:spLocks/>
          </p:cNvSpPr>
          <p:nvPr/>
        </p:nvSpPr>
        <p:spPr>
          <a:xfrm>
            <a:off x="297498" y="87323"/>
            <a:ext cx="5679229" cy="1183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12" smtClean="0"/>
              <a:t>Supplementary Figure 3: SFE of BM and LP cells from women with varied age</a:t>
            </a:r>
            <a:endParaRPr lang="en-US" sz="2112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D39D32C-4D18-4EB4-A4AA-9DD7C1FBEAEF}"/>
              </a:ext>
            </a:extLst>
          </p:cNvPr>
          <p:cNvSpPr txBox="1"/>
          <p:nvPr/>
        </p:nvSpPr>
        <p:spPr>
          <a:xfrm>
            <a:off x="-11303" y="1588010"/>
            <a:ext cx="427929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A8A9CBE-0933-4D69-A4E9-9BA0B837CE5D}"/>
              </a:ext>
            </a:extLst>
          </p:cNvPr>
          <p:cNvSpPr txBox="1"/>
          <p:nvPr/>
        </p:nvSpPr>
        <p:spPr>
          <a:xfrm>
            <a:off x="2767070" y="1609416"/>
            <a:ext cx="370043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93FA642-49E8-46FC-BD10-C1B347B4E0E6}"/>
              </a:ext>
            </a:extLst>
          </p:cNvPr>
          <p:cNvSpPr txBox="1"/>
          <p:nvPr/>
        </p:nvSpPr>
        <p:spPr>
          <a:xfrm>
            <a:off x="334" y="3100321"/>
            <a:ext cx="416293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788D044-242D-428F-BE95-DD44D41B50DB}"/>
              </a:ext>
            </a:extLst>
          </p:cNvPr>
          <p:cNvSpPr txBox="1"/>
          <p:nvPr/>
        </p:nvSpPr>
        <p:spPr>
          <a:xfrm>
            <a:off x="2830938" y="3305855"/>
            <a:ext cx="158773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A13B918-8D96-4777-B891-E5A764740CB8}"/>
              </a:ext>
            </a:extLst>
          </p:cNvPr>
          <p:cNvSpPr txBox="1"/>
          <p:nvPr/>
        </p:nvSpPr>
        <p:spPr>
          <a:xfrm>
            <a:off x="4849575" y="1588010"/>
            <a:ext cx="350738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DCFB65C-B575-494D-9411-0D458B2962F6}"/>
              </a:ext>
            </a:extLst>
          </p:cNvPr>
          <p:cNvSpPr txBox="1"/>
          <p:nvPr/>
        </p:nvSpPr>
        <p:spPr>
          <a:xfrm>
            <a:off x="4881975" y="3271259"/>
            <a:ext cx="350738" cy="22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45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630DD76-EAA4-42EE-86C9-BD83DAF1AF87}"/>
              </a:ext>
            </a:extLst>
          </p:cNvPr>
          <p:cNvSpPr txBox="1"/>
          <p:nvPr/>
        </p:nvSpPr>
        <p:spPr>
          <a:xfrm>
            <a:off x="532708" y="1321591"/>
            <a:ext cx="635110" cy="287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7" dirty="0">
                <a:latin typeface="Arial" panose="020B0604020202020204" pitchFamily="34" charset="0"/>
                <a:cs typeface="Arial" panose="020B0604020202020204" pitchFamily="34" charset="0"/>
              </a:rPr>
              <a:t>CHTN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630DD76-EAA4-42EE-86C9-BD83DAF1AF87}"/>
              </a:ext>
            </a:extLst>
          </p:cNvPr>
          <p:cNvSpPr txBox="1"/>
          <p:nvPr/>
        </p:nvSpPr>
        <p:spPr>
          <a:xfrm>
            <a:off x="3905912" y="1316841"/>
            <a:ext cx="965585" cy="287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7" dirty="0">
                <a:latin typeface="Arial" panose="020B0604020202020204" pitchFamily="34" charset="0"/>
                <a:cs typeface="Arial" panose="020B0604020202020204" pitchFamily="34" charset="0"/>
              </a:rPr>
              <a:t>UT Control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F580FE5-4B4C-14D1-1623-F1B5ED96892C}"/>
              </a:ext>
            </a:extLst>
          </p:cNvPr>
          <p:cNvSpPr txBox="1"/>
          <p:nvPr/>
        </p:nvSpPr>
        <p:spPr>
          <a:xfrm>
            <a:off x="416625" y="5494619"/>
            <a:ext cx="594213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3: SFE of BM and LP cells from women with varied age.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Linear regression showing the SFE of BM cells in CHTN and local samples (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&amp; B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from FACS sorting of epithelial populations as a function of age for CHTN (n= 39 individuals) and local samples (n=18). SFE values of pre vs post-menopausal derived tissue are also shown (n= 8, 10) and differences calculated with unpaired t-test (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LP SFEs are shown as a function of age (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&amp;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for both data sets (n=39,18) and as a function of menopausal status (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  <a:endParaRPr lang="en-US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668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Prism 7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Saranya Suresh</dc:creator>
  <cp:lastModifiedBy>Saranya Suresh</cp:lastModifiedBy>
  <cp:revision>1</cp:revision>
  <dcterms:created xsi:type="dcterms:W3CDTF">2023-10-11T12:45:07Z</dcterms:created>
  <dcterms:modified xsi:type="dcterms:W3CDTF">2023-10-11T12:45:17Z</dcterms:modified>
</cp:coreProperties>
</file>