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8" r:id="rId4"/>
    <p:sldId id="259" r:id="rId5"/>
    <p:sldId id="261" r:id="rId6"/>
    <p:sldId id="262" r:id="rId7"/>
    <p:sldId id="264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12192000" cy="6858000"/>
  <p:notesSz cx="6858000" cy="9144000"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50" d="100"/>
          <a:sy n="50" d="100"/>
        </p:scale>
        <p:origin x="1284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09C49C-C096-2EFA-9F12-5F5F14CC9A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8780334-7564-255A-02C9-B9E495F4F3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ca-E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24899DC-C1F5-0501-DBF1-CB7FE1FEC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E9242-4E48-490F-8ADF-2A114FB68006}" type="datetimeFigureOut">
              <a:rPr lang="ca-ES" smtClean="0"/>
              <a:t>7/6/2024</a:t>
            </a:fld>
            <a:endParaRPr lang="ca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2BC799-BD18-8D1C-D84D-DF706E153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17D804-8047-71FD-B3E3-482956157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92651-FEE8-4562-951C-D0A02581F683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862619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7BFF6A-7855-0589-3A0E-09BFAE18B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EF695A-A3A0-BBCE-D335-A8045A4D51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CFF08D-76C6-F1E7-E573-6707204B5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E9242-4E48-490F-8ADF-2A114FB68006}" type="datetimeFigureOut">
              <a:rPr lang="ca-ES" smtClean="0"/>
              <a:t>7/6/2024</a:t>
            </a:fld>
            <a:endParaRPr lang="ca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745FE44-6136-C20A-B200-C15BCADF2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E0A83BB-DAF9-F00A-D46C-A6E19D69D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92651-FEE8-4562-951C-D0A02581F683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917760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DF21CE-8EE9-21EC-BC20-75D78CF4A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C642177-B65D-25E6-990C-047AAD6E0D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F2A2C95-4CB2-A86B-AB15-A743BC5D0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E9242-4E48-490F-8ADF-2A114FB68006}" type="datetimeFigureOut">
              <a:rPr lang="ca-ES" smtClean="0"/>
              <a:t>7/6/2024</a:t>
            </a:fld>
            <a:endParaRPr lang="ca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A0ED020-9675-B103-7B90-253EF561A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3E4B230-E2BA-FDFC-0BBB-B151B0639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92651-FEE8-4562-951C-D0A02581F683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279801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291445-1F2A-7A1C-54B6-549A0D46B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41531A6-DF5F-5909-7D53-A841239AC6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77F56BA-29A1-5340-F43E-70824C3C9C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85DC652-C7B9-4A4F-73E8-4D2C78108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E9242-4E48-490F-8ADF-2A114FB68006}" type="datetimeFigureOut">
              <a:rPr lang="ca-ES" smtClean="0"/>
              <a:t>7/6/2024</a:t>
            </a:fld>
            <a:endParaRPr lang="ca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B0A37C5-E834-94B8-183E-79C8042B6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316BFA6-241A-C902-FFA2-354866CF3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92651-FEE8-4562-951C-D0A02581F683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697952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AF946E-1C43-914F-CC69-994ED584E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7E2236F-30B5-AD71-43C2-A3CD99CD2E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71CDBA9-7C87-3F8D-35AD-FDB64EC95C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DC8A51F-AB38-7377-634D-79A80BCFBE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A6C98A9-0F87-79FA-A59D-630A6EFBBF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F6021C3-7F80-1C09-C814-ADAA8BC03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E9242-4E48-490F-8ADF-2A114FB68006}" type="datetimeFigureOut">
              <a:rPr lang="ca-ES" smtClean="0"/>
              <a:t>7/6/2024</a:t>
            </a:fld>
            <a:endParaRPr lang="ca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F4D92A1-81DC-93E2-AB47-184C0ADD3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B6B2DC6-BA35-BA5B-785B-B1E46217E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92651-FEE8-4562-951C-D0A02581F683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921713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092A87-42A8-7EF8-7538-5CC79DA81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91344BC-9E9F-E100-572F-8F140F48EF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E9242-4E48-490F-8ADF-2A114FB68006}" type="datetimeFigureOut">
              <a:rPr lang="ca-ES" smtClean="0"/>
              <a:t>7/6/2024</a:t>
            </a:fld>
            <a:endParaRPr lang="ca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DD095A4-C5F4-A611-2567-779B8101A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3DCE10C-3E82-6AFA-A135-B3395F5D8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92651-FEE8-4562-951C-D0A02581F683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502456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4D8E5F7-8664-C106-35AB-6B1E8791F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E9242-4E48-490F-8ADF-2A114FB68006}" type="datetimeFigureOut">
              <a:rPr lang="ca-ES" smtClean="0"/>
              <a:t>7/6/2024</a:t>
            </a:fld>
            <a:endParaRPr lang="ca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CBEE391-5654-F3F6-600F-893C0F4E0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941F018-2B77-BC06-F80A-B3C420F51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92651-FEE8-4562-951C-D0A02581F683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534696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4D84FF-F644-1FCC-425A-8FD08ED47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4F53849-D626-4E7B-D1FC-F62031E45A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9BA4F43-9899-A8D5-5B8A-9C2CA57340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7241A7E-04FA-8927-ED7D-6EE516E7E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E9242-4E48-490F-8ADF-2A114FB68006}" type="datetimeFigureOut">
              <a:rPr lang="ca-ES" smtClean="0"/>
              <a:t>7/6/2024</a:t>
            </a:fld>
            <a:endParaRPr lang="ca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E180010-9E75-7250-F450-E5C012D0C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9BF8A09-F5DF-1C2E-00A1-F9755F54B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92651-FEE8-4562-951C-D0A02581F683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169142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4E8551-F37D-EC11-4834-0E0D5130D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67638DD-E1A0-15D4-E2CB-6B70860718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a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38132C7-8518-A392-5FCB-A6B8B0B072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8F28CD5-5A95-594D-B357-DF5DE2364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E9242-4E48-490F-8ADF-2A114FB68006}" type="datetimeFigureOut">
              <a:rPr lang="ca-ES" smtClean="0"/>
              <a:t>7/6/2024</a:t>
            </a:fld>
            <a:endParaRPr lang="ca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82681DF-BDAF-F3DC-A452-75FF142A2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2150B46-86C9-1C75-F76D-4E898CEB8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92651-FEE8-4562-951C-D0A02581F683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421822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7A74FD-DB30-CACE-71A7-97FDB8CA2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BF10C34-07E6-50CE-5AEE-6C7752C530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1AB51D0-982C-47A7-65DA-85FBF6E88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E9242-4E48-490F-8ADF-2A114FB68006}" type="datetimeFigureOut">
              <a:rPr lang="ca-ES" smtClean="0"/>
              <a:t>7/6/2024</a:t>
            </a:fld>
            <a:endParaRPr lang="ca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4C8863C-E793-5FE1-1A6C-4CA3B480B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9E991D-BDB8-62C0-9054-649C7F90C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92651-FEE8-4562-951C-D0A02581F683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432725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91DC655-A1D7-29B6-95C9-D31E03BF6F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240DCE-5D32-B0A8-0CDD-D65C5C3FBD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7B01E25-0B90-270D-B990-EA5DB6F23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E9242-4E48-490F-8ADF-2A114FB68006}" type="datetimeFigureOut">
              <a:rPr lang="ca-ES" smtClean="0"/>
              <a:t>7/6/2024</a:t>
            </a:fld>
            <a:endParaRPr lang="ca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93A9B0A-CBCC-F2AF-2E1D-5A3D8CD3A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A580BAB-9DEE-271E-83DE-CBE516565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92651-FEE8-4562-951C-D0A02581F683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504397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AB8541B-5852-1D96-E11B-EF534D892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02ECC37-2AA6-D923-C367-A2F0AE8A72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239AFBD-D6B1-62B6-6386-C479381907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2E9242-4E48-490F-8ADF-2A114FB68006}" type="datetimeFigureOut">
              <a:rPr lang="ca-ES" smtClean="0"/>
              <a:t>7/6/2024</a:t>
            </a:fld>
            <a:endParaRPr lang="ca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4650B1D-3D05-3AC0-02FF-BCFB4165B5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a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9A1B4DF-8C4C-BD18-671E-9DB9BDEAC9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4092651-FEE8-4562-951C-D0A02581F683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428720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3.tif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3.jpeg"/><Relationship Id="rId4" Type="http://schemas.openxmlformats.org/officeDocument/2006/relationships/image" Target="../media/image11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7.jpeg"/><Relationship Id="rId4" Type="http://schemas.openxmlformats.org/officeDocument/2006/relationships/image" Target="../media/image16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i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emf"/><Relationship Id="rId5" Type="http://schemas.openxmlformats.org/officeDocument/2006/relationships/image" Target="../media/image27.tiff"/><Relationship Id="rId4" Type="http://schemas.openxmlformats.org/officeDocument/2006/relationships/image" Target="../media/image26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tif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tif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tif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tif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tif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tiff"/><Relationship Id="rId4" Type="http://schemas.openxmlformats.org/officeDocument/2006/relationships/image" Target="../media/image42.tif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tiff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tiff"/><Relationship Id="rId5" Type="http://schemas.openxmlformats.org/officeDocument/2006/relationships/image" Target="../media/image47.tiff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tiff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tiff"/><Relationship Id="rId4" Type="http://schemas.openxmlformats.org/officeDocument/2006/relationships/image" Target="../media/image5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tiff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tif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tiff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tiff"/><Relationship Id="rId4" Type="http://schemas.openxmlformats.org/officeDocument/2006/relationships/image" Target="../media/image53.tif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datasheets.scbt.com/sc-68795.pdf" TargetMode="External"/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5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datasheets.scbt.com/sc-68795.pdf" TargetMode="External"/><Relationship Id="rId7" Type="http://schemas.openxmlformats.org/officeDocument/2006/relationships/image" Target="../media/image60.jpeg"/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tif"/><Relationship Id="rId5" Type="http://schemas.openxmlformats.org/officeDocument/2006/relationships/image" Target="../media/image58.tiff"/><Relationship Id="rId4" Type="http://schemas.openxmlformats.org/officeDocument/2006/relationships/image" Target="../media/image57.t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00E53E-FBE6-942A-2DD6-01704DDBAC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Full </a:t>
            </a:r>
            <a:r>
              <a:rPr lang="es-ES" dirty="0" err="1"/>
              <a:t>uncropped</a:t>
            </a:r>
            <a:r>
              <a:rPr lang="es-ES" dirty="0"/>
              <a:t> </a:t>
            </a:r>
            <a:r>
              <a:rPr lang="es-ES" dirty="0" err="1"/>
              <a:t>Gels</a:t>
            </a:r>
            <a:r>
              <a:rPr lang="es-ES" dirty="0"/>
              <a:t> and </a:t>
            </a:r>
            <a:r>
              <a:rPr lang="es-ES" dirty="0" err="1"/>
              <a:t>Blots</a:t>
            </a:r>
            <a:r>
              <a:rPr lang="es-ES" dirty="0"/>
              <a:t> </a:t>
            </a:r>
            <a:r>
              <a:rPr lang="es-ES" dirty="0" err="1"/>
              <a:t>images</a:t>
            </a: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921829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uadroTexto 38">
            <a:extLst>
              <a:ext uri="{FF2B5EF4-FFF2-40B4-BE49-F238E27FC236}">
                <a16:creationId xmlns:a16="http://schemas.microsoft.com/office/drawing/2014/main" id="{17DC3C86-771E-9564-7BC5-5B77FBC7A9C3}"/>
              </a:ext>
            </a:extLst>
          </p:cNvPr>
          <p:cNvSpPr txBox="1"/>
          <p:nvPr/>
        </p:nvSpPr>
        <p:spPr>
          <a:xfrm>
            <a:off x="281414" y="93022"/>
            <a:ext cx="2338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Figure 6A</a:t>
            </a:r>
            <a:endParaRPr lang="ca-ES" b="1" dirty="0"/>
          </a:p>
        </p:txBody>
      </p:sp>
      <p:grpSp>
        <p:nvGrpSpPr>
          <p:cNvPr id="55" name="Grupo 54">
            <a:extLst>
              <a:ext uri="{FF2B5EF4-FFF2-40B4-BE49-F238E27FC236}">
                <a16:creationId xmlns:a16="http://schemas.microsoft.com/office/drawing/2014/main" id="{89AF1255-BDEB-C09C-A565-2F73E77C72B4}"/>
              </a:ext>
            </a:extLst>
          </p:cNvPr>
          <p:cNvGrpSpPr/>
          <p:nvPr/>
        </p:nvGrpSpPr>
        <p:grpSpPr>
          <a:xfrm>
            <a:off x="6160182" y="2952564"/>
            <a:ext cx="6020964" cy="3828858"/>
            <a:chOff x="17544433" y="3435827"/>
            <a:chExt cx="9473036" cy="5734050"/>
          </a:xfrm>
        </p:grpSpPr>
        <p:pic>
          <p:nvPicPr>
            <p:cNvPr id="42" name="Imagen 41">
              <a:extLst>
                <a:ext uri="{FF2B5EF4-FFF2-40B4-BE49-F238E27FC236}">
                  <a16:creationId xmlns:a16="http://schemas.microsoft.com/office/drawing/2014/main" id="{00000000-0008-0000-0000-0000310000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763931" y="3435827"/>
              <a:ext cx="9253538" cy="5734050"/>
            </a:xfrm>
            <a:prstGeom prst="rect">
              <a:avLst/>
            </a:prstGeom>
          </p:spPr>
        </p:pic>
        <p:sp>
          <p:nvSpPr>
            <p:cNvPr id="46" name="Rectángulo 45">
              <a:extLst>
                <a:ext uri="{FF2B5EF4-FFF2-40B4-BE49-F238E27FC236}">
                  <a16:creationId xmlns:a16="http://schemas.microsoft.com/office/drawing/2014/main" id="{00000000-0008-0000-0000-000035000000}"/>
                </a:ext>
              </a:extLst>
            </p:cNvPr>
            <p:cNvSpPr/>
            <p:nvPr/>
          </p:nvSpPr>
          <p:spPr>
            <a:xfrm>
              <a:off x="17544433" y="7120421"/>
              <a:ext cx="1351159" cy="402740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fontAlgn="b"/>
              <a:r>
                <a:rPr lang="ca-ES" sz="1400" b="1" dirty="0">
                  <a:solidFill>
                    <a:srgbClr val="FF0000"/>
                  </a:solidFill>
                </a:rPr>
                <a:t>SMAD4</a:t>
              </a:r>
            </a:p>
            <a:p>
              <a:pPr fontAlgn="b"/>
              <a:r>
                <a:rPr lang="ca-ES" sz="1400" b="1" dirty="0">
                  <a:solidFill>
                    <a:srgbClr val="FF0000"/>
                  </a:solidFill>
                </a:rPr>
                <a:t>70 </a:t>
              </a:r>
              <a:r>
                <a:rPr lang="ca-ES" sz="1400" b="1" dirty="0" err="1">
                  <a:solidFill>
                    <a:srgbClr val="FF0000"/>
                  </a:solidFill>
                </a:rPr>
                <a:t>kDa</a:t>
              </a:r>
              <a:endParaRPr lang="ca-ES" sz="1400" b="1" dirty="0">
                <a:solidFill>
                  <a:srgbClr val="FF0000"/>
                </a:solidFill>
              </a:endParaRPr>
            </a:p>
            <a:p>
              <a:pPr fontAlgn="b"/>
              <a:endParaRPr lang="es-E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49" name="Rectángulo 48">
              <a:extLst>
                <a:ext uri="{FF2B5EF4-FFF2-40B4-BE49-F238E27FC236}">
                  <a16:creationId xmlns:a16="http://schemas.microsoft.com/office/drawing/2014/main" id="{00000000-0008-0000-0000-000038000000}"/>
                </a:ext>
              </a:extLst>
            </p:cNvPr>
            <p:cNvSpPr/>
            <p:nvPr/>
          </p:nvSpPr>
          <p:spPr>
            <a:xfrm>
              <a:off x="20134263" y="7529513"/>
              <a:ext cx="912812" cy="322262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fontAlgn="b"/>
              <a:r>
                <a:rPr lang="ca-ES" sz="1400" b="1">
                  <a:solidFill>
                    <a:srgbClr val="FF0000"/>
                  </a:solidFill>
                </a:rPr>
                <a:t>63</a:t>
              </a:r>
              <a:endParaRPr lang="es-ES" sz="1400" b="1">
                <a:solidFill>
                  <a:srgbClr val="FF0000"/>
                </a:solidFill>
              </a:endParaRPr>
            </a:p>
          </p:txBody>
        </p:sp>
        <p:sp>
          <p:nvSpPr>
            <p:cNvPr id="50" name="Rectángulo 49">
              <a:extLst>
                <a:ext uri="{FF2B5EF4-FFF2-40B4-BE49-F238E27FC236}">
                  <a16:creationId xmlns:a16="http://schemas.microsoft.com/office/drawing/2014/main" id="{00000000-0008-0000-0000-000039000000}"/>
                </a:ext>
              </a:extLst>
            </p:cNvPr>
            <p:cNvSpPr/>
            <p:nvPr/>
          </p:nvSpPr>
          <p:spPr>
            <a:xfrm>
              <a:off x="20142200" y="7231063"/>
              <a:ext cx="912813" cy="314325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fontAlgn="b"/>
              <a:r>
                <a:rPr lang="es-ES" sz="1400" b="1">
                  <a:solidFill>
                    <a:srgbClr val="FF0000"/>
                  </a:solidFill>
                </a:rPr>
                <a:t>75</a:t>
              </a:r>
            </a:p>
          </p:txBody>
        </p:sp>
        <p:cxnSp>
          <p:nvCxnSpPr>
            <p:cNvPr id="51" name="Conector recto de flecha 50">
              <a:extLst>
                <a:ext uri="{FF2B5EF4-FFF2-40B4-BE49-F238E27FC236}">
                  <a16:creationId xmlns:a16="http://schemas.microsoft.com/office/drawing/2014/main" id="{00000000-0008-0000-0000-00003A000000}"/>
                </a:ext>
              </a:extLst>
            </p:cNvPr>
            <p:cNvCxnSpPr/>
            <p:nvPr/>
          </p:nvCxnSpPr>
          <p:spPr>
            <a:xfrm>
              <a:off x="18416588" y="7556500"/>
              <a:ext cx="390525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Rectángulo 51">
              <a:extLst>
                <a:ext uri="{FF2B5EF4-FFF2-40B4-BE49-F238E27FC236}">
                  <a16:creationId xmlns:a16="http://schemas.microsoft.com/office/drawing/2014/main" id="{00000000-0008-0000-0000-00003B000000}"/>
                </a:ext>
              </a:extLst>
            </p:cNvPr>
            <p:cNvSpPr/>
            <p:nvPr/>
          </p:nvSpPr>
          <p:spPr>
            <a:xfrm>
              <a:off x="18854738" y="7048500"/>
              <a:ext cx="1339850" cy="949325"/>
            </a:xfrm>
            <a:prstGeom prst="rect">
              <a:avLst/>
            </a:prstGeom>
            <a:noFill/>
            <a:ln w="571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s-ES" sz="1100"/>
            </a:p>
          </p:txBody>
        </p:sp>
      </p:grpSp>
      <p:grpSp>
        <p:nvGrpSpPr>
          <p:cNvPr id="54" name="Grupo 53">
            <a:extLst>
              <a:ext uri="{FF2B5EF4-FFF2-40B4-BE49-F238E27FC236}">
                <a16:creationId xmlns:a16="http://schemas.microsoft.com/office/drawing/2014/main" id="{F9309882-65E1-C037-DDFB-0514470388F4}"/>
              </a:ext>
            </a:extLst>
          </p:cNvPr>
          <p:cNvGrpSpPr/>
          <p:nvPr/>
        </p:nvGrpSpPr>
        <p:grpSpPr>
          <a:xfrm>
            <a:off x="49227" y="3429000"/>
            <a:ext cx="6100876" cy="3352422"/>
            <a:chOff x="7681913" y="3489325"/>
            <a:chExt cx="9251950" cy="5759450"/>
          </a:xfrm>
        </p:grpSpPr>
        <p:pic>
          <p:nvPicPr>
            <p:cNvPr id="41" name="Imagen 40">
              <a:extLst>
                <a:ext uri="{FF2B5EF4-FFF2-40B4-BE49-F238E27FC236}">
                  <a16:creationId xmlns:a16="http://schemas.microsoft.com/office/drawing/2014/main" id="{00000000-0008-0000-0000-0000300000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81913" y="3489325"/>
              <a:ext cx="9251950" cy="5759450"/>
            </a:xfrm>
            <a:prstGeom prst="rect">
              <a:avLst/>
            </a:prstGeom>
          </p:spPr>
        </p:pic>
        <p:sp>
          <p:nvSpPr>
            <p:cNvPr id="43" name="Rectángulo 42">
              <a:extLst>
                <a:ext uri="{FF2B5EF4-FFF2-40B4-BE49-F238E27FC236}">
                  <a16:creationId xmlns:a16="http://schemas.microsoft.com/office/drawing/2014/main" id="{00000000-0008-0000-0000-000032000000}"/>
                </a:ext>
              </a:extLst>
            </p:cNvPr>
            <p:cNvSpPr/>
            <p:nvPr/>
          </p:nvSpPr>
          <p:spPr>
            <a:xfrm rot="18513285">
              <a:off x="9102052" y="5620453"/>
              <a:ext cx="1982359" cy="318707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fontAlgn="b"/>
              <a:r>
                <a:rPr lang="ca-ES" sz="1400" b="1" dirty="0">
                  <a:solidFill>
                    <a:srgbClr val="FF0000"/>
                  </a:solidFill>
                </a:rPr>
                <a:t>CONTROL</a:t>
              </a:r>
              <a:endParaRPr lang="es-E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44" name="Rectángulo 43">
              <a:extLst>
                <a:ext uri="{FF2B5EF4-FFF2-40B4-BE49-F238E27FC236}">
                  <a16:creationId xmlns:a16="http://schemas.microsoft.com/office/drawing/2014/main" id="{00000000-0008-0000-0000-000033000000}"/>
                </a:ext>
              </a:extLst>
            </p:cNvPr>
            <p:cNvSpPr/>
            <p:nvPr/>
          </p:nvSpPr>
          <p:spPr>
            <a:xfrm rot="18513285">
              <a:off x="9576208" y="5715689"/>
              <a:ext cx="1669166" cy="368637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fontAlgn="b"/>
              <a:r>
                <a:rPr lang="ca-ES" sz="1400" b="1" dirty="0">
                  <a:solidFill>
                    <a:srgbClr val="FF0000"/>
                  </a:solidFill>
                </a:rPr>
                <a:t>SEMA3F</a:t>
              </a:r>
              <a:endParaRPr lang="es-E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45" name="Rectángulo 44">
              <a:extLst>
                <a:ext uri="{FF2B5EF4-FFF2-40B4-BE49-F238E27FC236}">
                  <a16:creationId xmlns:a16="http://schemas.microsoft.com/office/drawing/2014/main" id="{00000000-0008-0000-0000-000034000000}"/>
                </a:ext>
              </a:extLst>
            </p:cNvPr>
            <p:cNvSpPr/>
            <p:nvPr/>
          </p:nvSpPr>
          <p:spPr>
            <a:xfrm>
              <a:off x="9161463" y="7038975"/>
              <a:ext cx="1339850" cy="949325"/>
            </a:xfrm>
            <a:prstGeom prst="rect">
              <a:avLst/>
            </a:prstGeom>
            <a:noFill/>
            <a:ln w="571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s-ES" sz="1100"/>
            </a:p>
          </p:txBody>
        </p:sp>
        <p:sp>
          <p:nvSpPr>
            <p:cNvPr id="47" name="Rectángulo 46">
              <a:extLst>
                <a:ext uri="{FF2B5EF4-FFF2-40B4-BE49-F238E27FC236}">
                  <a16:creationId xmlns:a16="http://schemas.microsoft.com/office/drawing/2014/main" id="{00000000-0008-0000-0000-000036000000}"/>
                </a:ext>
              </a:extLst>
            </p:cNvPr>
            <p:cNvSpPr/>
            <p:nvPr/>
          </p:nvSpPr>
          <p:spPr>
            <a:xfrm>
              <a:off x="10672763" y="7548563"/>
              <a:ext cx="912812" cy="322262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fontAlgn="b"/>
              <a:r>
                <a:rPr lang="ca-ES" sz="1400" b="1">
                  <a:solidFill>
                    <a:srgbClr val="FF0000"/>
                  </a:solidFill>
                </a:rPr>
                <a:t>63</a:t>
              </a:r>
              <a:endParaRPr lang="es-ES" sz="1400" b="1">
                <a:solidFill>
                  <a:srgbClr val="FF0000"/>
                </a:solidFill>
              </a:endParaRPr>
            </a:p>
          </p:txBody>
        </p:sp>
        <p:sp>
          <p:nvSpPr>
            <p:cNvPr id="48" name="Rectángulo 47">
              <a:extLst>
                <a:ext uri="{FF2B5EF4-FFF2-40B4-BE49-F238E27FC236}">
                  <a16:creationId xmlns:a16="http://schemas.microsoft.com/office/drawing/2014/main" id="{00000000-0008-0000-0000-000037000000}"/>
                </a:ext>
              </a:extLst>
            </p:cNvPr>
            <p:cNvSpPr/>
            <p:nvPr/>
          </p:nvSpPr>
          <p:spPr>
            <a:xfrm>
              <a:off x="10680700" y="7243763"/>
              <a:ext cx="912813" cy="320675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fontAlgn="b"/>
              <a:r>
                <a:rPr lang="es-ES" sz="1400" b="1">
                  <a:solidFill>
                    <a:srgbClr val="FF0000"/>
                  </a:solidFill>
                </a:rPr>
                <a:t>75</a:t>
              </a:r>
            </a:p>
          </p:txBody>
        </p:sp>
        <p:pic>
          <p:nvPicPr>
            <p:cNvPr id="53" name="Picture 6" descr="Resultat d'imatges de marker western blot tris-glycine 4-20%">
              <a:extLst>
                <a:ext uri="{FF2B5EF4-FFF2-40B4-BE49-F238E27FC236}">
                  <a16:creationId xmlns:a16="http://schemas.microsoft.com/office/drawing/2014/main" id="{1048AA06-C9BE-4C7E-9ED0-5C941DB5961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0348" b="26046"/>
            <a:stretch/>
          </p:blipFill>
          <p:spPr bwMode="auto">
            <a:xfrm>
              <a:off x="11215688" y="6283325"/>
              <a:ext cx="776287" cy="2190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6" name="Imagen 55">
            <a:extLst>
              <a:ext uri="{FF2B5EF4-FFF2-40B4-BE49-F238E27FC236}">
                <a16:creationId xmlns:a16="http://schemas.microsoft.com/office/drawing/2014/main" id="{2AE0AE89-A55A-7F75-9C8A-6E3BCED57F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401" y="669670"/>
            <a:ext cx="3791074" cy="2773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CuadroTexto 56">
            <a:extLst>
              <a:ext uri="{FF2B5EF4-FFF2-40B4-BE49-F238E27FC236}">
                <a16:creationId xmlns:a16="http://schemas.microsoft.com/office/drawing/2014/main" id="{B3605DF2-4EB7-7F56-0AC7-75835C1FAE6C}"/>
              </a:ext>
            </a:extLst>
          </p:cNvPr>
          <p:cNvSpPr txBox="1"/>
          <p:nvPr/>
        </p:nvSpPr>
        <p:spPr>
          <a:xfrm>
            <a:off x="4108740" y="345688"/>
            <a:ext cx="26865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/>
              <a:t>S</a:t>
            </a:r>
            <a:r>
              <a:rPr lang="ca-ES" b="1" dirty="0"/>
              <a:t>MAD4</a:t>
            </a:r>
          </a:p>
        </p:txBody>
      </p:sp>
    </p:spTree>
    <p:extLst>
      <p:ext uri="{BB962C8B-B14F-4D97-AF65-F5344CB8AC3E}">
        <p14:creationId xmlns:p14="http://schemas.microsoft.com/office/powerpoint/2010/main" val="42417402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Imagen 71">
            <a:extLst>
              <a:ext uri="{FF2B5EF4-FFF2-40B4-BE49-F238E27FC236}">
                <a16:creationId xmlns:a16="http://schemas.microsoft.com/office/drawing/2014/main" id="{A4D63C04-451C-451D-85F8-70FD77CE50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16965"/>
            <a:ext cx="3791074" cy="2773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CuadroTexto 72">
            <a:extLst>
              <a:ext uri="{FF2B5EF4-FFF2-40B4-BE49-F238E27FC236}">
                <a16:creationId xmlns:a16="http://schemas.microsoft.com/office/drawing/2014/main" id="{8E746C20-0D9C-CD82-8839-A26C95220EC7}"/>
              </a:ext>
            </a:extLst>
          </p:cNvPr>
          <p:cNvSpPr txBox="1"/>
          <p:nvPr/>
        </p:nvSpPr>
        <p:spPr>
          <a:xfrm>
            <a:off x="312234" y="345688"/>
            <a:ext cx="2338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Figure 6A</a:t>
            </a:r>
            <a:endParaRPr lang="ca-ES" b="1" dirty="0"/>
          </a:p>
        </p:txBody>
      </p:sp>
      <p:grpSp>
        <p:nvGrpSpPr>
          <p:cNvPr id="106" name="Grupo 105">
            <a:extLst>
              <a:ext uri="{FF2B5EF4-FFF2-40B4-BE49-F238E27FC236}">
                <a16:creationId xmlns:a16="http://schemas.microsoft.com/office/drawing/2014/main" id="{F5A0A88F-53AA-D344-1B99-9920B4C3975A}"/>
              </a:ext>
            </a:extLst>
          </p:cNvPr>
          <p:cNvGrpSpPr/>
          <p:nvPr/>
        </p:nvGrpSpPr>
        <p:grpSpPr>
          <a:xfrm>
            <a:off x="373031" y="3610754"/>
            <a:ext cx="3964315" cy="3036203"/>
            <a:chOff x="2995818" y="43060"/>
            <a:chExt cx="9251950" cy="5932487"/>
          </a:xfrm>
        </p:grpSpPr>
        <p:pic>
          <p:nvPicPr>
            <p:cNvPr id="75" name="Imagen 74">
              <a:extLst>
                <a:ext uri="{FF2B5EF4-FFF2-40B4-BE49-F238E27FC236}">
                  <a16:creationId xmlns:a16="http://schemas.microsoft.com/office/drawing/2014/main" id="{00000000-0008-0000-0000-0000120000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95818" y="43060"/>
              <a:ext cx="9251950" cy="5932487"/>
            </a:xfrm>
            <a:prstGeom prst="rect">
              <a:avLst/>
            </a:prstGeom>
          </p:spPr>
        </p:pic>
        <p:sp>
          <p:nvSpPr>
            <p:cNvPr id="77" name="Rectángulo 76">
              <a:extLst>
                <a:ext uri="{FF2B5EF4-FFF2-40B4-BE49-F238E27FC236}">
                  <a16:creationId xmlns:a16="http://schemas.microsoft.com/office/drawing/2014/main" id="{00000000-0008-0000-0000-000014000000}"/>
                </a:ext>
              </a:extLst>
            </p:cNvPr>
            <p:cNvSpPr/>
            <p:nvPr/>
          </p:nvSpPr>
          <p:spPr>
            <a:xfrm rot="18513285">
              <a:off x="4274011" y="2734548"/>
              <a:ext cx="1355195" cy="397766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fontAlgn="b"/>
              <a:r>
                <a:rPr lang="ca-ES" sz="1400" b="1" dirty="0">
                  <a:solidFill>
                    <a:srgbClr val="FF0000"/>
                  </a:solidFill>
                </a:rPr>
                <a:t>CONTROL</a:t>
              </a:r>
              <a:endParaRPr lang="es-E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78" name="Rectángulo 77">
              <a:extLst>
                <a:ext uri="{FF2B5EF4-FFF2-40B4-BE49-F238E27FC236}">
                  <a16:creationId xmlns:a16="http://schemas.microsoft.com/office/drawing/2014/main" id="{00000000-0008-0000-0000-000015000000}"/>
                </a:ext>
              </a:extLst>
            </p:cNvPr>
            <p:cNvSpPr/>
            <p:nvPr/>
          </p:nvSpPr>
          <p:spPr>
            <a:xfrm rot="18513285">
              <a:off x="4761678" y="2855330"/>
              <a:ext cx="1041256" cy="325961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fontAlgn="b"/>
              <a:r>
                <a:rPr lang="ca-ES" sz="1400" b="1" dirty="0">
                  <a:solidFill>
                    <a:srgbClr val="FF0000"/>
                  </a:solidFill>
                </a:rPr>
                <a:t>SEMA3F</a:t>
              </a:r>
              <a:endParaRPr lang="es-E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79" name="Rectángulo 78">
              <a:extLst>
                <a:ext uri="{FF2B5EF4-FFF2-40B4-BE49-F238E27FC236}">
                  <a16:creationId xmlns:a16="http://schemas.microsoft.com/office/drawing/2014/main" id="{00000000-0008-0000-0000-000016000000}"/>
                </a:ext>
              </a:extLst>
            </p:cNvPr>
            <p:cNvSpPr/>
            <p:nvPr/>
          </p:nvSpPr>
          <p:spPr>
            <a:xfrm rot="18513285">
              <a:off x="7099590" y="2888248"/>
              <a:ext cx="1043996" cy="323779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fontAlgn="b"/>
              <a:r>
                <a:rPr lang="ca-ES" sz="1400" b="1" dirty="0">
                  <a:solidFill>
                    <a:srgbClr val="FF0000"/>
                  </a:solidFill>
                </a:rPr>
                <a:t>CONTROL</a:t>
              </a:r>
              <a:endParaRPr lang="es-E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80" name="Rectángulo 79">
              <a:extLst>
                <a:ext uri="{FF2B5EF4-FFF2-40B4-BE49-F238E27FC236}">
                  <a16:creationId xmlns:a16="http://schemas.microsoft.com/office/drawing/2014/main" id="{00000000-0008-0000-0000-000017000000}"/>
                </a:ext>
              </a:extLst>
            </p:cNvPr>
            <p:cNvSpPr/>
            <p:nvPr/>
          </p:nvSpPr>
          <p:spPr>
            <a:xfrm rot="18513285">
              <a:off x="7619718" y="2846200"/>
              <a:ext cx="1066472" cy="465351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fontAlgn="b"/>
              <a:r>
                <a:rPr lang="ca-ES" sz="1400" b="1" dirty="0">
                  <a:solidFill>
                    <a:srgbClr val="FF0000"/>
                  </a:solidFill>
                </a:rPr>
                <a:t>SEMA3F</a:t>
              </a:r>
              <a:endParaRPr lang="es-E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85" name="Rectángulo 84">
              <a:extLst>
                <a:ext uri="{FF2B5EF4-FFF2-40B4-BE49-F238E27FC236}">
                  <a16:creationId xmlns:a16="http://schemas.microsoft.com/office/drawing/2014/main" id="{00000000-0008-0000-0000-00001C000000}"/>
                </a:ext>
              </a:extLst>
            </p:cNvPr>
            <p:cNvSpPr/>
            <p:nvPr/>
          </p:nvSpPr>
          <p:spPr>
            <a:xfrm>
              <a:off x="3989593" y="4495997"/>
              <a:ext cx="1155700" cy="955675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s-ES" sz="1100"/>
            </a:p>
          </p:txBody>
        </p:sp>
        <p:sp>
          <p:nvSpPr>
            <p:cNvPr id="88" name="Rectángulo 87">
              <a:extLst>
                <a:ext uri="{FF2B5EF4-FFF2-40B4-BE49-F238E27FC236}">
                  <a16:creationId xmlns:a16="http://schemas.microsoft.com/office/drawing/2014/main" id="{00000000-0008-0000-0000-00001F000000}"/>
                </a:ext>
              </a:extLst>
            </p:cNvPr>
            <p:cNvSpPr/>
            <p:nvPr/>
          </p:nvSpPr>
          <p:spPr>
            <a:xfrm>
              <a:off x="6705806" y="4602360"/>
              <a:ext cx="1338262" cy="955675"/>
            </a:xfrm>
            <a:prstGeom prst="rect">
              <a:avLst/>
            </a:prstGeom>
            <a:noFill/>
            <a:ln w="571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s-ES" sz="1100"/>
            </a:p>
          </p:txBody>
        </p:sp>
        <p:sp>
          <p:nvSpPr>
            <p:cNvPr id="91" name="Rectángulo 90">
              <a:extLst>
                <a:ext uri="{FF2B5EF4-FFF2-40B4-BE49-F238E27FC236}">
                  <a16:creationId xmlns:a16="http://schemas.microsoft.com/office/drawing/2014/main" id="{00000000-0008-0000-0000-000022000000}"/>
                </a:ext>
              </a:extLst>
            </p:cNvPr>
            <p:cNvSpPr/>
            <p:nvPr/>
          </p:nvSpPr>
          <p:spPr>
            <a:xfrm>
              <a:off x="5157993" y="4821435"/>
              <a:ext cx="911225" cy="322262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fontAlgn="b"/>
              <a:r>
                <a:rPr lang="ca-ES" sz="1400" b="1">
                  <a:solidFill>
                    <a:srgbClr val="FF0000"/>
                  </a:solidFill>
                </a:rPr>
                <a:t>63</a:t>
              </a:r>
              <a:endParaRPr lang="es-ES" sz="1400" b="1">
                <a:solidFill>
                  <a:srgbClr val="FF0000"/>
                </a:solidFill>
              </a:endParaRPr>
            </a:p>
          </p:txBody>
        </p:sp>
        <p:sp>
          <p:nvSpPr>
            <p:cNvPr id="92" name="Rectángulo 91">
              <a:extLst>
                <a:ext uri="{FF2B5EF4-FFF2-40B4-BE49-F238E27FC236}">
                  <a16:creationId xmlns:a16="http://schemas.microsoft.com/office/drawing/2014/main" id="{00000000-0008-0000-0000-000023000000}"/>
                </a:ext>
              </a:extLst>
            </p:cNvPr>
            <p:cNvSpPr/>
            <p:nvPr/>
          </p:nvSpPr>
          <p:spPr>
            <a:xfrm>
              <a:off x="5161168" y="4518222"/>
              <a:ext cx="912813" cy="319088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fontAlgn="b"/>
              <a:r>
                <a:rPr lang="es-ES" sz="1400" b="1">
                  <a:solidFill>
                    <a:srgbClr val="FF0000"/>
                  </a:solidFill>
                </a:rPr>
                <a:t>75</a:t>
              </a:r>
            </a:p>
          </p:txBody>
        </p:sp>
        <p:sp>
          <p:nvSpPr>
            <p:cNvPr id="93" name="Rectángulo 92">
              <a:extLst>
                <a:ext uri="{FF2B5EF4-FFF2-40B4-BE49-F238E27FC236}">
                  <a16:creationId xmlns:a16="http://schemas.microsoft.com/office/drawing/2014/main" id="{00000000-0008-0000-0000-000024000000}"/>
                </a:ext>
              </a:extLst>
            </p:cNvPr>
            <p:cNvSpPr/>
            <p:nvPr/>
          </p:nvSpPr>
          <p:spPr>
            <a:xfrm>
              <a:off x="5165930" y="4194372"/>
              <a:ext cx="912813" cy="322263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fontAlgn="b"/>
              <a:r>
                <a:rPr lang="es-ES" sz="1400" b="1">
                  <a:solidFill>
                    <a:srgbClr val="FF0000"/>
                  </a:solidFill>
                </a:rPr>
                <a:t>100</a:t>
              </a:r>
            </a:p>
          </p:txBody>
        </p:sp>
        <p:sp>
          <p:nvSpPr>
            <p:cNvPr id="94" name="Rectángulo 93">
              <a:extLst>
                <a:ext uri="{FF2B5EF4-FFF2-40B4-BE49-F238E27FC236}">
                  <a16:creationId xmlns:a16="http://schemas.microsoft.com/office/drawing/2014/main" id="{00000000-0008-0000-0000-000025000000}"/>
                </a:ext>
              </a:extLst>
            </p:cNvPr>
            <p:cNvSpPr/>
            <p:nvPr/>
          </p:nvSpPr>
          <p:spPr>
            <a:xfrm>
              <a:off x="5151643" y="3922910"/>
              <a:ext cx="912813" cy="322262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fontAlgn="b"/>
              <a:r>
                <a:rPr lang="es-ES" sz="1400" b="1">
                  <a:solidFill>
                    <a:srgbClr val="FF0000"/>
                  </a:solidFill>
                </a:rPr>
                <a:t>135</a:t>
              </a:r>
            </a:p>
          </p:txBody>
        </p:sp>
        <p:sp>
          <p:nvSpPr>
            <p:cNvPr id="97" name="Rectángulo 96">
              <a:extLst>
                <a:ext uri="{FF2B5EF4-FFF2-40B4-BE49-F238E27FC236}">
                  <a16:creationId xmlns:a16="http://schemas.microsoft.com/office/drawing/2014/main" id="{00000000-0008-0000-0000-000028000000}"/>
                </a:ext>
              </a:extLst>
            </p:cNvPr>
            <p:cNvSpPr/>
            <p:nvPr/>
          </p:nvSpPr>
          <p:spPr>
            <a:xfrm>
              <a:off x="7985331" y="4938910"/>
              <a:ext cx="912812" cy="322262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fontAlgn="b"/>
              <a:r>
                <a:rPr lang="ca-ES" sz="1400" b="1">
                  <a:solidFill>
                    <a:srgbClr val="FF0000"/>
                  </a:solidFill>
                </a:rPr>
                <a:t>63</a:t>
              </a:r>
              <a:endParaRPr lang="es-ES" sz="1400" b="1">
                <a:solidFill>
                  <a:srgbClr val="FF0000"/>
                </a:solidFill>
              </a:endParaRPr>
            </a:p>
          </p:txBody>
        </p:sp>
        <p:sp>
          <p:nvSpPr>
            <p:cNvPr id="98" name="Rectángulo 97">
              <a:extLst>
                <a:ext uri="{FF2B5EF4-FFF2-40B4-BE49-F238E27FC236}">
                  <a16:creationId xmlns:a16="http://schemas.microsoft.com/office/drawing/2014/main" id="{00000000-0008-0000-0000-000029000000}"/>
                </a:ext>
              </a:extLst>
            </p:cNvPr>
            <p:cNvSpPr/>
            <p:nvPr/>
          </p:nvSpPr>
          <p:spPr>
            <a:xfrm>
              <a:off x="7990093" y="4634110"/>
              <a:ext cx="912813" cy="322262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fontAlgn="b"/>
              <a:r>
                <a:rPr lang="es-ES" sz="1400" b="1">
                  <a:solidFill>
                    <a:srgbClr val="FF0000"/>
                  </a:solidFill>
                </a:rPr>
                <a:t>75</a:t>
              </a:r>
            </a:p>
          </p:txBody>
        </p:sp>
        <p:sp>
          <p:nvSpPr>
            <p:cNvPr id="99" name="Rectángulo 98">
              <a:extLst>
                <a:ext uri="{FF2B5EF4-FFF2-40B4-BE49-F238E27FC236}">
                  <a16:creationId xmlns:a16="http://schemas.microsoft.com/office/drawing/2014/main" id="{00000000-0008-0000-0000-00002A000000}"/>
                </a:ext>
              </a:extLst>
            </p:cNvPr>
            <p:cNvSpPr/>
            <p:nvPr/>
          </p:nvSpPr>
          <p:spPr>
            <a:xfrm>
              <a:off x="7994856" y="4310260"/>
              <a:ext cx="911225" cy="323850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fontAlgn="b"/>
              <a:r>
                <a:rPr lang="es-ES" sz="1400" b="1">
                  <a:solidFill>
                    <a:srgbClr val="FF0000"/>
                  </a:solidFill>
                </a:rPr>
                <a:t>100</a:t>
              </a:r>
            </a:p>
          </p:txBody>
        </p:sp>
        <p:sp>
          <p:nvSpPr>
            <p:cNvPr id="100" name="Rectángulo 99">
              <a:extLst>
                <a:ext uri="{FF2B5EF4-FFF2-40B4-BE49-F238E27FC236}">
                  <a16:creationId xmlns:a16="http://schemas.microsoft.com/office/drawing/2014/main" id="{00000000-0008-0000-0000-00002B000000}"/>
                </a:ext>
              </a:extLst>
            </p:cNvPr>
            <p:cNvSpPr/>
            <p:nvPr/>
          </p:nvSpPr>
          <p:spPr>
            <a:xfrm>
              <a:off x="7980568" y="4038797"/>
              <a:ext cx="912813" cy="322263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fontAlgn="b"/>
              <a:r>
                <a:rPr lang="es-ES" sz="1400" b="1">
                  <a:solidFill>
                    <a:srgbClr val="FF0000"/>
                  </a:solidFill>
                </a:rPr>
                <a:t>135</a:t>
              </a:r>
            </a:p>
          </p:txBody>
        </p:sp>
        <p:pic>
          <p:nvPicPr>
            <p:cNvPr id="105" name="Picture 6" descr="Resultat d'imatges de marker western blot tris-glycine 4-20%">
              <a:extLst>
                <a:ext uri="{FF2B5EF4-FFF2-40B4-BE49-F238E27FC236}">
                  <a16:creationId xmlns:a16="http://schemas.microsoft.com/office/drawing/2014/main" id="{587F3CED-469F-40F2-AFDE-B934E8D9862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0348" b="26046"/>
            <a:stretch/>
          </p:blipFill>
          <p:spPr bwMode="auto">
            <a:xfrm>
              <a:off x="9549018" y="3549847"/>
              <a:ext cx="776288" cy="2190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BA28321E-A90D-5C00-0285-C27A3974EFF2}"/>
              </a:ext>
            </a:extLst>
          </p:cNvPr>
          <p:cNvSpPr txBox="1"/>
          <p:nvPr/>
        </p:nvSpPr>
        <p:spPr>
          <a:xfrm>
            <a:off x="4108740" y="345688"/>
            <a:ext cx="26865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a-ES" b="1" dirty="0"/>
              <a:t>SMAD/pSMAD2</a:t>
            </a: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0107A077-1596-5B94-D1EF-BC17AEF0A0CA}"/>
              </a:ext>
            </a:extLst>
          </p:cNvPr>
          <p:cNvGrpSpPr/>
          <p:nvPr/>
        </p:nvGrpSpPr>
        <p:grpSpPr>
          <a:xfrm>
            <a:off x="4431993" y="2097740"/>
            <a:ext cx="7511662" cy="4428971"/>
            <a:chOff x="-34864" y="0"/>
            <a:chExt cx="9441949" cy="5932473"/>
          </a:xfrm>
        </p:grpSpPr>
        <p:pic>
          <p:nvPicPr>
            <p:cNvPr id="74" name="Imagen 73">
              <a:extLst>
                <a:ext uri="{FF2B5EF4-FFF2-40B4-BE49-F238E27FC236}">
                  <a16:creationId xmlns:a16="http://schemas.microsoft.com/office/drawing/2014/main" id="{00000000-0008-0000-0000-0000130000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5085" y="0"/>
              <a:ext cx="9252000" cy="5932473"/>
            </a:xfrm>
            <a:prstGeom prst="rect">
              <a:avLst/>
            </a:prstGeom>
          </p:spPr>
        </p:pic>
        <p:sp>
          <p:nvSpPr>
            <p:cNvPr id="107" name="Rectángulo 106">
              <a:extLst>
                <a:ext uri="{FF2B5EF4-FFF2-40B4-BE49-F238E27FC236}">
                  <a16:creationId xmlns:a16="http://schemas.microsoft.com/office/drawing/2014/main" id="{00000000-0008-0000-0000-000018000000}"/>
                </a:ext>
              </a:extLst>
            </p:cNvPr>
            <p:cNvSpPr/>
            <p:nvPr/>
          </p:nvSpPr>
          <p:spPr>
            <a:xfrm rot="18513285">
              <a:off x="1028266" y="3334113"/>
              <a:ext cx="1458333" cy="327502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fontAlgn="b"/>
              <a:r>
                <a:rPr lang="ca-ES" sz="1400" b="1" dirty="0">
                  <a:solidFill>
                    <a:srgbClr val="FF0000"/>
                  </a:solidFill>
                </a:rPr>
                <a:t>CONTROL</a:t>
              </a:r>
              <a:endParaRPr lang="es-E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108" name="Rectángulo 107">
              <a:extLst>
                <a:ext uri="{FF2B5EF4-FFF2-40B4-BE49-F238E27FC236}">
                  <a16:creationId xmlns:a16="http://schemas.microsoft.com/office/drawing/2014/main" id="{00000000-0008-0000-0000-000019000000}"/>
                </a:ext>
              </a:extLst>
            </p:cNvPr>
            <p:cNvSpPr/>
            <p:nvPr/>
          </p:nvSpPr>
          <p:spPr>
            <a:xfrm rot="18513285">
              <a:off x="1427651" y="3339201"/>
              <a:ext cx="1425974" cy="351705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fontAlgn="b"/>
              <a:r>
                <a:rPr lang="ca-ES" sz="1400" b="1" dirty="0">
                  <a:solidFill>
                    <a:srgbClr val="FF0000"/>
                  </a:solidFill>
                </a:rPr>
                <a:t>SEMA3F</a:t>
              </a:r>
              <a:endParaRPr lang="es-E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109" name="Rectángulo 108">
              <a:extLst>
                <a:ext uri="{FF2B5EF4-FFF2-40B4-BE49-F238E27FC236}">
                  <a16:creationId xmlns:a16="http://schemas.microsoft.com/office/drawing/2014/main" id="{00000000-0008-0000-0000-00001A000000}"/>
                </a:ext>
              </a:extLst>
            </p:cNvPr>
            <p:cNvSpPr/>
            <p:nvPr/>
          </p:nvSpPr>
          <p:spPr>
            <a:xfrm rot="18513285">
              <a:off x="3731838" y="3274823"/>
              <a:ext cx="1640431" cy="478637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fontAlgn="b"/>
              <a:r>
                <a:rPr lang="ca-ES" sz="1400" b="1" dirty="0">
                  <a:solidFill>
                    <a:srgbClr val="FF0000"/>
                  </a:solidFill>
                </a:rPr>
                <a:t>CONTROL</a:t>
              </a:r>
              <a:endParaRPr lang="es-E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110" name="Rectángulo 109">
              <a:extLst>
                <a:ext uri="{FF2B5EF4-FFF2-40B4-BE49-F238E27FC236}">
                  <a16:creationId xmlns:a16="http://schemas.microsoft.com/office/drawing/2014/main" id="{00000000-0008-0000-0000-00001B000000}"/>
                </a:ext>
              </a:extLst>
            </p:cNvPr>
            <p:cNvSpPr/>
            <p:nvPr/>
          </p:nvSpPr>
          <p:spPr>
            <a:xfrm rot="18513285">
              <a:off x="4182779" y="3406368"/>
              <a:ext cx="1287012" cy="461894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fontAlgn="b"/>
              <a:r>
                <a:rPr lang="ca-ES" sz="1400" b="1" dirty="0">
                  <a:solidFill>
                    <a:srgbClr val="FF0000"/>
                  </a:solidFill>
                </a:rPr>
                <a:t>SEMA3F</a:t>
              </a:r>
              <a:endParaRPr lang="es-E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111" name="Rectángulo 110">
              <a:extLst>
                <a:ext uri="{FF2B5EF4-FFF2-40B4-BE49-F238E27FC236}">
                  <a16:creationId xmlns:a16="http://schemas.microsoft.com/office/drawing/2014/main" id="{00000000-0008-0000-0000-00001D000000}"/>
                </a:ext>
              </a:extLst>
            </p:cNvPr>
            <p:cNvSpPr/>
            <p:nvPr/>
          </p:nvSpPr>
          <p:spPr>
            <a:xfrm>
              <a:off x="962907" y="4552816"/>
              <a:ext cx="1333750" cy="931919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s-ES" sz="1100"/>
            </a:p>
          </p:txBody>
        </p:sp>
        <p:sp>
          <p:nvSpPr>
            <p:cNvPr id="112" name="Rectángulo 111">
              <a:extLst>
                <a:ext uri="{FF2B5EF4-FFF2-40B4-BE49-F238E27FC236}">
                  <a16:creationId xmlns:a16="http://schemas.microsoft.com/office/drawing/2014/main" id="{00000000-0008-0000-0000-00001E000000}"/>
                </a:ext>
              </a:extLst>
            </p:cNvPr>
            <p:cNvSpPr/>
            <p:nvPr/>
          </p:nvSpPr>
          <p:spPr>
            <a:xfrm>
              <a:off x="3655808" y="4589762"/>
              <a:ext cx="1333751" cy="931919"/>
            </a:xfrm>
            <a:prstGeom prst="rect">
              <a:avLst/>
            </a:prstGeom>
            <a:noFill/>
            <a:ln w="571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s-ES" sz="1100"/>
            </a:p>
          </p:txBody>
        </p:sp>
        <p:sp>
          <p:nvSpPr>
            <p:cNvPr id="113" name="Rectángulo 112">
              <a:extLst>
                <a:ext uri="{FF2B5EF4-FFF2-40B4-BE49-F238E27FC236}">
                  <a16:creationId xmlns:a16="http://schemas.microsoft.com/office/drawing/2014/main" id="{00000000-0008-0000-0000-000020000000}"/>
                </a:ext>
              </a:extLst>
            </p:cNvPr>
            <p:cNvSpPr/>
            <p:nvPr/>
          </p:nvSpPr>
          <p:spPr>
            <a:xfrm>
              <a:off x="-34864" y="4731463"/>
              <a:ext cx="1154426" cy="386746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fontAlgn="b"/>
              <a:r>
                <a:rPr lang="ca-ES" sz="1400" b="1" dirty="0">
                  <a:solidFill>
                    <a:srgbClr val="FF0000"/>
                  </a:solidFill>
                </a:rPr>
                <a:t>SMAD2</a:t>
              </a:r>
            </a:p>
            <a:p>
              <a:pPr fontAlgn="b"/>
              <a:r>
                <a:rPr lang="ca-ES" sz="1400" b="1" dirty="0">
                  <a:solidFill>
                    <a:srgbClr val="FF0000"/>
                  </a:solidFill>
                </a:rPr>
                <a:t>60 </a:t>
              </a:r>
              <a:r>
                <a:rPr lang="ca-ES" sz="1400" b="1" dirty="0" err="1">
                  <a:solidFill>
                    <a:srgbClr val="FF0000"/>
                  </a:solidFill>
                </a:rPr>
                <a:t>kDa</a:t>
              </a:r>
              <a:endParaRPr lang="ca-ES" sz="1400" b="1" dirty="0">
                <a:solidFill>
                  <a:srgbClr val="FF0000"/>
                </a:solidFill>
              </a:endParaRPr>
            </a:p>
            <a:p>
              <a:pPr fontAlgn="b"/>
              <a:endParaRPr lang="es-E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114" name="Rectángulo 113">
              <a:extLst>
                <a:ext uri="{FF2B5EF4-FFF2-40B4-BE49-F238E27FC236}">
                  <a16:creationId xmlns:a16="http://schemas.microsoft.com/office/drawing/2014/main" id="{00000000-0008-0000-0000-000021000000}"/>
                </a:ext>
              </a:extLst>
            </p:cNvPr>
            <p:cNvSpPr/>
            <p:nvPr/>
          </p:nvSpPr>
          <p:spPr>
            <a:xfrm>
              <a:off x="5337598" y="4868350"/>
              <a:ext cx="1293273" cy="305591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fontAlgn="b"/>
              <a:r>
                <a:rPr lang="ca-ES" sz="1400" b="1" dirty="0">
                  <a:solidFill>
                    <a:srgbClr val="FF0000"/>
                  </a:solidFill>
                </a:rPr>
                <a:t>pSMAD2</a:t>
              </a:r>
            </a:p>
            <a:p>
              <a:pPr fontAlgn="b"/>
              <a:r>
                <a:rPr lang="ca-ES" sz="1400" b="1" dirty="0">
                  <a:solidFill>
                    <a:srgbClr val="FF0000"/>
                  </a:solidFill>
                </a:rPr>
                <a:t>60 </a:t>
              </a:r>
              <a:r>
                <a:rPr lang="ca-ES" sz="1400" b="1" dirty="0" err="1">
                  <a:solidFill>
                    <a:srgbClr val="FF0000"/>
                  </a:solidFill>
                </a:rPr>
                <a:t>kDa</a:t>
              </a:r>
              <a:endParaRPr lang="ca-ES" sz="1400" b="1" dirty="0">
                <a:solidFill>
                  <a:srgbClr val="FF0000"/>
                </a:solidFill>
              </a:endParaRPr>
            </a:p>
            <a:p>
              <a:pPr fontAlgn="b"/>
              <a:endParaRPr lang="es-E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115" name="Rectángulo 114">
              <a:extLst>
                <a:ext uri="{FF2B5EF4-FFF2-40B4-BE49-F238E27FC236}">
                  <a16:creationId xmlns:a16="http://schemas.microsoft.com/office/drawing/2014/main" id="{00000000-0008-0000-0000-000026000000}"/>
                </a:ext>
              </a:extLst>
            </p:cNvPr>
            <p:cNvSpPr/>
            <p:nvPr/>
          </p:nvSpPr>
          <p:spPr>
            <a:xfrm>
              <a:off x="2227024" y="4839980"/>
              <a:ext cx="909729" cy="313047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fontAlgn="b"/>
              <a:r>
                <a:rPr lang="ca-ES" sz="1400" b="1" dirty="0">
                  <a:solidFill>
                    <a:srgbClr val="FF0000"/>
                  </a:solidFill>
                </a:rPr>
                <a:t>63</a:t>
              </a:r>
              <a:endParaRPr lang="es-E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116" name="Rectángulo 115">
              <a:extLst>
                <a:ext uri="{FF2B5EF4-FFF2-40B4-BE49-F238E27FC236}">
                  <a16:creationId xmlns:a16="http://schemas.microsoft.com/office/drawing/2014/main" id="{00000000-0008-0000-0000-000027000000}"/>
                </a:ext>
              </a:extLst>
            </p:cNvPr>
            <p:cNvSpPr/>
            <p:nvPr/>
          </p:nvSpPr>
          <p:spPr>
            <a:xfrm>
              <a:off x="2234282" y="4531711"/>
              <a:ext cx="909729" cy="315018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fontAlgn="b"/>
              <a:r>
                <a:rPr lang="es-ES" sz="1400" b="1">
                  <a:solidFill>
                    <a:srgbClr val="FF0000"/>
                  </a:solidFill>
                </a:rPr>
                <a:t>75</a:t>
              </a:r>
            </a:p>
          </p:txBody>
        </p:sp>
        <p:sp>
          <p:nvSpPr>
            <p:cNvPr id="117" name="Rectángulo 116">
              <a:extLst>
                <a:ext uri="{FF2B5EF4-FFF2-40B4-BE49-F238E27FC236}">
                  <a16:creationId xmlns:a16="http://schemas.microsoft.com/office/drawing/2014/main" id="{00000000-0008-0000-0000-00002D000000}"/>
                </a:ext>
              </a:extLst>
            </p:cNvPr>
            <p:cNvSpPr/>
            <p:nvPr/>
          </p:nvSpPr>
          <p:spPr>
            <a:xfrm>
              <a:off x="4970101" y="4593391"/>
              <a:ext cx="909729" cy="313047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fontAlgn="b"/>
              <a:r>
                <a:rPr lang="es-ES" sz="1400" b="1">
                  <a:solidFill>
                    <a:srgbClr val="FF0000"/>
                  </a:solidFill>
                </a:rPr>
                <a:t>75</a:t>
              </a:r>
            </a:p>
          </p:txBody>
        </p:sp>
        <p:cxnSp>
          <p:nvCxnSpPr>
            <p:cNvPr id="118" name="Conector recto de flecha 117">
              <a:extLst>
                <a:ext uri="{FF2B5EF4-FFF2-40B4-BE49-F238E27FC236}">
                  <a16:creationId xmlns:a16="http://schemas.microsoft.com/office/drawing/2014/main" id="{00000000-0008-0000-0000-00002F000000}"/>
                </a:ext>
              </a:extLst>
            </p:cNvPr>
            <p:cNvCxnSpPr/>
            <p:nvPr/>
          </p:nvCxnSpPr>
          <p:spPr>
            <a:xfrm flipH="1" flipV="1">
              <a:off x="4903420" y="5124996"/>
              <a:ext cx="479840" cy="1814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B3AB0F91-A6A5-9976-497E-C90A25BEF7E3}"/>
              </a:ext>
            </a:extLst>
          </p:cNvPr>
          <p:cNvSpPr/>
          <p:nvPr/>
        </p:nvSpPr>
        <p:spPr>
          <a:xfrm>
            <a:off x="8432205" y="5750328"/>
            <a:ext cx="723746" cy="233710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fontAlgn="b"/>
            <a:r>
              <a:rPr lang="ca-ES" sz="1400" b="1" dirty="0">
                <a:solidFill>
                  <a:srgbClr val="FF0000"/>
                </a:solidFill>
              </a:rPr>
              <a:t>63</a:t>
            </a:r>
            <a:endParaRPr lang="es-ES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49117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Imagen 71">
            <a:extLst>
              <a:ext uri="{FF2B5EF4-FFF2-40B4-BE49-F238E27FC236}">
                <a16:creationId xmlns:a16="http://schemas.microsoft.com/office/drawing/2014/main" id="{A4D63C04-451C-451D-85F8-70FD77CE50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16965"/>
            <a:ext cx="3791074" cy="2773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CuadroTexto 72">
            <a:extLst>
              <a:ext uri="{FF2B5EF4-FFF2-40B4-BE49-F238E27FC236}">
                <a16:creationId xmlns:a16="http://schemas.microsoft.com/office/drawing/2014/main" id="{8E746C20-0D9C-CD82-8839-A26C95220EC7}"/>
              </a:ext>
            </a:extLst>
          </p:cNvPr>
          <p:cNvSpPr txBox="1"/>
          <p:nvPr/>
        </p:nvSpPr>
        <p:spPr>
          <a:xfrm>
            <a:off x="312234" y="345688"/>
            <a:ext cx="2338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Figure 6A</a:t>
            </a:r>
            <a:endParaRPr lang="ca-ES" b="1" dirty="0"/>
          </a:p>
        </p:txBody>
      </p:sp>
      <p:grpSp>
        <p:nvGrpSpPr>
          <p:cNvPr id="37" name="Grupo 36">
            <a:extLst>
              <a:ext uri="{FF2B5EF4-FFF2-40B4-BE49-F238E27FC236}">
                <a16:creationId xmlns:a16="http://schemas.microsoft.com/office/drawing/2014/main" id="{492AC692-72AA-0D13-0DBD-675B9B086EAF}"/>
              </a:ext>
            </a:extLst>
          </p:cNvPr>
          <p:cNvGrpSpPr/>
          <p:nvPr/>
        </p:nvGrpSpPr>
        <p:grpSpPr>
          <a:xfrm>
            <a:off x="312234" y="3692733"/>
            <a:ext cx="4318132" cy="2773823"/>
            <a:chOff x="-2834368" y="690563"/>
            <a:chExt cx="9251950" cy="6167437"/>
          </a:xfrm>
        </p:grpSpPr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00000000-0008-0000-0000-00003C0000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34368" y="690563"/>
              <a:ext cx="9251950" cy="6167437"/>
            </a:xfrm>
            <a:prstGeom prst="rect">
              <a:avLst/>
            </a:prstGeom>
          </p:spPr>
        </p:pic>
        <p:sp>
          <p:nvSpPr>
            <p:cNvPr id="17" name="Rectángulo 16">
              <a:extLst>
                <a:ext uri="{FF2B5EF4-FFF2-40B4-BE49-F238E27FC236}">
                  <a16:creationId xmlns:a16="http://schemas.microsoft.com/office/drawing/2014/main" id="{00000000-0008-0000-0000-00003E000000}"/>
                </a:ext>
              </a:extLst>
            </p:cNvPr>
            <p:cNvSpPr/>
            <p:nvPr/>
          </p:nvSpPr>
          <p:spPr>
            <a:xfrm>
              <a:off x="-1173843" y="4927600"/>
              <a:ext cx="1693863" cy="1287463"/>
            </a:xfrm>
            <a:prstGeom prst="rect">
              <a:avLst/>
            </a:prstGeom>
            <a:noFill/>
            <a:ln w="571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s-ES" sz="1100"/>
            </a:p>
          </p:txBody>
        </p:sp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00000000-0008-0000-0000-000041000000}"/>
                </a:ext>
              </a:extLst>
            </p:cNvPr>
            <p:cNvSpPr/>
            <p:nvPr/>
          </p:nvSpPr>
          <p:spPr>
            <a:xfrm>
              <a:off x="2326595" y="3878263"/>
              <a:ext cx="1579562" cy="1001712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s-ES" sz="1100"/>
            </a:p>
          </p:txBody>
        </p:sp>
        <p:sp>
          <p:nvSpPr>
            <p:cNvPr id="22" name="Rectángulo 21">
              <a:extLst>
                <a:ext uri="{FF2B5EF4-FFF2-40B4-BE49-F238E27FC236}">
                  <a16:creationId xmlns:a16="http://schemas.microsoft.com/office/drawing/2014/main" id="{00000000-0008-0000-0000-000043000000}"/>
                </a:ext>
              </a:extLst>
            </p:cNvPr>
            <p:cNvSpPr/>
            <p:nvPr/>
          </p:nvSpPr>
          <p:spPr>
            <a:xfrm>
              <a:off x="2464707" y="5265738"/>
              <a:ext cx="1365250" cy="1090612"/>
            </a:xfrm>
            <a:prstGeom prst="rect">
              <a:avLst/>
            </a:prstGeom>
            <a:noFill/>
            <a:ln w="571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s-ES" sz="1100"/>
            </a:p>
          </p:txBody>
        </p:sp>
        <p:sp>
          <p:nvSpPr>
            <p:cNvPr id="29" name="Rectángulo 28">
              <a:extLst>
                <a:ext uri="{FF2B5EF4-FFF2-40B4-BE49-F238E27FC236}">
                  <a16:creationId xmlns:a16="http://schemas.microsoft.com/office/drawing/2014/main" id="{00000000-0008-0000-0000-00004A000000}"/>
                </a:ext>
              </a:extLst>
            </p:cNvPr>
            <p:cNvSpPr/>
            <p:nvPr/>
          </p:nvSpPr>
          <p:spPr>
            <a:xfrm rot="18513285">
              <a:off x="-964242" y="3539138"/>
              <a:ext cx="2804947" cy="659602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fontAlgn="b"/>
              <a:r>
                <a:rPr lang="ca-ES" sz="1400" b="1" dirty="0">
                  <a:solidFill>
                    <a:srgbClr val="FF0000"/>
                  </a:solidFill>
                </a:rPr>
                <a:t>CONTROL</a:t>
              </a:r>
              <a:endParaRPr lang="es-E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30" name="Rectángulo 29">
              <a:extLst>
                <a:ext uri="{FF2B5EF4-FFF2-40B4-BE49-F238E27FC236}">
                  <a16:creationId xmlns:a16="http://schemas.microsoft.com/office/drawing/2014/main" id="{00000000-0008-0000-0000-00004B000000}"/>
                </a:ext>
              </a:extLst>
            </p:cNvPr>
            <p:cNvSpPr/>
            <p:nvPr/>
          </p:nvSpPr>
          <p:spPr>
            <a:xfrm rot="18513285">
              <a:off x="-446072" y="3714953"/>
              <a:ext cx="2291233" cy="739058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fontAlgn="b"/>
              <a:r>
                <a:rPr lang="ca-ES" sz="1400" b="1" dirty="0">
                  <a:solidFill>
                    <a:srgbClr val="FF0000"/>
                  </a:solidFill>
                </a:rPr>
                <a:t>SEMA3F</a:t>
              </a:r>
              <a:endParaRPr lang="es-E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31" name="Rectángulo 30">
              <a:extLst>
                <a:ext uri="{FF2B5EF4-FFF2-40B4-BE49-F238E27FC236}">
                  <a16:creationId xmlns:a16="http://schemas.microsoft.com/office/drawing/2014/main" id="{00000000-0008-0000-0000-00004C000000}"/>
                </a:ext>
              </a:extLst>
            </p:cNvPr>
            <p:cNvSpPr/>
            <p:nvPr/>
          </p:nvSpPr>
          <p:spPr>
            <a:xfrm rot="18513285">
              <a:off x="2433454" y="2401066"/>
              <a:ext cx="2999342" cy="816054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fontAlgn="b"/>
              <a:r>
                <a:rPr lang="ca-ES" sz="1400" b="1" dirty="0">
                  <a:solidFill>
                    <a:srgbClr val="FF0000"/>
                  </a:solidFill>
                </a:rPr>
                <a:t>CONTROL</a:t>
              </a:r>
              <a:endParaRPr lang="es-E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32" name="Rectángulo 31">
              <a:extLst>
                <a:ext uri="{FF2B5EF4-FFF2-40B4-BE49-F238E27FC236}">
                  <a16:creationId xmlns:a16="http://schemas.microsoft.com/office/drawing/2014/main" id="{00000000-0008-0000-0000-00004D000000}"/>
                </a:ext>
              </a:extLst>
            </p:cNvPr>
            <p:cNvSpPr/>
            <p:nvPr/>
          </p:nvSpPr>
          <p:spPr>
            <a:xfrm rot="18513285">
              <a:off x="2788184" y="2470362"/>
              <a:ext cx="2845551" cy="658865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fontAlgn="b"/>
              <a:r>
                <a:rPr lang="ca-ES" sz="1400" b="1" dirty="0">
                  <a:solidFill>
                    <a:srgbClr val="FF0000"/>
                  </a:solidFill>
                </a:rPr>
                <a:t>SEMA3F</a:t>
              </a:r>
              <a:endParaRPr lang="es-ES" sz="14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8" name="Grupo 37">
            <a:extLst>
              <a:ext uri="{FF2B5EF4-FFF2-40B4-BE49-F238E27FC236}">
                <a16:creationId xmlns:a16="http://schemas.microsoft.com/office/drawing/2014/main" id="{B2EB2356-D457-4A02-EC18-388BEA40C9D7}"/>
              </a:ext>
            </a:extLst>
          </p:cNvPr>
          <p:cNvGrpSpPr/>
          <p:nvPr/>
        </p:nvGrpSpPr>
        <p:grpSpPr>
          <a:xfrm>
            <a:off x="4523126" y="1776493"/>
            <a:ext cx="7629004" cy="4690063"/>
            <a:chOff x="6544582" y="608013"/>
            <a:chExt cx="10502901" cy="6167437"/>
          </a:xfrm>
        </p:grpSpPr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00000000-0008-0000-0000-00003D0000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92220" y="608013"/>
              <a:ext cx="9251950" cy="6167437"/>
            </a:xfrm>
            <a:prstGeom prst="rect">
              <a:avLst/>
            </a:prstGeom>
          </p:spPr>
        </p:pic>
        <p:sp>
          <p:nvSpPr>
            <p:cNvPr id="19" name="Rectángulo 18">
              <a:extLst>
                <a:ext uri="{FF2B5EF4-FFF2-40B4-BE49-F238E27FC236}">
                  <a16:creationId xmlns:a16="http://schemas.microsoft.com/office/drawing/2014/main" id="{00000000-0008-0000-0000-00003F000000}"/>
                </a:ext>
              </a:extLst>
            </p:cNvPr>
            <p:cNvSpPr/>
            <p:nvPr/>
          </p:nvSpPr>
          <p:spPr>
            <a:xfrm>
              <a:off x="8241620" y="4692650"/>
              <a:ext cx="1952625" cy="1036638"/>
            </a:xfrm>
            <a:prstGeom prst="rect">
              <a:avLst/>
            </a:prstGeom>
            <a:noFill/>
            <a:ln w="571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s-ES" sz="1100"/>
            </a:p>
          </p:txBody>
        </p:sp>
        <p:sp>
          <p:nvSpPr>
            <p:cNvPr id="21" name="Rectángulo 20">
              <a:extLst>
                <a:ext uri="{FF2B5EF4-FFF2-40B4-BE49-F238E27FC236}">
                  <a16:creationId xmlns:a16="http://schemas.microsoft.com/office/drawing/2014/main" id="{00000000-0008-0000-0000-000040000000}"/>
                </a:ext>
              </a:extLst>
            </p:cNvPr>
            <p:cNvSpPr/>
            <p:nvPr/>
          </p:nvSpPr>
          <p:spPr>
            <a:xfrm>
              <a:off x="6544582" y="4930775"/>
              <a:ext cx="1768476" cy="798513"/>
            </a:xfrm>
            <a:prstGeom prst="rect">
              <a:avLst/>
            </a:prstGeom>
          </p:spPr>
          <p:txBody>
            <a:bodyPr wrap="square" anchor="ctr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fontAlgn="b"/>
              <a:r>
                <a:rPr lang="ca-ES" sz="1400" b="1" dirty="0">
                  <a:solidFill>
                    <a:srgbClr val="FF0000"/>
                  </a:solidFill>
                </a:rPr>
                <a:t>GAPDH</a:t>
              </a:r>
            </a:p>
            <a:p>
              <a:pPr algn="ctr" fontAlgn="b"/>
              <a:r>
                <a:rPr lang="ca-ES" sz="1400" b="1" dirty="0">
                  <a:solidFill>
                    <a:srgbClr val="FF0000"/>
                  </a:solidFill>
                </a:rPr>
                <a:t>37 </a:t>
              </a:r>
              <a:r>
                <a:rPr lang="ca-ES" sz="1400" b="1" dirty="0" err="1">
                  <a:solidFill>
                    <a:srgbClr val="FF0000"/>
                  </a:solidFill>
                </a:rPr>
                <a:t>kDa</a:t>
              </a:r>
              <a:endParaRPr lang="ca-ES" sz="1400" b="1" dirty="0">
                <a:solidFill>
                  <a:srgbClr val="FF0000"/>
                </a:solidFill>
              </a:endParaRPr>
            </a:p>
            <a:p>
              <a:pPr algn="ctr" fontAlgn="b"/>
              <a:r>
                <a:rPr lang="ca-ES" sz="1400" b="1" dirty="0">
                  <a:solidFill>
                    <a:srgbClr val="FF0000"/>
                  </a:solidFill>
                </a:rPr>
                <a:t>(of</a:t>
              </a:r>
              <a:r>
                <a:rPr lang="ca-ES" sz="1400" b="1" baseline="0" dirty="0">
                  <a:solidFill>
                    <a:srgbClr val="FF0000"/>
                  </a:solidFill>
                </a:rPr>
                <a:t> SMAD4</a:t>
              </a:r>
              <a:endParaRPr lang="ca-ES" sz="1400" b="1" dirty="0">
                <a:solidFill>
                  <a:srgbClr val="FF0000"/>
                </a:solidFill>
              </a:endParaRPr>
            </a:p>
            <a:p>
              <a:pPr algn="ctr" fontAlgn="b"/>
              <a:endParaRPr lang="es-E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23" name="Rectángulo 22">
              <a:extLst>
                <a:ext uri="{FF2B5EF4-FFF2-40B4-BE49-F238E27FC236}">
                  <a16:creationId xmlns:a16="http://schemas.microsoft.com/office/drawing/2014/main" id="{00000000-0008-0000-0000-000042000000}"/>
                </a:ext>
              </a:extLst>
            </p:cNvPr>
            <p:cNvSpPr/>
            <p:nvPr/>
          </p:nvSpPr>
          <p:spPr>
            <a:xfrm>
              <a:off x="11854770" y="3540125"/>
              <a:ext cx="1579562" cy="1001713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s-ES" sz="1100"/>
            </a:p>
          </p:txBody>
        </p:sp>
        <p:sp>
          <p:nvSpPr>
            <p:cNvPr id="24" name="Rectángulo 23">
              <a:extLst>
                <a:ext uri="{FF2B5EF4-FFF2-40B4-BE49-F238E27FC236}">
                  <a16:creationId xmlns:a16="http://schemas.microsoft.com/office/drawing/2014/main" id="{00000000-0008-0000-0000-000044000000}"/>
                </a:ext>
              </a:extLst>
            </p:cNvPr>
            <p:cNvSpPr/>
            <p:nvPr/>
          </p:nvSpPr>
          <p:spPr>
            <a:xfrm>
              <a:off x="11891282" y="4746625"/>
              <a:ext cx="1517650" cy="1090613"/>
            </a:xfrm>
            <a:prstGeom prst="rect">
              <a:avLst/>
            </a:prstGeom>
            <a:noFill/>
            <a:ln w="571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s-ES" sz="1100"/>
            </a:p>
          </p:txBody>
        </p:sp>
        <p:sp>
          <p:nvSpPr>
            <p:cNvPr id="25" name="Rectángulo 24">
              <a:extLst>
                <a:ext uri="{FF2B5EF4-FFF2-40B4-BE49-F238E27FC236}">
                  <a16:creationId xmlns:a16="http://schemas.microsoft.com/office/drawing/2014/main" id="{00000000-0008-0000-0000-000045000000}"/>
                </a:ext>
              </a:extLst>
            </p:cNvPr>
            <p:cNvSpPr/>
            <p:nvPr/>
          </p:nvSpPr>
          <p:spPr>
            <a:xfrm>
              <a:off x="15225032" y="3660774"/>
              <a:ext cx="1822451" cy="792163"/>
            </a:xfrm>
            <a:prstGeom prst="rect">
              <a:avLst/>
            </a:prstGeom>
          </p:spPr>
          <p:txBody>
            <a:bodyPr wrap="square" anchor="ctr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fontAlgn="b"/>
              <a:r>
                <a:rPr lang="ca-ES" sz="1400" b="1" dirty="0">
                  <a:solidFill>
                    <a:srgbClr val="FF0000"/>
                  </a:solidFill>
                </a:rPr>
                <a:t>GAPDH</a:t>
              </a:r>
            </a:p>
            <a:p>
              <a:pPr algn="ctr" fontAlgn="b"/>
              <a:r>
                <a:rPr lang="ca-ES" sz="1400" b="1" dirty="0">
                  <a:solidFill>
                    <a:srgbClr val="FF0000"/>
                  </a:solidFill>
                </a:rPr>
                <a:t>37 </a:t>
              </a:r>
              <a:r>
                <a:rPr lang="ca-ES" sz="1400" b="1" dirty="0" err="1">
                  <a:solidFill>
                    <a:srgbClr val="FF0000"/>
                  </a:solidFill>
                </a:rPr>
                <a:t>kDa</a:t>
              </a:r>
              <a:endParaRPr lang="ca-ES" sz="1400" b="1" dirty="0">
                <a:solidFill>
                  <a:srgbClr val="FF0000"/>
                </a:solidFill>
              </a:endParaRPr>
            </a:p>
            <a:p>
              <a:pPr algn="ctr" fontAlgn="b"/>
              <a:r>
                <a:rPr lang="ca-ES" sz="1400" b="1" dirty="0">
                  <a:solidFill>
                    <a:srgbClr val="FF0000"/>
                  </a:solidFill>
                </a:rPr>
                <a:t>(of</a:t>
              </a:r>
              <a:r>
                <a:rPr lang="ca-ES" sz="1400" b="1" baseline="0" dirty="0">
                  <a:solidFill>
                    <a:srgbClr val="FF0000"/>
                  </a:solidFill>
                </a:rPr>
                <a:t> SMAD2)</a:t>
              </a:r>
              <a:endParaRPr lang="ca-ES" sz="1400" b="1" dirty="0">
                <a:solidFill>
                  <a:srgbClr val="FF0000"/>
                </a:solidFill>
              </a:endParaRPr>
            </a:p>
            <a:p>
              <a:pPr algn="ctr" fontAlgn="b"/>
              <a:endParaRPr lang="es-E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26" name="Rectángulo 25">
              <a:extLst>
                <a:ext uri="{FF2B5EF4-FFF2-40B4-BE49-F238E27FC236}">
                  <a16:creationId xmlns:a16="http://schemas.microsoft.com/office/drawing/2014/main" id="{00000000-0008-0000-0000-000046000000}"/>
                </a:ext>
              </a:extLst>
            </p:cNvPr>
            <p:cNvSpPr/>
            <p:nvPr/>
          </p:nvSpPr>
          <p:spPr>
            <a:xfrm>
              <a:off x="15250432" y="4905375"/>
              <a:ext cx="1733552" cy="792163"/>
            </a:xfrm>
            <a:prstGeom prst="rect">
              <a:avLst/>
            </a:prstGeom>
          </p:spPr>
          <p:txBody>
            <a:bodyPr wrap="square" anchor="ctr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fontAlgn="b"/>
              <a:r>
                <a:rPr lang="ca-ES" sz="1400" b="1" dirty="0">
                  <a:solidFill>
                    <a:srgbClr val="FF0000"/>
                  </a:solidFill>
                </a:rPr>
                <a:t>GAPDH</a:t>
              </a:r>
            </a:p>
            <a:p>
              <a:pPr algn="ctr" fontAlgn="b"/>
              <a:r>
                <a:rPr lang="ca-ES" sz="1400" b="1" dirty="0">
                  <a:solidFill>
                    <a:srgbClr val="FF0000"/>
                  </a:solidFill>
                </a:rPr>
                <a:t>37 </a:t>
              </a:r>
              <a:r>
                <a:rPr lang="ca-ES" sz="1400" b="1" dirty="0" err="1">
                  <a:solidFill>
                    <a:srgbClr val="FF0000"/>
                  </a:solidFill>
                </a:rPr>
                <a:t>kDa</a:t>
              </a:r>
              <a:endParaRPr lang="ca-ES" sz="1400" b="1" dirty="0">
                <a:solidFill>
                  <a:srgbClr val="FF0000"/>
                </a:solidFill>
              </a:endParaRPr>
            </a:p>
            <a:p>
              <a:pPr algn="ctr" fontAlgn="b"/>
              <a:r>
                <a:rPr lang="ca-ES" sz="1400" b="1" dirty="0">
                  <a:solidFill>
                    <a:srgbClr val="FF0000"/>
                  </a:solidFill>
                </a:rPr>
                <a:t>(of</a:t>
              </a:r>
              <a:r>
                <a:rPr lang="ca-ES" sz="1400" b="1" baseline="0" dirty="0">
                  <a:solidFill>
                    <a:srgbClr val="FF0000"/>
                  </a:solidFill>
                </a:rPr>
                <a:t> pSMAD2)</a:t>
              </a:r>
              <a:endParaRPr lang="ca-ES" sz="1400" b="1" dirty="0">
                <a:solidFill>
                  <a:srgbClr val="FF0000"/>
                </a:solidFill>
              </a:endParaRPr>
            </a:p>
            <a:p>
              <a:pPr algn="ctr" fontAlgn="b"/>
              <a:endParaRPr lang="es-ES" sz="14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27" name="Conector recto de flecha 26">
              <a:extLst>
                <a:ext uri="{FF2B5EF4-FFF2-40B4-BE49-F238E27FC236}">
                  <a16:creationId xmlns:a16="http://schemas.microsoft.com/office/drawing/2014/main" id="{00000000-0008-0000-0000-000047000000}"/>
                </a:ext>
              </a:extLst>
            </p:cNvPr>
            <p:cNvCxnSpPr/>
            <p:nvPr/>
          </p:nvCxnSpPr>
          <p:spPr>
            <a:xfrm flipH="1" flipV="1">
              <a:off x="14999607" y="3956050"/>
              <a:ext cx="482600" cy="3175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ector recto de flecha 27">
              <a:extLst>
                <a:ext uri="{FF2B5EF4-FFF2-40B4-BE49-F238E27FC236}">
                  <a16:creationId xmlns:a16="http://schemas.microsoft.com/office/drawing/2014/main" id="{00000000-0008-0000-0000-000048000000}"/>
                </a:ext>
              </a:extLst>
            </p:cNvPr>
            <p:cNvCxnSpPr/>
            <p:nvPr/>
          </p:nvCxnSpPr>
          <p:spPr>
            <a:xfrm flipH="1" flipV="1">
              <a:off x="14955157" y="5399088"/>
              <a:ext cx="482600" cy="1587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ector recto de flecha 32">
              <a:extLst>
                <a:ext uri="{FF2B5EF4-FFF2-40B4-BE49-F238E27FC236}">
                  <a16:creationId xmlns:a16="http://schemas.microsoft.com/office/drawing/2014/main" id="{00000000-0008-0000-0000-000049000000}"/>
                </a:ext>
              </a:extLst>
            </p:cNvPr>
            <p:cNvCxnSpPr/>
            <p:nvPr/>
          </p:nvCxnSpPr>
          <p:spPr>
            <a:xfrm flipV="1">
              <a:off x="7852682" y="5205413"/>
              <a:ext cx="474663" cy="476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ángulo 33">
              <a:extLst>
                <a:ext uri="{FF2B5EF4-FFF2-40B4-BE49-F238E27FC236}">
                  <a16:creationId xmlns:a16="http://schemas.microsoft.com/office/drawing/2014/main" id="{00000000-0008-0000-0000-000050000000}"/>
                </a:ext>
              </a:extLst>
            </p:cNvPr>
            <p:cNvSpPr/>
            <p:nvPr/>
          </p:nvSpPr>
          <p:spPr>
            <a:xfrm rot="18513285">
              <a:off x="8359389" y="3775303"/>
              <a:ext cx="1344558" cy="518890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fontAlgn="b"/>
              <a:r>
                <a:rPr lang="ca-ES" sz="1400" b="1" dirty="0">
                  <a:solidFill>
                    <a:srgbClr val="FF0000"/>
                  </a:solidFill>
                </a:rPr>
                <a:t>CONTROL</a:t>
              </a:r>
              <a:endParaRPr lang="es-E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35" name="Rectángulo 34">
              <a:extLst>
                <a:ext uri="{FF2B5EF4-FFF2-40B4-BE49-F238E27FC236}">
                  <a16:creationId xmlns:a16="http://schemas.microsoft.com/office/drawing/2014/main" id="{00000000-0008-0000-0000-000051000000}"/>
                </a:ext>
              </a:extLst>
            </p:cNvPr>
            <p:cNvSpPr/>
            <p:nvPr/>
          </p:nvSpPr>
          <p:spPr>
            <a:xfrm rot="18513285">
              <a:off x="9204222" y="4036399"/>
              <a:ext cx="1170118" cy="273571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fontAlgn="b"/>
              <a:r>
                <a:rPr lang="ca-ES" sz="1400" b="1" dirty="0">
                  <a:solidFill>
                    <a:srgbClr val="FF0000"/>
                  </a:solidFill>
                </a:rPr>
                <a:t>SEMA3F</a:t>
              </a:r>
              <a:endParaRPr lang="es-E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00000000-0008-0000-0000-000052000000}"/>
                </a:ext>
              </a:extLst>
            </p:cNvPr>
            <p:cNvSpPr/>
            <p:nvPr/>
          </p:nvSpPr>
          <p:spPr>
            <a:xfrm rot="18513285">
              <a:off x="11930836" y="2781365"/>
              <a:ext cx="1326966" cy="423826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fontAlgn="b"/>
              <a:r>
                <a:rPr lang="ca-ES" sz="1400" b="1" dirty="0">
                  <a:solidFill>
                    <a:srgbClr val="FF0000"/>
                  </a:solidFill>
                </a:rPr>
                <a:t>CONTROL</a:t>
              </a:r>
              <a:endParaRPr lang="es-E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39" name="Rectángulo 38">
              <a:extLst>
                <a:ext uri="{FF2B5EF4-FFF2-40B4-BE49-F238E27FC236}">
                  <a16:creationId xmlns:a16="http://schemas.microsoft.com/office/drawing/2014/main" id="{00000000-0008-0000-0000-000053000000}"/>
                </a:ext>
              </a:extLst>
            </p:cNvPr>
            <p:cNvSpPr/>
            <p:nvPr/>
          </p:nvSpPr>
          <p:spPr>
            <a:xfrm rot="18513285">
              <a:off x="12706228" y="2898774"/>
              <a:ext cx="1207869" cy="329925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fontAlgn="b"/>
              <a:r>
                <a:rPr lang="ca-ES" sz="1400" b="1" dirty="0">
                  <a:solidFill>
                    <a:srgbClr val="FF0000"/>
                  </a:solidFill>
                </a:rPr>
                <a:t>SEMA3F</a:t>
              </a:r>
              <a:endParaRPr lang="es-ES" sz="14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40" name="CuadroTexto 39">
            <a:extLst>
              <a:ext uri="{FF2B5EF4-FFF2-40B4-BE49-F238E27FC236}">
                <a16:creationId xmlns:a16="http://schemas.microsoft.com/office/drawing/2014/main" id="{90F1C87C-5861-BC58-A78E-E594E0A15586}"/>
              </a:ext>
            </a:extLst>
          </p:cNvPr>
          <p:cNvSpPr txBox="1"/>
          <p:nvPr/>
        </p:nvSpPr>
        <p:spPr>
          <a:xfrm>
            <a:off x="4108740" y="345688"/>
            <a:ext cx="26865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a-ES" b="1" dirty="0"/>
              <a:t>GAPDH</a:t>
            </a:r>
          </a:p>
        </p:txBody>
      </p:sp>
    </p:spTree>
    <p:extLst>
      <p:ext uri="{BB962C8B-B14F-4D97-AF65-F5344CB8AC3E}">
        <p14:creationId xmlns:p14="http://schemas.microsoft.com/office/powerpoint/2010/main" val="22147780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uadroTexto 38">
            <a:extLst>
              <a:ext uri="{FF2B5EF4-FFF2-40B4-BE49-F238E27FC236}">
                <a16:creationId xmlns:a16="http://schemas.microsoft.com/office/drawing/2014/main" id="{17DC3C86-771E-9564-7BC5-5B77FBC7A9C3}"/>
              </a:ext>
            </a:extLst>
          </p:cNvPr>
          <p:cNvSpPr txBox="1"/>
          <p:nvPr/>
        </p:nvSpPr>
        <p:spPr>
          <a:xfrm>
            <a:off x="281414" y="93022"/>
            <a:ext cx="30032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/>
              <a:t>Supplementary</a:t>
            </a:r>
            <a:r>
              <a:rPr lang="es-ES" b="1" dirty="0"/>
              <a:t> Figure 2a		</a:t>
            </a:r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B3605DF2-4EB7-7F56-0AC7-75835C1FAE6C}"/>
              </a:ext>
            </a:extLst>
          </p:cNvPr>
          <p:cNvSpPr txBox="1"/>
          <p:nvPr/>
        </p:nvSpPr>
        <p:spPr>
          <a:xfrm>
            <a:off x="4641303" y="345688"/>
            <a:ext cx="26865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/>
              <a:t>SEMA3F</a:t>
            </a:r>
            <a:endParaRPr lang="ca-ES" b="1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641BE24B-90C6-9D60-B666-F423DE2CF9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507" y="2457338"/>
            <a:ext cx="3952875" cy="188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0000000-0008-0000-0100-00001100000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98" t="3760" r="6166" b="24103"/>
          <a:stretch/>
        </p:blipFill>
        <p:spPr>
          <a:xfrm>
            <a:off x="4558982" y="2239850"/>
            <a:ext cx="2851150" cy="194945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0000000-0008-0000-0100-00001200000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28" t="7780" r="8162" b="16795"/>
          <a:stretch/>
        </p:blipFill>
        <p:spPr>
          <a:xfrm>
            <a:off x="7791132" y="2123963"/>
            <a:ext cx="2914650" cy="2027237"/>
          </a:xfrm>
          <a:prstGeom prst="rect">
            <a:avLst/>
          </a:prstGeom>
        </p:spPr>
      </p:pic>
      <p:sp>
        <p:nvSpPr>
          <p:cNvPr id="6" name="CuadroTexto 7">
            <a:extLst>
              <a:ext uri="{FF2B5EF4-FFF2-40B4-BE49-F238E27FC236}">
                <a16:creationId xmlns:a16="http://schemas.microsoft.com/office/drawing/2014/main" id="{00000000-0008-0000-0100-000013000000}"/>
              </a:ext>
            </a:extLst>
          </p:cNvPr>
          <p:cNvSpPr txBox="1"/>
          <p:nvPr/>
        </p:nvSpPr>
        <p:spPr>
          <a:xfrm>
            <a:off x="3847782" y="2995500"/>
            <a:ext cx="1000125" cy="2794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sz="1200" b="1" i="0" u="none" strike="noStrike" kern="0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75</a:t>
            </a:r>
            <a:endParaRPr kumimoji="0" lang="es-ES" sz="1200" b="1" i="0" u="none" strike="noStrike" kern="0" cap="none" spc="0" normalizeH="0" baseline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  <p:sp>
        <p:nvSpPr>
          <p:cNvPr id="7" name="CuadroTexto 7">
            <a:extLst>
              <a:ext uri="{FF2B5EF4-FFF2-40B4-BE49-F238E27FC236}">
                <a16:creationId xmlns:a16="http://schemas.microsoft.com/office/drawing/2014/main" id="{00000000-0008-0000-0100-000014000000}"/>
              </a:ext>
            </a:extLst>
          </p:cNvPr>
          <p:cNvSpPr txBox="1"/>
          <p:nvPr/>
        </p:nvSpPr>
        <p:spPr>
          <a:xfrm>
            <a:off x="3860482" y="2766900"/>
            <a:ext cx="1000125" cy="2794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sz="1200" b="1" i="0" u="none" strike="noStrike" kern="0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100</a:t>
            </a:r>
            <a:endParaRPr kumimoji="0" lang="es-ES" sz="1200" b="1" i="0" u="none" strike="noStrike" kern="0" cap="none" spc="0" normalizeH="0" baseline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  <p:pic>
        <p:nvPicPr>
          <p:cNvPr id="8" name="Picture 6" descr="Resultat d'imatges de marker western blot tris-glycine 4-20%">
            <a:extLst>
              <a:ext uri="{FF2B5EF4-FFF2-40B4-BE49-F238E27FC236}">
                <a16:creationId xmlns:a16="http://schemas.microsoft.com/office/drawing/2014/main" id="{00000000-0008-0000-0100-0000150000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348" b="26046"/>
          <a:stretch/>
        </p:blipFill>
        <p:spPr bwMode="auto">
          <a:xfrm>
            <a:off x="7516495" y="1947750"/>
            <a:ext cx="779462" cy="222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adroTexto 4">
            <a:extLst>
              <a:ext uri="{FF2B5EF4-FFF2-40B4-BE49-F238E27FC236}">
                <a16:creationId xmlns:a16="http://schemas.microsoft.com/office/drawing/2014/main" id="{00000000-0008-0000-0100-000016000000}"/>
              </a:ext>
            </a:extLst>
          </p:cNvPr>
          <p:cNvSpPr txBox="1"/>
          <p:nvPr/>
        </p:nvSpPr>
        <p:spPr>
          <a:xfrm>
            <a:off x="8038782" y="2452575"/>
            <a:ext cx="1292225" cy="2794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sz="1000" b="1" i="0" u="none" strike="noStrike" kern="0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MCF10DCIS</a:t>
            </a:r>
            <a:endParaRPr kumimoji="0" lang="es-ES" sz="1000" b="1" i="0" u="none" strike="noStrike" kern="0" cap="none" spc="0" normalizeH="0" baseline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  <p:sp>
        <p:nvSpPr>
          <p:cNvPr id="10" name="CuadroTexto 5">
            <a:extLst>
              <a:ext uri="{FF2B5EF4-FFF2-40B4-BE49-F238E27FC236}">
                <a16:creationId xmlns:a16="http://schemas.microsoft.com/office/drawing/2014/main" id="{00000000-0008-0000-0100-000017000000}"/>
              </a:ext>
            </a:extLst>
          </p:cNvPr>
          <p:cNvSpPr txBox="1"/>
          <p:nvPr/>
        </p:nvSpPr>
        <p:spPr>
          <a:xfrm>
            <a:off x="8767445" y="2457338"/>
            <a:ext cx="1084262" cy="2794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sz="1000" b="1" i="0" u="none" strike="noStrike" kern="0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SUM225</a:t>
            </a:r>
            <a:endParaRPr kumimoji="0" lang="es-ES" sz="1000" b="1" i="0" u="none" strike="noStrike" kern="0" cap="none" spc="0" normalizeH="0" baseline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  <p:sp>
        <p:nvSpPr>
          <p:cNvPr id="11" name="CuadroTexto 6">
            <a:extLst>
              <a:ext uri="{FF2B5EF4-FFF2-40B4-BE49-F238E27FC236}">
                <a16:creationId xmlns:a16="http://schemas.microsoft.com/office/drawing/2014/main" id="{00000000-0008-0000-0100-000018000000}"/>
              </a:ext>
            </a:extLst>
          </p:cNvPr>
          <p:cNvSpPr txBox="1"/>
          <p:nvPr/>
        </p:nvSpPr>
        <p:spPr>
          <a:xfrm>
            <a:off x="9281795" y="2449400"/>
            <a:ext cx="1235075" cy="2794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sz="1000" b="1" i="0" u="none" strike="noStrike" kern="0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MCF10A-T</a:t>
            </a:r>
            <a:endParaRPr kumimoji="0" lang="es-ES" sz="1000" b="1" i="0" u="none" strike="noStrike" kern="0" cap="none" spc="0" normalizeH="0" baseline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00000000-0008-0000-0100-000019000000}"/>
              </a:ext>
            </a:extLst>
          </p:cNvPr>
          <p:cNvCxnSpPr/>
          <p:nvPr/>
        </p:nvCxnSpPr>
        <p:spPr>
          <a:xfrm flipH="1" flipV="1">
            <a:off x="10229532" y="2798650"/>
            <a:ext cx="393700" cy="63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" name="CuadroTexto 7">
            <a:extLst>
              <a:ext uri="{FF2B5EF4-FFF2-40B4-BE49-F238E27FC236}">
                <a16:creationId xmlns:a16="http://schemas.microsoft.com/office/drawing/2014/main" id="{00000000-0008-0000-0100-00001A000000}"/>
              </a:ext>
            </a:extLst>
          </p:cNvPr>
          <p:cNvSpPr txBox="1"/>
          <p:nvPr/>
        </p:nvSpPr>
        <p:spPr>
          <a:xfrm>
            <a:off x="10470832" y="2639900"/>
            <a:ext cx="1333500" cy="2794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sz="1200" b="1" i="0" u="none" strike="noStrike" kern="0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SEMA3F 97 kDa</a:t>
            </a:r>
            <a:endParaRPr kumimoji="0" lang="es-ES" sz="1200" b="1" i="0" u="none" strike="noStrike" kern="0" cap="none" spc="0" normalizeH="0" baseline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00000000-0008-0000-0100-00001B00000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22" t="7302" r="29954" b="38167"/>
          <a:stretch/>
        </p:blipFill>
        <p:spPr>
          <a:xfrm>
            <a:off x="4324032" y="4550162"/>
            <a:ext cx="3067050" cy="196215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00000000-0008-0000-0100-00001C00000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00" t="5648" r="25411" b="36468"/>
          <a:stretch/>
        </p:blipFill>
        <p:spPr>
          <a:xfrm>
            <a:off x="8064182" y="4518412"/>
            <a:ext cx="3270250" cy="2082800"/>
          </a:xfrm>
          <a:prstGeom prst="rect">
            <a:avLst/>
          </a:prstGeom>
        </p:spPr>
      </p:pic>
      <p:sp>
        <p:nvSpPr>
          <p:cNvPr id="17" name="CuadroTexto 7">
            <a:extLst>
              <a:ext uri="{FF2B5EF4-FFF2-40B4-BE49-F238E27FC236}">
                <a16:creationId xmlns:a16="http://schemas.microsoft.com/office/drawing/2014/main" id="{00000000-0008-0000-0100-00001D000000}"/>
              </a:ext>
            </a:extLst>
          </p:cNvPr>
          <p:cNvSpPr txBox="1"/>
          <p:nvPr/>
        </p:nvSpPr>
        <p:spPr>
          <a:xfrm>
            <a:off x="3835082" y="5528062"/>
            <a:ext cx="1000125" cy="4635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sz="1200" b="1" i="0" u="none" strike="noStrike" kern="0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75</a:t>
            </a:r>
            <a:endParaRPr kumimoji="0" lang="es-ES" sz="1200" b="1" i="0" u="none" strike="noStrike" kern="0" cap="none" spc="0" normalizeH="0" baseline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  <p:sp>
        <p:nvSpPr>
          <p:cNvPr id="18" name="CuadroTexto 7">
            <a:extLst>
              <a:ext uri="{FF2B5EF4-FFF2-40B4-BE49-F238E27FC236}">
                <a16:creationId xmlns:a16="http://schemas.microsoft.com/office/drawing/2014/main" id="{00000000-0008-0000-0100-00001E000000}"/>
              </a:ext>
            </a:extLst>
          </p:cNvPr>
          <p:cNvSpPr txBox="1"/>
          <p:nvPr/>
        </p:nvSpPr>
        <p:spPr>
          <a:xfrm>
            <a:off x="3847782" y="5299462"/>
            <a:ext cx="1000125" cy="2794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sz="1200" b="1" i="0" u="none" strike="noStrike" kern="0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100</a:t>
            </a:r>
            <a:endParaRPr kumimoji="0" lang="es-ES" sz="1200" b="1" i="0" u="none" strike="noStrike" kern="0" cap="none" spc="0" normalizeH="0" baseline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  <p:pic>
        <p:nvPicPr>
          <p:cNvPr id="19" name="Picture 6" descr="Resultat d'imatges de marker western blot tris-glycine 4-20%">
            <a:extLst>
              <a:ext uri="{FF2B5EF4-FFF2-40B4-BE49-F238E27FC236}">
                <a16:creationId xmlns:a16="http://schemas.microsoft.com/office/drawing/2014/main" id="{00000000-0008-0000-0100-00001F0000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348" b="26046"/>
          <a:stretch/>
        </p:blipFill>
        <p:spPr bwMode="auto">
          <a:xfrm>
            <a:off x="7503795" y="4480312"/>
            <a:ext cx="779462" cy="222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CuadroTexto 4">
            <a:extLst>
              <a:ext uri="{FF2B5EF4-FFF2-40B4-BE49-F238E27FC236}">
                <a16:creationId xmlns:a16="http://schemas.microsoft.com/office/drawing/2014/main" id="{00000000-0008-0000-0100-000020000000}"/>
              </a:ext>
            </a:extLst>
          </p:cNvPr>
          <p:cNvSpPr txBox="1"/>
          <p:nvPr/>
        </p:nvSpPr>
        <p:spPr>
          <a:xfrm>
            <a:off x="8394382" y="5385187"/>
            <a:ext cx="1292225" cy="4635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sz="1000" b="1" i="0" u="none" strike="noStrike" kern="0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MCF10DCIS</a:t>
            </a:r>
            <a:endParaRPr kumimoji="0" lang="es-ES" sz="1000" b="1" i="0" u="none" strike="noStrike" kern="0" cap="none" spc="0" normalizeH="0" baseline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  <p:sp>
        <p:nvSpPr>
          <p:cNvPr id="21" name="CuadroTexto 5">
            <a:extLst>
              <a:ext uri="{FF2B5EF4-FFF2-40B4-BE49-F238E27FC236}">
                <a16:creationId xmlns:a16="http://schemas.microsoft.com/office/drawing/2014/main" id="{00000000-0008-0000-0100-000021000000}"/>
              </a:ext>
            </a:extLst>
          </p:cNvPr>
          <p:cNvSpPr txBox="1"/>
          <p:nvPr/>
        </p:nvSpPr>
        <p:spPr>
          <a:xfrm>
            <a:off x="9123045" y="5389950"/>
            <a:ext cx="1084262" cy="4635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sz="1000" b="1" i="0" u="none" strike="noStrike" kern="0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SUM225</a:t>
            </a:r>
            <a:endParaRPr kumimoji="0" lang="es-ES" sz="1000" b="1" i="0" u="none" strike="noStrike" kern="0" cap="none" spc="0" normalizeH="0" baseline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  <p:sp>
        <p:nvSpPr>
          <p:cNvPr id="22" name="CuadroTexto 6">
            <a:extLst>
              <a:ext uri="{FF2B5EF4-FFF2-40B4-BE49-F238E27FC236}">
                <a16:creationId xmlns:a16="http://schemas.microsoft.com/office/drawing/2014/main" id="{00000000-0008-0000-0100-000022000000}"/>
              </a:ext>
            </a:extLst>
          </p:cNvPr>
          <p:cNvSpPr txBox="1"/>
          <p:nvPr/>
        </p:nvSpPr>
        <p:spPr>
          <a:xfrm>
            <a:off x="9637395" y="5382012"/>
            <a:ext cx="1235075" cy="4635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sz="1000" b="1" i="0" u="none" strike="noStrike" kern="0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MCF10A-T</a:t>
            </a:r>
            <a:endParaRPr kumimoji="0" lang="es-ES" sz="1000" b="1" i="0" u="none" strike="noStrike" kern="0" cap="none" spc="0" normalizeH="0" baseline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  <p:cxnSp>
        <p:nvCxnSpPr>
          <p:cNvPr id="23" name="Conector recto de flecha 22">
            <a:extLst>
              <a:ext uri="{FF2B5EF4-FFF2-40B4-BE49-F238E27FC236}">
                <a16:creationId xmlns:a16="http://schemas.microsoft.com/office/drawing/2014/main" id="{00000000-0008-0000-0100-000023000000}"/>
              </a:ext>
            </a:extLst>
          </p:cNvPr>
          <p:cNvCxnSpPr/>
          <p:nvPr/>
        </p:nvCxnSpPr>
        <p:spPr>
          <a:xfrm flipH="1" flipV="1">
            <a:off x="10662920" y="5772537"/>
            <a:ext cx="39052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4" name="CuadroTexto 7">
            <a:extLst>
              <a:ext uri="{FF2B5EF4-FFF2-40B4-BE49-F238E27FC236}">
                <a16:creationId xmlns:a16="http://schemas.microsoft.com/office/drawing/2014/main" id="{00000000-0008-0000-0100-000024000000}"/>
              </a:ext>
            </a:extLst>
          </p:cNvPr>
          <p:cNvSpPr txBox="1"/>
          <p:nvPr/>
        </p:nvSpPr>
        <p:spPr>
          <a:xfrm>
            <a:off x="11105832" y="5610612"/>
            <a:ext cx="1123950" cy="4635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sz="1200" b="1" i="0" u="none" strike="noStrike" kern="0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Tubulin 52kDa</a:t>
            </a:r>
            <a:endParaRPr kumimoji="0" lang="es-ES" sz="1200" b="1" i="0" u="none" strike="noStrike" kern="0" cap="none" spc="0" normalizeH="0" baseline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7125D3B2-222E-4FA5-9E2F-792F90D38AF0}"/>
              </a:ext>
            </a:extLst>
          </p:cNvPr>
          <p:cNvSpPr txBox="1"/>
          <p:nvPr/>
        </p:nvSpPr>
        <p:spPr>
          <a:xfrm>
            <a:off x="8297729" y="1150640"/>
            <a:ext cx="393205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a-ES" dirty="0"/>
              <a:t>https://www.rndsystems.com/products/human-mouse-semaphorin-3f-antibody_af3237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FAD4373-C96A-CA6C-80CD-C2C4196F7473}"/>
              </a:ext>
            </a:extLst>
          </p:cNvPr>
          <p:cNvSpPr txBox="1"/>
          <p:nvPr/>
        </p:nvSpPr>
        <p:spPr>
          <a:xfrm>
            <a:off x="8295957" y="770434"/>
            <a:ext cx="1775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/>
              <a:t>Antibody</a:t>
            </a:r>
            <a:r>
              <a:rPr lang="es-ES" dirty="0"/>
              <a:t> </a:t>
            </a:r>
            <a:r>
              <a:rPr lang="es-ES" dirty="0" err="1"/>
              <a:t>used</a:t>
            </a:r>
            <a:r>
              <a:rPr lang="es-ES" dirty="0"/>
              <a:t>:</a:t>
            </a: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1772136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uadroTexto 38">
            <a:extLst>
              <a:ext uri="{FF2B5EF4-FFF2-40B4-BE49-F238E27FC236}">
                <a16:creationId xmlns:a16="http://schemas.microsoft.com/office/drawing/2014/main" id="{17DC3C86-771E-9564-7BC5-5B77FBC7A9C3}"/>
              </a:ext>
            </a:extLst>
          </p:cNvPr>
          <p:cNvSpPr txBox="1"/>
          <p:nvPr/>
        </p:nvSpPr>
        <p:spPr>
          <a:xfrm>
            <a:off x="281414" y="93022"/>
            <a:ext cx="30032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/>
              <a:t>Supplementary</a:t>
            </a:r>
            <a:r>
              <a:rPr lang="es-ES" b="1" dirty="0"/>
              <a:t> Figure 2b		</a:t>
            </a:r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B3605DF2-4EB7-7F56-0AC7-75835C1FAE6C}"/>
              </a:ext>
            </a:extLst>
          </p:cNvPr>
          <p:cNvSpPr txBox="1"/>
          <p:nvPr/>
        </p:nvSpPr>
        <p:spPr>
          <a:xfrm>
            <a:off x="4641303" y="345688"/>
            <a:ext cx="26865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/>
              <a:t>NRP1</a:t>
            </a:r>
            <a:endParaRPr lang="ca-ES" b="1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406734B-719B-6C93-6677-02C939D546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459" y="2165237"/>
            <a:ext cx="3952875" cy="1939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00000000-0008-0000-0200-00000200000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10" t="41190" r="24623" b="38629"/>
          <a:stretch/>
        </p:blipFill>
        <p:spPr>
          <a:xfrm>
            <a:off x="5656346" y="5344528"/>
            <a:ext cx="2203450" cy="536575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00000000-0008-0000-0200-00000300000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14" t="37597" r="18826" b="43178"/>
          <a:stretch/>
        </p:blipFill>
        <p:spPr>
          <a:xfrm>
            <a:off x="5162634" y="4773028"/>
            <a:ext cx="2921000" cy="515938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00000000-0008-0000-0200-00000400000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70" t="37603" r="8568" b="40608"/>
          <a:stretch/>
        </p:blipFill>
        <p:spPr>
          <a:xfrm>
            <a:off x="1278021" y="4722228"/>
            <a:ext cx="3071813" cy="588963"/>
          </a:xfrm>
          <a:prstGeom prst="rect">
            <a:avLst/>
          </a:prstGeom>
        </p:spPr>
      </p:pic>
      <p:sp>
        <p:nvSpPr>
          <p:cNvPr id="29" name="CuadroTexto 7">
            <a:extLst>
              <a:ext uri="{FF2B5EF4-FFF2-40B4-BE49-F238E27FC236}">
                <a16:creationId xmlns:a16="http://schemas.microsoft.com/office/drawing/2014/main" id="{00000000-0008-0000-0200-000005000000}"/>
              </a:ext>
            </a:extLst>
          </p:cNvPr>
          <p:cNvSpPr txBox="1"/>
          <p:nvPr/>
        </p:nvSpPr>
        <p:spPr>
          <a:xfrm>
            <a:off x="3032209" y="5077828"/>
            <a:ext cx="1000125" cy="2794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sz="1200" b="1" i="0" u="none" strike="noStrike" kern="0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75</a:t>
            </a:r>
            <a:endParaRPr kumimoji="0" lang="es-ES" sz="1200" b="1" i="0" u="none" strike="noStrike" kern="0" cap="none" spc="0" normalizeH="0" baseline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  <p:sp>
        <p:nvSpPr>
          <p:cNvPr id="30" name="CuadroTexto 7">
            <a:extLst>
              <a:ext uri="{FF2B5EF4-FFF2-40B4-BE49-F238E27FC236}">
                <a16:creationId xmlns:a16="http://schemas.microsoft.com/office/drawing/2014/main" id="{00000000-0008-0000-0200-000006000000}"/>
              </a:ext>
            </a:extLst>
          </p:cNvPr>
          <p:cNvSpPr txBox="1"/>
          <p:nvPr/>
        </p:nvSpPr>
        <p:spPr>
          <a:xfrm>
            <a:off x="3083009" y="4700003"/>
            <a:ext cx="1000125" cy="2794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sz="1200" b="1" i="0" u="none" strike="noStrike" kern="0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135</a:t>
            </a:r>
            <a:endParaRPr kumimoji="0" lang="es-ES" sz="1200" b="1" i="0" u="none" strike="noStrike" kern="0" cap="none" spc="0" normalizeH="0" baseline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  <p:sp>
        <p:nvSpPr>
          <p:cNvPr id="31" name="CuadroTexto 7">
            <a:extLst>
              <a:ext uri="{FF2B5EF4-FFF2-40B4-BE49-F238E27FC236}">
                <a16:creationId xmlns:a16="http://schemas.microsoft.com/office/drawing/2014/main" id="{00000000-0008-0000-0200-000007000000}"/>
              </a:ext>
            </a:extLst>
          </p:cNvPr>
          <p:cNvSpPr txBox="1"/>
          <p:nvPr/>
        </p:nvSpPr>
        <p:spPr>
          <a:xfrm>
            <a:off x="3092534" y="4846053"/>
            <a:ext cx="1000125" cy="2794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sz="1200" b="1" i="0" u="none" strike="noStrike" kern="0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100</a:t>
            </a:r>
            <a:endParaRPr kumimoji="0" lang="es-ES" sz="1200" b="1" i="0" u="none" strike="noStrike" kern="0" cap="none" spc="0" normalizeH="0" baseline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  <p:pic>
        <p:nvPicPr>
          <p:cNvPr id="32" name="Picture 6" descr="Resultat d'imatges de marker western blot tris-glycine 4-20%">
            <a:extLst>
              <a:ext uri="{FF2B5EF4-FFF2-40B4-BE49-F238E27FC236}">
                <a16:creationId xmlns:a16="http://schemas.microsoft.com/office/drawing/2014/main" id="{00000000-0008-0000-0200-0000080000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348" b="26046"/>
          <a:stretch/>
        </p:blipFill>
        <p:spPr bwMode="auto">
          <a:xfrm>
            <a:off x="4367296" y="4231691"/>
            <a:ext cx="763588" cy="218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CuadroTexto 4">
            <a:extLst>
              <a:ext uri="{FF2B5EF4-FFF2-40B4-BE49-F238E27FC236}">
                <a16:creationId xmlns:a16="http://schemas.microsoft.com/office/drawing/2014/main" id="{00000000-0008-0000-0200-000009000000}"/>
              </a:ext>
            </a:extLst>
          </p:cNvPr>
          <p:cNvSpPr txBox="1"/>
          <p:nvPr/>
        </p:nvSpPr>
        <p:spPr>
          <a:xfrm>
            <a:off x="5500771" y="4631741"/>
            <a:ext cx="1292225" cy="2794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sz="1000" b="1" i="0" u="none" strike="noStrike" kern="0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MCF10DCIS</a:t>
            </a:r>
            <a:endParaRPr kumimoji="0" lang="es-ES" sz="1000" b="1" i="0" u="none" strike="noStrike" kern="0" cap="none" spc="0" normalizeH="0" baseline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  <p:sp>
        <p:nvSpPr>
          <p:cNvPr id="34" name="CuadroTexto 5">
            <a:extLst>
              <a:ext uri="{FF2B5EF4-FFF2-40B4-BE49-F238E27FC236}">
                <a16:creationId xmlns:a16="http://schemas.microsoft.com/office/drawing/2014/main" id="{00000000-0008-0000-0200-00000A000000}"/>
              </a:ext>
            </a:extLst>
          </p:cNvPr>
          <p:cNvSpPr txBox="1"/>
          <p:nvPr/>
        </p:nvSpPr>
        <p:spPr>
          <a:xfrm>
            <a:off x="6229434" y="4636503"/>
            <a:ext cx="1084262" cy="2794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sz="1000" b="1" i="0" u="none" strike="noStrike" kern="0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SUM225</a:t>
            </a:r>
            <a:endParaRPr kumimoji="0" lang="es-ES" sz="1000" b="1" i="0" u="none" strike="noStrike" kern="0" cap="none" spc="0" normalizeH="0" baseline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  <p:sp>
        <p:nvSpPr>
          <p:cNvPr id="35" name="CuadroTexto 6">
            <a:extLst>
              <a:ext uri="{FF2B5EF4-FFF2-40B4-BE49-F238E27FC236}">
                <a16:creationId xmlns:a16="http://schemas.microsoft.com/office/drawing/2014/main" id="{00000000-0008-0000-0200-00000B000000}"/>
              </a:ext>
            </a:extLst>
          </p:cNvPr>
          <p:cNvSpPr txBox="1"/>
          <p:nvPr/>
        </p:nvSpPr>
        <p:spPr>
          <a:xfrm>
            <a:off x="6743784" y="4628566"/>
            <a:ext cx="1235075" cy="2794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sz="1000" b="1" i="0" u="none" strike="noStrike" kern="0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MCF10A-T</a:t>
            </a:r>
            <a:endParaRPr kumimoji="0" lang="es-ES" sz="1000" b="1" i="0" u="none" strike="noStrike" kern="0" cap="none" spc="0" normalizeH="0" baseline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  <p:cxnSp>
        <p:nvCxnSpPr>
          <p:cNvPr id="36" name="Conector recto de flecha 35">
            <a:extLst>
              <a:ext uri="{FF2B5EF4-FFF2-40B4-BE49-F238E27FC236}">
                <a16:creationId xmlns:a16="http://schemas.microsoft.com/office/drawing/2014/main" id="{00000000-0008-0000-0200-00000C000000}"/>
              </a:ext>
            </a:extLst>
          </p:cNvPr>
          <p:cNvCxnSpPr/>
          <p:nvPr/>
        </p:nvCxnSpPr>
        <p:spPr>
          <a:xfrm flipH="1" flipV="1">
            <a:off x="7729621" y="4952416"/>
            <a:ext cx="393700" cy="63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7" name="CuadroTexto 7">
            <a:extLst>
              <a:ext uri="{FF2B5EF4-FFF2-40B4-BE49-F238E27FC236}">
                <a16:creationId xmlns:a16="http://schemas.microsoft.com/office/drawing/2014/main" id="{00000000-0008-0000-0200-00000D000000}"/>
              </a:ext>
            </a:extLst>
          </p:cNvPr>
          <p:cNvSpPr txBox="1"/>
          <p:nvPr/>
        </p:nvSpPr>
        <p:spPr>
          <a:xfrm>
            <a:off x="7843921" y="4827003"/>
            <a:ext cx="1333500" cy="2778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sz="1200" b="1" i="0" u="none" strike="noStrike" kern="0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NRP1 120 kDa</a:t>
            </a:r>
            <a:endParaRPr kumimoji="0" lang="es-ES" sz="1200" b="1" i="0" u="none" strike="noStrike" kern="0" cap="none" spc="0" normalizeH="0" baseline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  <p:cxnSp>
        <p:nvCxnSpPr>
          <p:cNvPr id="38" name="Conector recto de flecha 37">
            <a:extLst>
              <a:ext uri="{FF2B5EF4-FFF2-40B4-BE49-F238E27FC236}">
                <a16:creationId xmlns:a16="http://schemas.microsoft.com/office/drawing/2014/main" id="{00000000-0008-0000-0200-00000E000000}"/>
              </a:ext>
            </a:extLst>
          </p:cNvPr>
          <p:cNvCxnSpPr/>
          <p:nvPr/>
        </p:nvCxnSpPr>
        <p:spPr>
          <a:xfrm flipH="1" flipV="1">
            <a:off x="7740734" y="5622341"/>
            <a:ext cx="393700" cy="63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0" name="CuadroTexto 7">
            <a:extLst>
              <a:ext uri="{FF2B5EF4-FFF2-40B4-BE49-F238E27FC236}">
                <a16:creationId xmlns:a16="http://schemas.microsoft.com/office/drawing/2014/main" id="{00000000-0008-0000-0200-00000F000000}"/>
              </a:ext>
            </a:extLst>
          </p:cNvPr>
          <p:cNvSpPr txBox="1"/>
          <p:nvPr/>
        </p:nvSpPr>
        <p:spPr>
          <a:xfrm>
            <a:off x="8191584" y="5463591"/>
            <a:ext cx="1123950" cy="2794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sz="1200" b="1" i="0" u="none" strike="noStrike" kern="0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Tubulin 52kDa</a:t>
            </a:r>
            <a:endParaRPr kumimoji="0" lang="es-ES" sz="1200" b="1" i="0" u="none" strike="noStrike" kern="0" cap="none" spc="0" normalizeH="0" baseline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5386583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uadroTexto 38">
            <a:extLst>
              <a:ext uri="{FF2B5EF4-FFF2-40B4-BE49-F238E27FC236}">
                <a16:creationId xmlns:a16="http://schemas.microsoft.com/office/drawing/2014/main" id="{17DC3C86-771E-9564-7BC5-5B77FBC7A9C3}"/>
              </a:ext>
            </a:extLst>
          </p:cNvPr>
          <p:cNvSpPr txBox="1"/>
          <p:nvPr/>
        </p:nvSpPr>
        <p:spPr>
          <a:xfrm>
            <a:off x="281414" y="93022"/>
            <a:ext cx="30032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/>
              <a:t>Supplementary</a:t>
            </a:r>
            <a:r>
              <a:rPr lang="es-ES" b="1" dirty="0"/>
              <a:t> Figure 3d		</a:t>
            </a:r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B3605DF2-4EB7-7F56-0AC7-75835C1FAE6C}"/>
              </a:ext>
            </a:extLst>
          </p:cNvPr>
          <p:cNvSpPr txBox="1"/>
          <p:nvPr/>
        </p:nvSpPr>
        <p:spPr>
          <a:xfrm>
            <a:off x="4641303" y="345688"/>
            <a:ext cx="35040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/>
              <a:t>MMP14, MMP2, AND TIMP2</a:t>
            </a:r>
            <a:endParaRPr lang="ca-ES" b="1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12F8750-6C71-1B92-7598-8BDEE0E82E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09" y="1207503"/>
            <a:ext cx="5076825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0000000-0008-0000-0300-00000200000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92" t="22138" r="50915" b="25463"/>
          <a:stretch/>
        </p:blipFill>
        <p:spPr>
          <a:xfrm rot="5178733">
            <a:off x="6876241" y="101003"/>
            <a:ext cx="4251556" cy="5837002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00000000-0008-0000-0300-00001A000000}"/>
              </a:ext>
            </a:extLst>
          </p:cNvPr>
          <p:cNvSpPr>
            <a:spLocks noChangeAspect="1"/>
          </p:cNvSpPr>
          <p:nvPr/>
        </p:nvSpPr>
        <p:spPr>
          <a:xfrm>
            <a:off x="6257759" y="2211632"/>
            <a:ext cx="887901" cy="748454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a-DK" sz="1800" b="1">
                <a:solidFill>
                  <a:srgbClr val="FF0000"/>
                </a:solidFill>
              </a:rPr>
              <a:t>75</a:t>
            </a:r>
          </a:p>
        </p:txBody>
      </p:sp>
      <p:pic>
        <p:nvPicPr>
          <p:cNvPr id="8" name="Picture 6" descr="Resultat d'imatges de marker western blot tris-glycine 4-20%">
            <a:extLst>
              <a:ext uri="{FF2B5EF4-FFF2-40B4-BE49-F238E27FC236}">
                <a16:creationId xmlns:a16="http://schemas.microsoft.com/office/drawing/2014/main" id="{00000000-0008-0000-0300-00001C0000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348" b="26046"/>
          <a:stretch/>
        </p:blipFill>
        <p:spPr bwMode="auto">
          <a:xfrm>
            <a:off x="4985131" y="953834"/>
            <a:ext cx="1083297" cy="3346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00000000-0008-0000-0300-00001D000000}"/>
              </a:ext>
            </a:extLst>
          </p:cNvPr>
          <p:cNvSpPr>
            <a:spLocks noChangeAspect="1"/>
          </p:cNvSpPr>
          <p:nvPr/>
        </p:nvSpPr>
        <p:spPr>
          <a:xfrm>
            <a:off x="6223278" y="2468871"/>
            <a:ext cx="887901" cy="454272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a-DK" sz="1800" b="1">
                <a:solidFill>
                  <a:srgbClr val="FF0000"/>
                </a:solidFill>
              </a:rPr>
              <a:t>63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00000000-0008-0000-0300-00001E000000}"/>
              </a:ext>
            </a:extLst>
          </p:cNvPr>
          <p:cNvSpPr>
            <a:spLocks noChangeAspect="1"/>
          </p:cNvSpPr>
          <p:nvPr/>
        </p:nvSpPr>
        <p:spPr>
          <a:xfrm>
            <a:off x="6252012" y="1939342"/>
            <a:ext cx="887901" cy="459745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a-DK" sz="1800" b="1">
                <a:solidFill>
                  <a:srgbClr val="FF0000"/>
                </a:solidFill>
              </a:rPr>
              <a:t>100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00000000-0008-0000-0300-00001F000000}"/>
              </a:ext>
            </a:extLst>
          </p:cNvPr>
          <p:cNvSpPr>
            <a:spLocks noChangeAspect="1"/>
          </p:cNvSpPr>
          <p:nvPr/>
        </p:nvSpPr>
        <p:spPr>
          <a:xfrm>
            <a:off x="6275000" y="2857465"/>
            <a:ext cx="887901" cy="459745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a-DK" sz="1800" b="1">
                <a:solidFill>
                  <a:srgbClr val="FF0000"/>
                </a:solidFill>
              </a:rPr>
              <a:t>48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00000000-0008-0000-0300-000020000000}"/>
              </a:ext>
            </a:extLst>
          </p:cNvPr>
          <p:cNvSpPr>
            <a:spLocks noChangeAspect="1"/>
          </p:cNvSpPr>
          <p:nvPr/>
        </p:nvSpPr>
        <p:spPr>
          <a:xfrm>
            <a:off x="6269253" y="3354154"/>
            <a:ext cx="887901" cy="459745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a-DK" sz="1800" b="1">
                <a:solidFill>
                  <a:srgbClr val="FF0000"/>
                </a:solidFill>
              </a:rPr>
              <a:t>35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00000000-0008-0000-0300-000021000000}"/>
              </a:ext>
            </a:extLst>
          </p:cNvPr>
          <p:cNvSpPr>
            <a:spLocks noChangeAspect="1"/>
          </p:cNvSpPr>
          <p:nvPr/>
        </p:nvSpPr>
        <p:spPr>
          <a:xfrm>
            <a:off x="6249139" y="3837160"/>
            <a:ext cx="887901" cy="461113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a-DK" sz="18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00000000-0008-0000-0300-000022000000}"/>
              </a:ext>
            </a:extLst>
          </p:cNvPr>
          <p:cNvSpPr>
            <a:spLocks noChangeAspect="1"/>
          </p:cNvSpPr>
          <p:nvPr/>
        </p:nvSpPr>
        <p:spPr>
          <a:xfrm>
            <a:off x="6272126" y="1731362"/>
            <a:ext cx="887901" cy="459745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a-DK" sz="1800" b="1">
                <a:solidFill>
                  <a:srgbClr val="FF0000"/>
                </a:solidFill>
              </a:rPr>
              <a:t>135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00000000-0008-0000-0300-00002A000000}"/>
              </a:ext>
            </a:extLst>
          </p:cNvPr>
          <p:cNvSpPr>
            <a:spLocks noChangeAspect="1"/>
          </p:cNvSpPr>
          <p:nvPr/>
        </p:nvSpPr>
        <p:spPr>
          <a:xfrm rot="18821121">
            <a:off x="6790458" y="1138509"/>
            <a:ext cx="1250617" cy="762906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a-DK" sz="1800" b="1" dirty="0">
                <a:solidFill>
                  <a:srgbClr val="FF0000"/>
                </a:solidFill>
              </a:rPr>
              <a:t>CONTROL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00000000-0008-0000-0300-00002B000000}"/>
              </a:ext>
            </a:extLst>
          </p:cNvPr>
          <p:cNvSpPr>
            <a:spLocks noChangeAspect="1"/>
          </p:cNvSpPr>
          <p:nvPr/>
        </p:nvSpPr>
        <p:spPr>
          <a:xfrm rot="18821121">
            <a:off x="7202663" y="1096127"/>
            <a:ext cx="1245143" cy="761469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a-DK" sz="1800" b="1">
                <a:solidFill>
                  <a:srgbClr val="FF0000"/>
                </a:solidFill>
              </a:rPr>
              <a:t>SEMA3F</a:t>
            </a: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00000000-0008-0000-0300-00002C000000}"/>
              </a:ext>
            </a:extLst>
          </p:cNvPr>
          <p:cNvSpPr>
            <a:spLocks noChangeAspect="1"/>
          </p:cNvSpPr>
          <p:nvPr/>
        </p:nvSpPr>
        <p:spPr>
          <a:xfrm rot="18821121">
            <a:off x="8278777" y="1027712"/>
            <a:ext cx="1245143" cy="761469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a-DK" sz="1800" b="1">
                <a:solidFill>
                  <a:srgbClr val="FF0000"/>
                </a:solidFill>
              </a:rPr>
              <a:t>CONTROL</a:t>
            </a: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00000000-0008-0000-0300-00002D000000}"/>
              </a:ext>
            </a:extLst>
          </p:cNvPr>
          <p:cNvSpPr>
            <a:spLocks noChangeAspect="1"/>
          </p:cNvSpPr>
          <p:nvPr/>
        </p:nvSpPr>
        <p:spPr>
          <a:xfrm rot="18821121">
            <a:off x="8685509" y="983927"/>
            <a:ext cx="1250617" cy="761469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a-DK" sz="1800" b="1">
                <a:solidFill>
                  <a:srgbClr val="FF0000"/>
                </a:solidFill>
              </a:rPr>
              <a:t>SEMA3F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00000000-0008-0000-0300-00002E000000}"/>
              </a:ext>
            </a:extLst>
          </p:cNvPr>
          <p:cNvSpPr>
            <a:spLocks noChangeAspect="1"/>
          </p:cNvSpPr>
          <p:nvPr/>
        </p:nvSpPr>
        <p:spPr>
          <a:xfrm rot="18821121">
            <a:off x="9877860" y="1063254"/>
            <a:ext cx="1245143" cy="762905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a-DK" sz="1800" b="1" dirty="0">
                <a:solidFill>
                  <a:srgbClr val="FF0000"/>
                </a:solidFill>
              </a:rPr>
              <a:t>CONTROL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00000000-0008-0000-0300-00002F000000}"/>
              </a:ext>
            </a:extLst>
          </p:cNvPr>
          <p:cNvSpPr>
            <a:spLocks noChangeAspect="1"/>
          </p:cNvSpPr>
          <p:nvPr/>
        </p:nvSpPr>
        <p:spPr>
          <a:xfrm rot="18821121">
            <a:off x="10288766" y="1016766"/>
            <a:ext cx="1245143" cy="761469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a-DK" sz="1800" b="1">
                <a:solidFill>
                  <a:srgbClr val="FF0000"/>
                </a:solidFill>
              </a:rPr>
              <a:t>SEMA3F</a:t>
            </a:r>
          </a:p>
        </p:txBody>
      </p:sp>
      <p:sp>
        <p:nvSpPr>
          <p:cNvPr id="47" name="Rectángulo 46">
            <a:extLst>
              <a:ext uri="{FF2B5EF4-FFF2-40B4-BE49-F238E27FC236}">
                <a16:creationId xmlns:a16="http://schemas.microsoft.com/office/drawing/2014/main" id="{00000000-0008-0000-0300-000036000000}"/>
              </a:ext>
            </a:extLst>
          </p:cNvPr>
          <p:cNvSpPr/>
          <p:nvPr/>
        </p:nvSpPr>
        <p:spPr>
          <a:xfrm>
            <a:off x="8170968" y="2298681"/>
            <a:ext cx="818938" cy="889388"/>
          </a:xfrm>
          <a:prstGeom prst="rect">
            <a:avLst/>
          </a:prstGeom>
          <a:noFill/>
          <a:ln w="571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s-ES" sz="1100"/>
          </a:p>
        </p:txBody>
      </p:sp>
      <p:sp>
        <p:nvSpPr>
          <p:cNvPr id="48" name="Rectángulo 47">
            <a:extLst>
              <a:ext uri="{FF2B5EF4-FFF2-40B4-BE49-F238E27FC236}">
                <a16:creationId xmlns:a16="http://schemas.microsoft.com/office/drawing/2014/main" id="{00000000-0008-0000-0300-000037000000}"/>
              </a:ext>
            </a:extLst>
          </p:cNvPr>
          <p:cNvSpPr>
            <a:spLocks noChangeAspect="1"/>
          </p:cNvSpPr>
          <p:nvPr/>
        </p:nvSpPr>
        <p:spPr>
          <a:xfrm>
            <a:off x="6739065" y="4050613"/>
            <a:ext cx="1359150" cy="697828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a-DK" sz="1800" b="1">
                <a:solidFill>
                  <a:srgbClr val="FF0000"/>
                </a:solidFill>
              </a:rPr>
              <a:t>MMP9</a:t>
            </a:r>
          </a:p>
        </p:txBody>
      </p:sp>
      <p:sp>
        <p:nvSpPr>
          <p:cNvPr id="49" name="Rectángulo 48">
            <a:extLst>
              <a:ext uri="{FF2B5EF4-FFF2-40B4-BE49-F238E27FC236}">
                <a16:creationId xmlns:a16="http://schemas.microsoft.com/office/drawing/2014/main" id="{00000000-0008-0000-0300-000038000000}"/>
              </a:ext>
            </a:extLst>
          </p:cNvPr>
          <p:cNvSpPr>
            <a:spLocks noChangeAspect="1"/>
          </p:cNvSpPr>
          <p:nvPr/>
        </p:nvSpPr>
        <p:spPr>
          <a:xfrm>
            <a:off x="8440157" y="4004092"/>
            <a:ext cx="1359150" cy="697828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a-DK" sz="1800" b="1">
                <a:solidFill>
                  <a:srgbClr val="FF0000"/>
                </a:solidFill>
              </a:rPr>
              <a:t>MMP14</a:t>
            </a:r>
          </a:p>
        </p:txBody>
      </p:sp>
      <p:sp>
        <p:nvSpPr>
          <p:cNvPr id="50" name="Rectángulo 49">
            <a:extLst>
              <a:ext uri="{FF2B5EF4-FFF2-40B4-BE49-F238E27FC236}">
                <a16:creationId xmlns:a16="http://schemas.microsoft.com/office/drawing/2014/main" id="{00000000-0008-0000-0300-000039000000}"/>
              </a:ext>
            </a:extLst>
          </p:cNvPr>
          <p:cNvSpPr>
            <a:spLocks noChangeAspect="1"/>
          </p:cNvSpPr>
          <p:nvPr/>
        </p:nvSpPr>
        <p:spPr>
          <a:xfrm>
            <a:off x="10098147" y="4012301"/>
            <a:ext cx="1359150" cy="697828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a-DK" sz="1800" b="1">
                <a:solidFill>
                  <a:srgbClr val="FF0000"/>
                </a:solidFill>
              </a:rPr>
              <a:t>MMP2</a:t>
            </a:r>
          </a:p>
        </p:txBody>
      </p:sp>
      <p:cxnSp>
        <p:nvCxnSpPr>
          <p:cNvPr id="51" name="Conector recto 50">
            <a:extLst>
              <a:ext uri="{FF2B5EF4-FFF2-40B4-BE49-F238E27FC236}">
                <a16:creationId xmlns:a16="http://schemas.microsoft.com/office/drawing/2014/main" id="{00000000-0008-0000-0300-00003A000000}"/>
              </a:ext>
            </a:extLst>
          </p:cNvPr>
          <p:cNvCxnSpPr/>
          <p:nvPr/>
        </p:nvCxnSpPr>
        <p:spPr>
          <a:xfrm flipV="1">
            <a:off x="6943081" y="3990409"/>
            <a:ext cx="1034448" cy="27366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2" name="Conector recto 51">
            <a:extLst>
              <a:ext uri="{FF2B5EF4-FFF2-40B4-BE49-F238E27FC236}">
                <a16:creationId xmlns:a16="http://schemas.microsoft.com/office/drawing/2014/main" id="{00000000-0008-0000-0300-00003B000000}"/>
              </a:ext>
            </a:extLst>
          </p:cNvPr>
          <p:cNvCxnSpPr/>
          <p:nvPr/>
        </p:nvCxnSpPr>
        <p:spPr>
          <a:xfrm flipV="1">
            <a:off x="8629806" y="3943887"/>
            <a:ext cx="1034448" cy="27366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3" name="Conector recto 52">
            <a:extLst>
              <a:ext uri="{FF2B5EF4-FFF2-40B4-BE49-F238E27FC236}">
                <a16:creationId xmlns:a16="http://schemas.microsoft.com/office/drawing/2014/main" id="{00000000-0008-0000-0300-00003C000000}"/>
              </a:ext>
            </a:extLst>
          </p:cNvPr>
          <p:cNvCxnSpPr/>
          <p:nvPr/>
        </p:nvCxnSpPr>
        <p:spPr>
          <a:xfrm flipV="1">
            <a:off x="10257624" y="3924731"/>
            <a:ext cx="1034448" cy="27366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FB6594CC-0E70-357E-F362-10C50CE795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5255026"/>
              </p:ext>
            </p:extLst>
          </p:nvPr>
        </p:nvGraphicFramePr>
        <p:xfrm>
          <a:off x="695031" y="5680572"/>
          <a:ext cx="10515602" cy="9862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61081">
                  <a:extLst>
                    <a:ext uri="{9D8B030D-6E8A-4147-A177-3AD203B41FA5}">
                      <a16:colId xmlns:a16="http://schemas.microsoft.com/office/drawing/2014/main" val="1619524744"/>
                    </a:ext>
                  </a:extLst>
                </a:gridCol>
                <a:gridCol w="507387">
                  <a:extLst>
                    <a:ext uri="{9D8B030D-6E8A-4147-A177-3AD203B41FA5}">
                      <a16:colId xmlns:a16="http://schemas.microsoft.com/office/drawing/2014/main" val="92410777"/>
                    </a:ext>
                  </a:extLst>
                </a:gridCol>
                <a:gridCol w="507387">
                  <a:extLst>
                    <a:ext uri="{9D8B030D-6E8A-4147-A177-3AD203B41FA5}">
                      <a16:colId xmlns:a16="http://schemas.microsoft.com/office/drawing/2014/main" val="1273740774"/>
                    </a:ext>
                  </a:extLst>
                </a:gridCol>
                <a:gridCol w="761081">
                  <a:extLst>
                    <a:ext uri="{9D8B030D-6E8A-4147-A177-3AD203B41FA5}">
                      <a16:colId xmlns:a16="http://schemas.microsoft.com/office/drawing/2014/main" val="3481080875"/>
                    </a:ext>
                  </a:extLst>
                </a:gridCol>
                <a:gridCol w="761081">
                  <a:extLst>
                    <a:ext uri="{9D8B030D-6E8A-4147-A177-3AD203B41FA5}">
                      <a16:colId xmlns:a16="http://schemas.microsoft.com/office/drawing/2014/main" val="324686336"/>
                    </a:ext>
                  </a:extLst>
                </a:gridCol>
                <a:gridCol w="761081">
                  <a:extLst>
                    <a:ext uri="{9D8B030D-6E8A-4147-A177-3AD203B41FA5}">
                      <a16:colId xmlns:a16="http://schemas.microsoft.com/office/drawing/2014/main" val="2465389837"/>
                    </a:ext>
                  </a:extLst>
                </a:gridCol>
                <a:gridCol w="761081">
                  <a:extLst>
                    <a:ext uri="{9D8B030D-6E8A-4147-A177-3AD203B41FA5}">
                      <a16:colId xmlns:a16="http://schemas.microsoft.com/office/drawing/2014/main" val="3182260576"/>
                    </a:ext>
                  </a:extLst>
                </a:gridCol>
                <a:gridCol w="761081">
                  <a:extLst>
                    <a:ext uri="{9D8B030D-6E8A-4147-A177-3AD203B41FA5}">
                      <a16:colId xmlns:a16="http://schemas.microsoft.com/office/drawing/2014/main" val="2717499949"/>
                    </a:ext>
                  </a:extLst>
                </a:gridCol>
                <a:gridCol w="761081">
                  <a:extLst>
                    <a:ext uri="{9D8B030D-6E8A-4147-A177-3AD203B41FA5}">
                      <a16:colId xmlns:a16="http://schemas.microsoft.com/office/drawing/2014/main" val="2663241304"/>
                    </a:ext>
                  </a:extLst>
                </a:gridCol>
                <a:gridCol w="1128937">
                  <a:extLst>
                    <a:ext uri="{9D8B030D-6E8A-4147-A177-3AD203B41FA5}">
                      <a16:colId xmlns:a16="http://schemas.microsoft.com/office/drawing/2014/main" val="2205301197"/>
                    </a:ext>
                  </a:extLst>
                </a:gridCol>
                <a:gridCol w="761081">
                  <a:extLst>
                    <a:ext uri="{9D8B030D-6E8A-4147-A177-3AD203B41FA5}">
                      <a16:colId xmlns:a16="http://schemas.microsoft.com/office/drawing/2014/main" val="3975976430"/>
                    </a:ext>
                  </a:extLst>
                </a:gridCol>
                <a:gridCol w="761081">
                  <a:extLst>
                    <a:ext uri="{9D8B030D-6E8A-4147-A177-3AD203B41FA5}">
                      <a16:colId xmlns:a16="http://schemas.microsoft.com/office/drawing/2014/main" val="1247891593"/>
                    </a:ext>
                  </a:extLst>
                </a:gridCol>
                <a:gridCol w="761081">
                  <a:extLst>
                    <a:ext uri="{9D8B030D-6E8A-4147-A177-3AD203B41FA5}">
                      <a16:colId xmlns:a16="http://schemas.microsoft.com/office/drawing/2014/main" val="2370789874"/>
                    </a:ext>
                  </a:extLst>
                </a:gridCol>
                <a:gridCol w="761081">
                  <a:extLst>
                    <a:ext uri="{9D8B030D-6E8A-4147-A177-3AD203B41FA5}">
                      <a16:colId xmlns:a16="http://schemas.microsoft.com/office/drawing/2014/main" val="3192043222"/>
                    </a:ext>
                  </a:extLst>
                </a:gridCol>
              </a:tblGrid>
              <a:tr h="278319">
                <a:tc>
                  <a:txBody>
                    <a:bodyPr/>
                    <a:lstStyle/>
                    <a:p>
                      <a:pPr algn="l" fontAlgn="b"/>
                      <a:endParaRPr lang="ca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0" marR="6050" marT="605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ca-ES" sz="1700" u="none" strike="noStrike">
                          <a:effectLst/>
                        </a:rPr>
                        <a:t>Gel nº 174</a:t>
                      </a:r>
                      <a:endParaRPr lang="ca-ES" sz="1700" b="1" i="0" u="none" strike="noStrike">
                        <a:solidFill>
                          <a:srgbClr val="000000"/>
                        </a:solidFill>
                        <a:effectLst/>
                        <a:latin typeface="AvantGarde Bk BT"/>
                      </a:endParaRPr>
                    </a:p>
                  </a:txBody>
                  <a:tcPr marL="6050" marR="6050" marT="6050" marB="0" anchor="b"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ca-ES" sz="1000" b="0" i="0" u="none" strike="noStrike">
                        <a:solidFill>
                          <a:srgbClr val="000000"/>
                        </a:solidFill>
                        <a:effectLst/>
                        <a:latin typeface="AvantGarde Bk BT"/>
                      </a:endParaRPr>
                    </a:p>
                  </a:txBody>
                  <a:tcPr marL="6050" marR="6050" marT="60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a-ES" sz="1000" b="0" i="0" u="none" strike="noStrike">
                        <a:solidFill>
                          <a:srgbClr val="000000"/>
                        </a:solidFill>
                        <a:effectLst/>
                        <a:latin typeface="AvantGarde Bk BT"/>
                      </a:endParaRPr>
                    </a:p>
                  </a:txBody>
                  <a:tcPr marL="6050" marR="6050" marT="60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a-ES" sz="1000" b="0" i="0" u="none" strike="noStrike">
                        <a:solidFill>
                          <a:srgbClr val="000000"/>
                        </a:solidFill>
                        <a:effectLst/>
                        <a:latin typeface="AvantGarde Bk BT"/>
                      </a:endParaRPr>
                    </a:p>
                  </a:txBody>
                  <a:tcPr marL="6050" marR="6050" marT="60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a-ES" sz="1000" b="0" i="0" u="none" strike="noStrike">
                        <a:solidFill>
                          <a:srgbClr val="000000"/>
                        </a:solidFill>
                        <a:effectLst/>
                        <a:latin typeface="AvantGarde Bk BT"/>
                      </a:endParaRPr>
                    </a:p>
                  </a:txBody>
                  <a:tcPr marL="6050" marR="6050" marT="60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a-ES" sz="1000" b="0" i="0" u="none" strike="noStrike">
                        <a:solidFill>
                          <a:srgbClr val="000000"/>
                        </a:solidFill>
                        <a:effectLst/>
                        <a:latin typeface="AvantGarde Bk BT"/>
                      </a:endParaRPr>
                    </a:p>
                  </a:txBody>
                  <a:tcPr marL="6050" marR="6050" marT="60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a-ES" sz="1000" b="0" i="0" u="none" strike="noStrike">
                        <a:solidFill>
                          <a:srgbClr val="000000"/>
                        </a:solidFill>
                        <a:effectLst/>
                        <a:latin typeface="AvantGarde Bk BT"/>
                      </a:endParaRPr>
                    </a:p>
                  </a:txBody>
                  <a:tcPr marL="6050" marR="6050" marT="60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a-ES" sz="1000" b="0" i="0" u="none" strike="noStrike">
                        <a:solidFill>
                          <a:srgbClr val="000000"/>
                        </a:solidFill>
                        <a:effectLst/>
                        <a:latin typeface="AvantGarde Bk BT"/>
                      </a:endParaRPr>
                    </a:p>
                  </a:txBody>
                  <a:tcPr marL="6050" marR="6050" marT="60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a-ES" sz="1000" b="0" i="0" u="none" strike="noStrike">
                        <a:solidFill>
                          <a:srgbClr val="000000"/>
                        </a:solidFill>
                        <a:effectLst/>
                        <a:latin typeface="AvantGarde Bk BT"/>
                      </a:endParaRPr>
                    </a:p>
                  </a:txBody>
                  <a:tcPr marL="6050" marR="6050" marT="60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a-ES" sz="1000" b="0" i="0" u="none" strike="noStrike">
                        <a:solidFill>
                          <a:srgbClr val="000000"/>
                        </a:solidFill>
                        <a:effectLst/>
                        <a:latin typeface="AvantGarde Bk BT"/>
                      </a:endParaRPr>
                    </a:p>
                  </a:txBody>
                  <a:tcPr marL="6050" marR="6050" marT="605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a-ES" sz="1000" b="0" i="0" u="none" strike="noStrike">
                        <a:solidFill>
                          <a:srgbClr val="000000"/>
                        </a:solidFill>
                        <a:effectLst/>
                        <a:latin typeface="AvantGarde Bk BT"/>
                      </a:endParaRPr>
                    </a:p>
                  </a:txBody>
                  <a:tcPr marL="6050" marR="6050" marT="605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a-ES" sz="1000" b="0" i="0" u="none" strike="noStrike">
                        <a:solidFill>
                          <a:srgbClr val="000000"/>
                        </a:solidFill>
                        <a:effectLst/>
                        <a:latin typeface="AvantGarde Bk BT"/>
                      </a:endParaRPr>
                    </a:p>
                  </a:txBody>
                  <a:tcPr marL="6050" marR="6050" marT="6050" marB="0" anchor="b"/>
                </a:tc>
                <a:extLst>
                  <a:ext uri="{0D108BD9-81ED-4DB2-BD59-A6C34878D82A}">
                    <a16:rowId xmlns:a16="http://schemas.microsoft.com/office/drawing/2014/main" val="3572741467"/>
                  </a:ext>
                </a:extLst>
              </a:tr>
              <a:tr h="278319">
                <a:tc>
                  <a:txBody>
                    <a:bodyPr/>
                    <a:lstStyle/>
                    <a:p>
                      <a:pPr algn="l" fontAlgn="b"/>
                      <a:endParaRPr lang="ca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0" marR="6050" marT="60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a-ES" sz="1700" u="none" strike="noStrike">
                          <a:effectLst/>
                        </a:rPr>
                        <a:t>10%</a:t>
                      </a:r>
                      <a:endParaRPr lang="ca-ES" sz="1700" b="1" i="0" u="none" strike="noStrike">
                        <a:solidFill>
                          <a:srgbClr val="000000"/>
                        </a:solidFill>
                        <a:effectLst/>
                        <a:latin typeface="AvantGarde Bk BT"/>
                      </a:endParaRPr>
                    </a:p>
                  </a:txBody>
                  <a:tcPr marL="6050" marR="6050" marT="60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a-ES" sz="1100" b="1" i="0" u="none" strike="noStrike">
                        <a:solidFill>
                          <a:srgbClr val="7B7B7B"/>
                        </a:solidFill>
                        <a:effectLst/>
                        <a:latin typeface="AvantGarde Bk BT"/>
                      </a:endParaRPr>
                    </a:p>
                  </a:txBody>
                  <a:tcPr marL="6050" marR="6050" marT="60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a-ES" sz="1000" b="0" i="0" u="none" strike="noStrike">
                        <a:solidFill>
                          <a:srgbClr val="000000"/>
                        </a:solidFill>
                        <a:effectLst/>
                        <a:latin typeface="AvantGarde Bk BT"/>
                      </a:endParaRPr>
                    </a:p>
                  </a:txBody>
                  <a:tcPr marL="6050" marR="6050" marT="60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a-ES" sz="1000" b="0" i="0" u="none" strike="noStrike">
                        <a:solidFill>
                          <a:srgbClr val="000000"/>
                        </a:solidFill>
                        <a:effectLst/>
                        <a:latin typeface="AvantGarde Bk BT"/>
                      </a:endParaRPr>
                    </a:p>
                  </a:txBody>
                  <a:tcPr marL="6050" marR="6050" marT="60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a-ES" sz="1000" b="0" i="0" u="none" strike="noStrike">
                        <a:solidFill>
                          <a:srgbClr val="000000"/>
                        </a:solidFill>
                        <a:effectLst/>
                        <a:latin typeface="AvantGarde Bk BT"/>
                      </a:endParaRPr>
                    </a:p>
                  </a:txBody>
                  <a:tcPr marL="6050" marR="6050" marT="60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a-ES" sz="1000" b="0" i="0" u="none" strike="noStrike">
                        <a:solidFill>
                          <a:srgbClr val="000000"/>
                        </a:solidFill>
                        <a:effectLst/>
                        <a:latin typeface="AvantGarde Bk BT"/>
                      </a:endParaRPr>
                    </a:p>
                  </a:txBody>
                  <a:tcPr marL="6050" marR="6050" marT="60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a-ES" sz="1000" b="0" i="0" u="none" strike="noStrike">
                        <a:solidFill>
                          <a:srgbClr val="000000"/>
                        </a:solidFill>
                        <a:effectLst/>
                        <a:latin typeface="AvantGarde Bk BT"/>
                      </a:endParaRPr>
                    </a:p>
                  </a:txBody>
                  <a:tcPr marL="6050" marR="6050" marT="60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a-ES" sz="1000" b="0" i="0" u="none" strike="noStrike">
                        <a:solidFill>
                          <a:srgbClr val="000000"/>
                        </a:solidFill>
                        <a:effectLst/>
                        <a:latin typeface="AvantGarde Bk BT"/>
                      </a:endParaRPr>
                    </a:p>
                  </a:txBody>
                  <a:tcPr marL="6050" marR="6050" marT="60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a-ES" sz="1000" b="0" i="0" u="none" strike="noStrike">
                        <a:solidFill>
                          <a:srgbClr val="000000"/>
                        </a:solidFill>
                        <a:effectLst/>
                        <a:latin typeface="AvantGarde Bk BT"/>
                      </a:endParaRPr>
                    </a:p>
                  </a:txBody>
                  <a:tcPr marL="6050" marR="6050" marT="60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a-ES" sz="1000" b="0" i="0" u="none" strike="noStrike">
                        <a:solidFill>
                          <a:srgbClr val="000000"/>
                        </a:solidFill>
                        <a:effectLst/>
                        <a:latin typeface="AvantGarde Bk BT"/>
                      </a:endParaRPr>
                    </a:p>
                  </a:txBody>
                  <a:tcPr marL="6050" marR="6050" marT="60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a-ES" sz="1000" b="0" i="0" u="none" strike="noStrike">
                        <a:solidFill>
                          <a:srgbClr val="000000"/>
                        </a:solidFill>
                        <a:effectLst/>
                        <a:latin typeface="AvantGarde Bk BT"/>
                      </a:endParaRPr>
                    </a:p>
                  </a:txBody>
                  <a:tcPr marL="6050" marR="6050" marT="605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a-ES" sz="1000" b="0" i="0" u="none" strike="noStrike">
                        <a:solidFill>
                          <a:srgbClr val="000000"/>
                        </a:solidFill>
                        <a:effectLst/>
                        <a:latin typeface="AvantGarde Bk BT"/>
                      </a:endParaRPr>
                    </a:p>
                  </a:txBody>
                  <a:tcPr marL="6050" marR="6050" marT="605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a-ES" sz="1000" b="0" i="0" u="none" strike="noStrike">
                        <a:solidFill>
                          <a:srgbClr val="000000"/>
                        </a:solidFill>
                        <a:effectLst/>
                        <a:latin typeface="AvantGarde Bk BT"/>
                      </a:endParaRPr>
                    </a:p>
                  </a:txBody>
                  <a:tcPr marL="6050" marR="6050" marT="6050" marB="0" anchor="b"/>
                </a:tc>
                <a:extLst>
                  <a:ext uri="{0D108BD9-81ED-4DB2-BD59-A6C34878D82A}">
                    <a16:rowId xmlns:a16="http://schemas.microsoft.com/office/drawing/2014/main" val="1262485887"/>
                  </a:ext>
                </a:extLst>
              </a:tr>
              <a:tr h="175462">
                <a:tc>
                  <a:txBody>
                    <a:bodyPr/>
                    <a:lstStyle/>
                    <a:p>
                      <a:pPr algn="l" fontAlgn="b"/>
                      <a:endParaRPr lang="ca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0" marR="6050" marT="60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a-ES" sz="1000" b="0" i="0" u="none" strike="noStrike">
                        <a:solidFill>
                          <a:srgbClr val="000000"/>
                        </a:solidFill>
                        <a:effectLst/>
                        <a:latin typeface="AvantGarde Bk BT"/>
                      </a:endParaRPr>
                    </a:p>
                  </a:txBody>
                  <a:tcPr marL="6050" marR="6050" marT="605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a-ES" sz="1000" b="0" i="0" u="none" strike="noStrike">
                        <a:solidFill>
                          <a:srgbClr val="000000"/>
                        </a:solidFill>
                        <a:effectLst/>
                        <a:latin typeface="AvantGarde Bk BT"/>
                      </a:endParaRPr>
                    </a:p>
                  </a:txBody>
                  <a:tcPr marL="6050" marR="6050" marT="605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a-ES" sz="1000" b="0" i="0" u="none" strike="noStrike">
                        <a:solidFill>
                          <a:srgbClr val="000000"/>
                        </a:solidFill>
                        <a:effectLst/>
                        <a:latin typeface="AvantGarde Bk BT"/>
                      </a:endParaRPr>
                    </a:p>
                  </a:txBody>
                  <a:tcPr marL="6050" marR="6050" marT="605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a-ES" sz="1000" b="0" i="0" u="none" strike="noStrike">
                        <a:solidFill>
                          <a:srgbClr val="000000"/>
                        </a:solidFill>
                        <a:effectLst/>
                        <a:latin typeface="AvantGarde Bk BT"/>
                      </a:endParaRPr>
                    </a:p>
                  </a:txBody>
                  <a:tcPr marL="6050" marR="6050" marT="605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a-ES" sz="1000" b="0" i="0" u="none" strike="noStrike">
                        <a:solidFill>
                          <a:srgbClr val="000000"/>
                        </a:solidFill>
                        <a:effectLst/>
                        <a:latin typeface="AvantGarde Bk BT"/>
                      </a:endParaRPr>
                    </a:p>
                  </a:txBody>
                  <a:tcPr marL="6050" marR="6050" marT="605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a-ES" sz="1000" b="0" i="0" u="none" strike="noStrike">
                        <a:solidFill>
                          <a:srgbClr val="000000"/>
                        </a:solidFill>
                        <a:effectLst/>
                        <a:latin typeface="AvantGarde Bk BT"/>
                      </a:endParaRPr>
                    </a:p>
                  </a:txBody>
                  <a:tcPr marL="6050" marR="6050" marT="60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a-ES" sz="1000" b="0" i="0" u="none" strike="noStrike">
                        <a:solidFill>
                          <a:srgbClr val="000000"/>
                        </a:solidFill>
                        <a:effectLst/>
                        <a:latin typeface="AvantGarde Bk BT"/>
                      </a:endParaRPr>
                    </a:p>
                  </a:txBody>
                  <a:tcPr marL="6050" marR="6050" marT="605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a-ES" sz="1000" b="0" i="0" u="none" strike="noStrike">
                        <a:solidFill>
                          <a:srgbClr val="000000"/>
                        </a:solidFill>
                        <a:effectLst/>
                        <a:latin typeface="AvantGarde Bk BT"/>
                      </a:endParaRPr>
                    </a:p>
                  </a:txBody>
                  <a:tcPr marL="6050" marR="6050" marT="605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a-ES" sz="1000" b="0" i="0" u="none" strike="noStrike">
                        <a:solidFill>
                          <a:srgbClr val="000000"/>
                        </a:solidFill>
                        <a:effectLst/>
                        <a:latin typeface="AvantGarde Bk BT"/>
                      </a:endParaRPr>
                    </a:p>
                  </a:txBody>
                  <a:tcPr marL="6050" marR="6050" marT="605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a-ES" sz="1000" b="0" i="0" u="none" strike="noStrike">
                        <a:solidFill>
                          <a:srgbClr val="000000"/>
                        </a:solidFill>
                        <a:effectLst/>
                        <a:latin typeface="AvantGarde Bk BT"/>
                      </a:endParaRPr>
                    </a:p>
                  </a:txBody>
                  <a:tcPr marL="6050" marR="6050" marT="605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a-ES" sz="1000" b="0" i="0" u="none" strike="noStrike">
                        <a:solidFill>
                          <a:srgbClr val="000000"/>
                        </a:solidFill>
                        <a:effectLst/>
                        <a:latin typeface="AvantGarde Bk BT"/>
                      </a:endParaRPr>
                    </a:p>
                  </a:txBody>
                  <a:tcPr marL="6050" marR="6050" marT="60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a-ES" sz="1000" b="0" i="0" u="none" strike="noStrike">
                        <a:solidFill>
                          <a:srgbClr val="000000"/>
                        </a:solidFill>
                        <a:effectLst/>
                        <a:latin typeface="AvantGarde Bk BT"/>
                      </a:endParaRPr>
                    </a:p>
                  </a:txBody>
                  <a:tcPr marL="6050" marR="6050" marT="60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a-ES" sz="1000" b="0" i="0" u="none" strike="noStrike">
                        <a:solidFill>
                          <a:srgbClr val="000000"/>
                        </a:solidFill>
                        <a:effectLst/>
                        <a:latin typeface="AvantGarde Bk BT"/>
                      </a:endParaRPr>
                    </a:p>
                  </a:txBody>
                  <a:tcPr marL="6050" marR="6050" marT="6050" marB="0" anchor="b"/>
                </a:tc>
                <a:extLst>
                  <a:ext uri="{0D108BD9-81ED-4DB2-BD59-A6C34878D82A}">
                    <a16:rowId xmlns:a16="http://schemas.microsoft.com/office/drawing/2014/main" val="785570635"/>
                  </a:ext>
                </a:extLst>
              </a:tr>
              <a:tr h="254117">
                <a:tc>
                  <a:txBody>
                    <a:bodyPr/>
                    <a:lstStyle/>
                    <a:p>
                      <a:pPr algn="l" fontAlgn="b"/>
                      <a:endParaRPr lang="ca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0" marR="6050" marT="60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a-ES" sz="1000" b="0" i="0" u="none" strike="noStrike">
                        <a:solidFill>
                          <a:srgbClr val="000000"/>
                        </a:solidFill>
                        <a:effectLst/>
                        <a:latin typeface="AvantGarde Bk BT"/>
                      </a:endParaRPr>
                    </a:p>
                  </a:txBody>
                  <a:tcPr marL="6050" marR="6050" marT="60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a-ES" sz="1500" u="none" strike="noStrike">
                          <a:effectLst/>
                        </a:rPr>
                        <a:t>1</a:t>
                      </a:r>
                      <a:endParaRPr lang="ca-E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0" marR="6050" marT="60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a-ES" sz="1500" u="none" strike="noStrike">
                          <a:effectLst/>
                        </a:rPr>
                        <a:t>MMP9</a:t>
                      </a:r>
                      <a:endParaRPr lang="ca-E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0" marR="6050" marT="60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a-ES" sz="1500" u="none" strike="noStrike">
                          <a:effectLst/>
                        </a:rPr>
                        <a:t>MW: 96</a:t>
                      </a:r>
                      <a:endParaRPr lang="ca-E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0" marR="6050" marT="60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a-E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0" marR="6050" marT="60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a-E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0" marR="6050" marT="60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a-ES" sz="1500" u="none" strike="noStrike">
                          <a:effectLst/>
                        </a:rPr>
                        <a:t>1</a:t>
                      </a:r>
                      <a:endParaRPr lang="ca-E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0" marR="6050" marT="60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a-ES" sz="1500" u="none" strike="noStrike">
                          <a:effectLst/>
                        </a:rPr>
                        <a:t>MMP14</a:t>
                      </a:r>
                      <a:endParaRPr lang="ca-E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0" marR="6050" marT="60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a-ES" sz="1500" u="none" strike="noStrike">
                          <a:effectLst/>
                        </a:rPr>
                        <a:t>MW: 50 - 62</a:t>
                      </a:r>
                      <a:endParaRPr lang="ca-E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0" marR="6050" marT="605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a-ES" sz="1000" b="0" i="0" u="none" strike="noStrike">
                        <a:solidFill>
                          <a:srgbClr val="000000"/>
                        </a:solidFill>
                        <a:effectLst/>
                        <a:latin typeface="AvantGarde Bk BT"/>
                      </a:endParaRPr>
                    </a:p>
                  </a:txBody>
                  <a:tcPr marL="6050" marR="6050" marT="60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a-ES" sz="1500" u="none" strike="noStrike">
                          <a:effectLst/>
                        </a:rPr>
                        <a:t>3</a:t>
                      </a:r>
                      <a:endParaRPr lang="ca-E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0" marR="6050" marT="60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a-ES" sz="1500" u="none" strike="noStrike">
                          <a:effectLst/>
                        </a:rPr>
                        <a:t>MMP2</a:t>
                      </a:r>
                      <a:endParaRPr lang="ca-E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0" marR="6050" marT="60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a-ES" sz="1500" u="none" strike="noStrike" dirty="0">
                          <a:effectLst/>
                        </a:rPr>
                        <a:t>MW: 77</a:t>
                      </a:r>
                      <a:endParaRPr lang="ca-E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50" marR="6050" marT="6050" marB="0" anchor="b"/>
                </a:tc>
                <a:extLst>
                  <a:ext uri="{0D108BD9-81ED-4DB2-BD59-A6C34878D82A}">
                    <a16:rowId xmlns:a16="http://schemas.microsoft.com/office/drawing/2014/main" val="23972928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5378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uadroTexto 38">
            <a:extLst>
              <a:ext uri="{FF2B5EF4-FFF2-40B4-BE49-F238E27FC236}">
                <a16:creationId xmlns:a16="http://schemas.microsoft.com/office/drawing/2014/main" id="{17DC3C86-771E-9564-7BC5-5B77FBC7A9C3}"/>
              </a:ext>
            </a:extLst>
          </p:cNvPr>
          <p:cNvSpPr txBox="1"/>
          <p:nvPr/>
        </p:nvSpPr>
        <p:spPr>
          <a:xfrm>
            <a:off x="281414" y="93022"/>
            <a:ext cx="30032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/>
              <a:t>Supplementary</a:t>
            </a:r>
            <a:r>
              <a:rPr lang="es-ES" b="1" dirty="0"/>
              <a:t> Figure 3d		</a:t>
            </a:r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B3605DF2-4EB7-7F56-0AC7-75835C1FAE6C}"/>
              </a:ext>
            </a:extLst>
          </p:cNvPr>
          <p:cNvSpPr txBox="1"/>
          <p:nvPr/>
        </p:nvSpPr>
        <p:spPr>
          <a:xfrm>
            <a:off x="4641303" y="345688"/>
            <a:ext cx="35040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/>
              <a:t>MMP14, MMP2, AND TIMP2</a:t>
            </a:r>
            <a:endParaRPr lang="ca-ES" b="1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12F8750-6C71-1B92-7598-8BDEE0E82E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09" y="1207503"/>
            <a:ext cx="5076825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8" name="Grupo 57">
            <a:extLst>
              <a:ext uri="{FF2B5EF4-FFF2-40B4-BE49-F238E27FC236}">
                <a16:creationId xmlns:a16="http://schemas.microsoft.com/office/drawing/2014/main" id="{FEBD1B6D-CED5-7062-1AB9-9F742A758480}"/>
              </a:ext>
            </a:extLst>
          </p:cNvPr>
          <p:cNvGrpSpPr/>
          <p:nvPr/>
        </p:nvGrpSpPr>
        <p:grpSpPr>
          <a:xfrm>
            <a:off x="5948177" y="689954"/>
            <a:ext cx="6197600" cy="4625975"/>
            <a:chOff x="8134350" y="3182938"/>
            <a:chExt cx="6197600" cy="4625975"/>
          </a:xfrm>
        </p:grpSpPr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00000000-0008-0000-0300-00001B0000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519" t="27072" r="14954" b="18810"/>
            <a:stretch/>
          </p:blipFill>
          <p:spPr>
            <a:xfrm rot="5400000">
              <a:off x="9051925" y="2528888"/>
              <a:ext cx="4362450" cy="6197600"/>
            </a:xfrm>
            <a:prstGeom prst="rect">
              <a:avLst/>
            </a:prstGeom>
          </p:spPr>
        </p:pic>
        <p:sp>
          <p:nvSpPr>
            <p:cNvPr id="15" name="Rectángulo 14">
              <a:extLst>
                <a:ext uri="{FF2B5EF4-FFF2-40B4-BE49-F238E27FC236}">
                  <a16:creationId xmlns:a16="http://schemas.microsoft.com/office/drawing/2014/main" id="{00000000-0008-0000-0300-00002300000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964613" y="4267200"/>
              <a:ext cx="981075" cy="533400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a-DK" sz="1800" b="1">
                  <a:solidFill>
                    <a:srgbClr val="FF0000"/>
                  </a:solidFill>
                </a:rPr>
                <a:t>135</a:t>
              </a:r>
            </a:p>
          </p:txBody>
        </p:sp>
        <p:sp>
          <p:nvSpPr>
            <p:cNvPr id="16" name="Rectángulo 15">
              <a:extLst>
                <a:ext uri="{FF2B5EF4-FFF2-40B4-BE49-F238E27FC236}">
                  <a16:creationId xmlns:a16="http://schemas.microsoft.com/office/drawing/2014/main" id="{00000000-0008-0000-0300-00002400000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958263" y="4492625"/>
              <a:ext cx="981075" cy="533400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a-DK" sz="1800" b="1">
                  <a:solidFill>
                    <a:srgbClr val="FF0000"/>
                  </a:solidFill>
                </a:rPr>
                <a:t>100</a:t>
              </a:r>
            </a:p>
          </p:txBody>
        </p:sp>
        <p:sp>
          <p:nvSpPr>
            <p:cNvPr id="17" name="Rectángulo 16">
              <a:extLst>
                <a:ext uri="{FF2B5EF4-FFF2-40B4-BE49-F238E27FC236}">
                  <a16:creationId xmlns:a16="http://schemas.microsoft.com/office/drawing/2014/main" id="{00000000-0008-0000-0300-00002500000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012238" y="4746625"/>
              <a:ext cx="981075" cy="873125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a-DK" sz="1800" b="1">
                  <a:solidFill>
                    <a:srgbClr val="FF0000"/>
                  </a:solidFill>
                </a:rPr>
                <a:t>75</a:t>
              </a:r>
            </a:p>
          </p:txBody>
        </p:sp>
        <p:sp>
          <p:nvSpPr>
            <p:cNvPr id="18" name="Rectángulo 17">
              <a:extLst>
                <a:ext uri="{FF2B5EF4-FFF2-40B4-BE49-F238E27FC236}">
                  <a16:creationId xmlns:a16="http://schemas.microsoft.com/office/drawing/2014/main" id="{00000000-0008-0000-0300-00002600000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058275" y="5106988"/>
              <a:ext cx="981075" cy="533400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a-DK" sz="1800" b="1">
                  <a:solidFill>
                    <a:srgbClr val="FF0000"/>
                  </a:solidFill>
                </a:rPr>
                <a:t>63</a:t>
              </a:r>
            </a:p>
          </p:txBody>
        </p:sp>
        <p:sp>
          <p:nvSpPr>
            <p:cNvPr id="19" name="Rectángulo 18">
              <a:extLst>
                <a:ext uri="{FF2B5EF4-FFF2-40B4-BE49-F238E27FC236}">
                  <a16:creationId xmlns:a16="http://schemas.microsoft.com/office/drawing/2014/main" id="{00000000-0008-0000-0300-00002700000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015413" y="5541963"/>
              <a:ext cx="981075" cy="533400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a-DK" sz="1800" b="1">
                  <a:solidFill>
                    <a:srgbClr val="FF0000"/>
                  </a:solidFill>
                </a:rPr>
                <a:t>48</a:t>
              </a:r>
            </a:p>
          </p:txBody>
        </p:sp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00000000-0008-0000-0300-00002800000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039225" y="6038850"/>
              <a:ext cx="981075" cy="533400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a-DK" sz="1800" b="1">
                  <a:solidFill>
                    <a:srgbClr val="FF0000"/>
                  </a:solidFill>
                </a:rPr>
                <a:t>35</a:t>
              </a:r>
            </a:p>
          </p:txBody>
        </p:sp>
        <p:sp>
          <p:nvSpPr>
            <p:cNvPr id="21" name="Rectángulo 20">
              <a:extLst>
                <a:ext uri="{FF2B5EF4-FFF2-40B4-BE49-F238E27FC236}">
                  <a16:creationId xmlns:a16="http://schemas.microsoft.com/office/drawing/2014/main" id="{00000000-0008-0000-0300-00002900000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032875" y="6569075"/>
              <a:ext cx="981075" cy="533400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a-DK" sz="1800" b="1">
                  <a:solidFill>
                    <a:srgbClr val="FF0000"/>
                  </a:solidFill>
                </a:rPr>
                <a:t>25</a:t>
              </a:r>
            </a:p>
          </p:txBody>
        </p:sp>
        <p:sp>
          <p:nvSpPr>
            <p:cNvPr id="43" name="Rectángulo 42">
              <a:extLst>
                <a:ext uri="{FF2B5EF4-FFF2-40B4-BE49-F238E27FC236}">
                  <a16:creationId xmlns:a16="http://schemas.microsoft.com/office/drawing/2014/main" id="{00000000-0008-0000-0300-000030000000}"/>
                </a:ext>
              </a:extLst>
            </p:cNvPr>
            <p:cNvSpPr>
              <a:spLocks noChangeAspect="1"/>
            </p:cNvSpPr>
            <p:nvPr/>
          </p:nvSpPr>
          <p:spPr>
            <a:xfrm rot="18821121">
              <a:off x="8304213" y="3617913"/>
              <a:ext cx="1444625" cy="841375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a-DK" sz="1800" b="1">
                  <a:solidFill>
                    <a:srgbClr val="FF0000"/>
                  </a:solidFill>
                </a:rPr>
                <a:t>CONTROL</a:t>
              </a:r>
            </a:p>
          </p:txBody>
        </p:sp>
        <p:sp>
          <p:nvSpPr>
            <p:cNvPr id="44" name="Rectángulo 43">
              <a:extLst>
                <a:ext uri="{FF2B5EF4-FFF2-40B4-BE49-F238E27FC236}">
                  <a16:creationId xmlns:a16="http://schemas.microsoft.com/office/drawing/2014/main" id="{00000000-0008-0000-0300-000031000000}"/>
                </a:ext>
              </a:extLst>
            </p:cNvPr>
            <p:cNvSpPr>
              <a:spLocks noChangeAspect="1"/>
            </p:cNvSpPr>
            <p:nvPr/>
          </p:nvSpPr>
          <p:spPr>
            <a:xfrm rot="18821121">
              <a:off x="8756650" y="3563938"/>
              <a:ext cx="1444625" cy="841375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a-DK" sz="1800" b="1">
                  <a:solidFill>
                    <a:srgbClr val="FF0000"/>
                  </a:solidFill>
                </a:rPr>
                <a:t>SEMA3F</a:t>
              </a:r>
            </a:p>
          </p:txBody>
        </p:sp>
        <p:sp>
          <p:nvSpPr>
            <p:cNvPr id="45" name="Rectángulo 44">
              <a:extLst>
                <a:ext uri="{FF2B5EF4-FFF2-40B4-BE49-F238E27FC236}">
                  <a16:creationId xmlns:a16="http://schemas.microsoft.com/office/drawing/2014/main" id="{00000000-0008-0000-0300-000032000000}"/>
                </a:ext>
              </a:extLst>
            </p:cNvPr>
            <p:cNvSpPr>
              <a:spLocks noChangeAspect="1"/>
            </p:cNvSpPr>
            <p:nvPr/>
          </p:nvSpPr>
          <p:spPr>
            <a:xfrm rot="18821121">
              <a:off x="10196513" y="3535363"/>
              <a:ext cx="1450975" cy="842962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a-DK" sz="1800" b="1">
                  <a:solidFill>
                    <a:srgbClr val="FF0000"/>
                  </a:solidFill>
                </a:rPr>
                <a:t>CONTROL</a:t>
              </a:r>
            </a:p>
          </p:txBody>
        </p:sp>
        <p:sp>
          <p:nvSpPr>
            <p:cNvPr id="46" name="Rectángulo 45">
              <a:extLst>
                <a:ext uri="{FF2B5EF4-FFF2-40B4-BE49-F238E27FC236}">
                  <a16:creationId xmlns:a16="http://schemas.microsoft.com/office/drawing/2014/main" id="{00000000-0008-0000-0300-000033000000}"/>
                </a:ext>
              </a:extLst>
            </p:cNvPr>
            <p:cNvSpPr>
              <a:spLocks noChangeAspect="1"/>
            </p:cNvSpPr>
            <p:nvPr/>
          </p:nvSpPr>
          <p:spPr>
            <a:xfrm rot="18821121">
              <a:off x="10652125" y="3484563"/>
              <a:ext cx="1444625" cy="841375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a-DK" sz="1800" b="1">
                  <a:solidFill>
                    <a:srgbClr val="FF0000"/>
                  </a:solidFill>
                </a:rPr>
                <a:t>SEMA3F</a:t>
              </a:r>
            </a:p>
          </p:txBody>
        </p:sp>
        <p:cxnSp>
          <p:nvCxnSpPr>
            <p:cNvPr id="54" name="Conector recto 53">
              <a:extLst>
                <a:ext uri="{FF2B5EF4-FFF2-40B4-BE49-F238E27FC236}">
                  <a16:creationId xmlns:a16="http://schemas.microsoft.com/office/drawing/2014/main" id="{00000000-0008-0000-0300-00003E000000}"/>
                </a:ext>
              </a:extLst>
            </p:cNvPr>
            <p:cNvCxnSpPr/>
            <p:nvPr/>
          </p:nvCxnSpPr>
          <p:spPr>
            <a:xfrm flipV="1">
              <a:off x="9686925" y="6816725"/>
              <a:ext cx="1517650" cy="47625"/>
            </a:xfrm>
            <a:prstGeom prst="line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55" name="Rectángulo 54">
              <a:extLst>
                <a:ext uri="{FF2B5EF4-FFF2-40B4-BE49-F238E27FC236}">
                  <a16:creationId xmlns:a16="http://schemas.microsoft.com/office/drawing/2014/main" id="{00000000-0008-0000-0300-00004000000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696450" y="6872288"/>
              <a:ext cx="1501775" cy="811212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a-DK" sz="1800" b="1">
                  <a:solidFill>
                    <a:srgbClr val="FF0000"/>
                  </a:solidFill>
                </a:rPr>
                <a:t>TIMP2</a:t>
              </a:r>
            </a:p>
          </p:txBody>
        </p:sp>
      </p:grpSp>
      <p:pic>
        <p:nvPicPr>
          <p:cNvPr id="59" name="Picture 6" descr="Resultat d'imatges de marker western blot tris-glycine 4-20%">
            <a:extLst>
              <a:ext uri="{FF2B5EF4-FFF2-40B4-BE49-F238E27FC236}">
                <a16:creationId xmlns:a16="http://schemas.microsoft.com/office/drawing/2014/main" id="{90C16D1F-345F-5C69-89E4-606AC53FDC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348" b="26046"/>
          <a:stretch/>
        </p:blipFill>
        <p:spPr bwMode="auto">
          <a:xfrm>
            <a:off x="4891487" y="935787"/>
            <a:ext cx="1083297" cy="3346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0" name="Tabla 59">
            <a:extLst>
              <a:ext uri="{FF2B5EF4-FFF2-40B4-BE49-F238E27FC236}">
                <a16:creationId xmlns:a16="http://schemas.microsoft.com/office/drawing/2014/main" id="{0D9A6864-9290-93B3-2BB7-FD4DEAA04E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6063579"/>
              </p:ext>
            </p:extLst>
          </p:nvPr>
        </p:nvGraphicFramePr>
        <p:xfrm>
          <a:off x="509337" y="5369045"/>
          <a:ext cx="3810001" cy="850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9231">
                  <a:extLst>
                    <a:ext uri="{9D8B030D-6E8A-4147-A177-3AD203B41FA5}">
                      <a16:colId xmlns:a16="http://schemas.microsoft.com/office/drawing/2014/main" val="3190021289"/>
                    </a:ext>
                  </a:extLst>
                </a:gridCol>
                <a:gridCol w="586154">
                  <a:extLst>
                    <a:ext uri="{9D8B030D-6E8A-4147-A177-3AD203B41FA5}">
                      <a16:colId xmlns:a16="http://schemas.microsoft.com/office/drawing/2014/main" val="3390993221"/>
                    </a:ext>
                  </a:extLst>
                </a:gridCol>
                <a:gridCol w="586154">
                  <a:extLst>
                    <a:ext uri="{9D8B030D-6E8A-4147-A177-3AD203B41FA5}">
                      <a16:colId xmlns:a16="http://schemas.microsoft.com/office/drawing/2014/main" val="3061753228"/>
                    </a:ext>
                  </a:extLst>
                </a:gridCol>
                <a:gridCol w="879231">
                  <a:extLst>
                    <a:ext uri="{9D8B030D-6E8A-4147-A177-3AD203B41FA5}">
                      <a16:colId xmlns:a16="http://schemas.microsoft.com/office/drawing/2014/main" val="2641804746"/>
                    </a:ext>
                  </a:extLst>
                </a:gridCol>
                <a:gridCol w="879231">
                  <a:extLst>
                    <a:ext uri="{9D8B030D-6E8A-4147-A177-3AD203B41FA5}">
                      <a16:colId xmlns:a16="http://schemas.microsoft.com/office/drawing/2014/main" val="2740770235"/>
                    </a:ext>
                  </a:extLst>
                </a:gridCol>
              </a:tblGrid>
              <a:tr h="292100">
                <a:tc>
                  <a:txBody>
                    <a:bodyPr/>
                    <a:lstStyle/>
                    <a:p>
                      <a:pPr algn="l" fontAlgn="b"/>
                      <a:endParaRPr lang="ca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ca-ES" sz="1800" u="none" strike="noStrike">
                          <a:effectLst/>
                        </a:rPr>
                        <a:t>Gel nº 175</a:t>
                      </a:r>
                      <a:endParaRPr lang="ca-ES" sz="1800" b="1" i="0" u="none" strike="noStrike">
                        <a:solidFill>
                          <a:srgbClr val="000000"/>
                        </a:solidFill>
                        <a:effectLst/>
                        <a:latin typeface="AvantGarde Bk BT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ca-ES" sz="1000" b="0" i="0" u="none" strike="noStrike">
                        <a:solidFill>
                          <a:srgbClr val="000000"/>
                        </a:solidFill>
                        <a:effectLst/>
                        <a:latin typeface="AvantGarde Bk B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a-ES" sz="1000" b="0" i="0" u="none" strike="noStrike">
                        <a:solidFill>
                          <a:srgbClr val="000000"/>
                        </a:solidFill>
                        <a:effectLst/>
                        <a:latin typeface="AvantGarde Bk BT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673958572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l" fontAlgn="b"/>
                      <a:endParaRPr lang="ca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a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a-ES" sz="1600" u="none" strike="noStrike">
                          <a:effectLst/>
                        </a:rPr>
                        <a:t>2</a:t>
                      </a:r>
                      <a:endParaRPr lang="ca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a-ES" sz="1600" u="none" strike="noStrike">
                          <a:effectLst/>
                        </a:rPr>
                        <a:t>TIMP2</a:t>
                      </a:r>
                      <a:endParaRPr lang="ca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a-ES" sz="1600" u="none" strike="noStrike">
                          <a:effectLst/>
                        </a:rPr>
                        <a:t>MW: 22</a:t>
                      </a:r>
                      <a:endParaRPr lang="ca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322469051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algn="l" fontAlgn="b"/>
                      <a:endParaRPr lang="ca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a-ES" sz="1800" u="none" strike="noStrike">
                          <a:effectLst/>
                        </a:rPr>
                        <a:t>10%</a:t>
                      </a:r>
                      <a:endParaRPr lang="ca-ES" sz="1800" b="1" i="0" u="none" strike="noStrike">
                        <a:solidFill>
                          <a:srgbClr val="000000"/>
                        </a:solidFill>
                        <a:effectLst/>
                        <a:latin typeface="AvantGarde Bk B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a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a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a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3118718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55396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uadroTexto 38">
            <a:extLst>
              <a:ext uri="{FF2B5EF4-FFF2-40B4-BE49-F238E27FC236}">
                <a16:creationId xmlns:a16="http://schemas.microsoft.com/office/drawing/2014/main" id="{17DC3C86-771E-9564-7BC5-5B77FBC7A9C3}"/>
              </a:ext>
            </a:extLst>
          </p:cNvPr>
          <p:cNvSpPr txBox="1"/>
          <p:nvPr/>
        </p:nvSpPr>
        <p:spPr>
          <a:xfrm>
            <a:off x="281414" y="93022"/>
            <a:ext cx="30032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/>
              <a:t>Supplementary</a:t>
            </a:r>
            <a:r>
              <a:rPr lang="es-ES" b="1" dirty="0"/>
              <a:t> Figure 3d		</a:t>
            </a:r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B3605DF2-4EB7-7F56-0AC7-75835C1FAE6C}"/>
              </a:ext>
            </a:extLst>
          </p:cNvPr>
          <p:cNvSpPr txBox="1"/>
          <p:nvPr/>
        </p:nvSpPr>
        <p:spPr>
          <a:xfrm>
            <a:off x="4641303" y="345688"/>
            <a:ext cx="35040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/>
              <a:t>MMP14, MMP2, AND TIMP2</a:t>
            </a:r>
            <a:endParaRPr lang="ca-ES" b="1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12F8750-6C71-1B92-7598-8BDEE0E82E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09" y="1207503"/>
            <a:ext cx="5076825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8" name="Grupo 37">
            <a:extLst>
              <a:ext uri="{FF2B5EF4-FFF2-40B4-BE49-F238E27FC236}">
                <a16:creationId xmlns:a16="http://schemas.microsoft.com/office/drawing/2014/main" id="{E07FB6F9-6129-8E29-D873-13109498ADEF}"/>
              </a:ext>
            </a:extLst>
          </p:cNvPr>
          <p:cNvGrpSpPr/>
          <p:nvPr/>
        </p:nvGrpSpPr>
        <p:grpSpPr>
          <a:xfrm>
            <a:off x="4670428" y="1014954"/>
            <a:ext cx="7378698" cy="4609559"/>
            <a:chOff x="-4951413" y="5653513"/>
            <a:chExt cx="10891838" cy="8340300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00000000-0008-0000-0300-0000410000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951413" y="6981825"/>
              <a:ext cx="10891838" cy="7011988"/>
            </a:xfrm>
            <a:prstGeom prst="rect">
              <a:avLst/>
            </a:prstGeom>
          </p:spPr>
        </p:pic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00000000-0008-0000-0300-000044000000}"/>
                </a:ext>
              </a:extLst>
            </p:cNvPr>
            <p:cNvSpPr>
              <a:spLocks noChangeAspect="1"/>
            </p:cNvSpPr>
            <p:nvPr/>
          </p:nvSpPr>
          <p:spPr>
            <a:xfrm rot="18821121">
              <a:off x="1763870" y="6531584"/>
              <a:ext cx="2571314" cy="842962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a-DK" sz="1800" b="1" dirty="0">
                  <a:solidFill>
                    <a:srgbClr val="FF0000"/>
                  </a:solidFill>
                </a:rPr>
                <a:t>CONTROL</a:t>
              </a:r>
            </a:p>
          </p:txBody>
        </p: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00000000-0008-0000-0300-000045000000}"/>
                </a:ext>
              </a:extLst>
            </p:cNvPr>
            <p:cNvSpPr>
              <a:spLocks noChangeAspect="1"/>
            </p:cNvSpPr>
            <p:nvPr/>
          </p:nvSpPr>
          <p:spPr>
            <a:xfrm rot="18821121">
              <a:off x="2491835" y="6815772"/>
              <a:ext cx="2145365" cy="842962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a-DK" sz="1800" b="1" dirty="0">
                  <a:solidFill>
                    <a:srgbClr val="FF0000"/>
                  </a:solidFill>
                </a:rPr>
                <a:t>SEMA3F</a:t>
              </a:r>
            </a:p>
          </p:txBody>
        </p:sp>
        <p:sp>
          <p:nvSpPr>
            <p:cNvPr id="32" name="Rectángulo 31">
              <a:extLst>
                <a:ext uri="{FF2B5EF4-FFF2-40B4-BE49-F238E27FC236}">
                  <a16:creationId xmlns:a16="http://schemas.microsoft.com/office/drawing/2014/main" id="{00000000-0008-0000-0300-00005B000000}"/>
                </a:ext>
              </a:extLst>
            </p:cNvPr>
            <p:cNvSpPr>
              <a:spLocks noChangeAspect="1"/>
            </p:cNvSpPr>
            <p:nvPr/>
          </p:nvSpPr>
          <p:spPr>
            <a:xfrm rot="18821121">
              <a:off x="-318086" y="6810908"/>
              <a:ext cx="2378338" cy="842962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a-DK" sz="1800" b="1" dirty="0">
                  <a:solidFill>
                    <a:srgbClr val="FF0000"/>
                  </a:solidFill>
                </a:rPr>
                <a:t>CONTROL</a:t>
              </a:r>
            </a:p>
          </p:txBody>
        </p:sp>
        <p:sp>
          <p:nvSpPr>
            <p:cNvPr id="33" name="Rectángulo 32">
              <a:extLst>
                <a:ext uri="{FF2B5EF4-FFF2-40B4-BE49-F238E27FC236}">
                  <a16:creationId xmlns:a16="http://schemas.microsoft.com/office/drawing/2014/main" id="{00000000-0008-0000-0300-00005C000000}"/>
                </a:ext>
              </a:extLst>
            </p:cNvPr>
            <p:cNvSpPr>
              <a:spLocks noChangeAspect="1"/>
            </p:cNvSpPr>
            <p:nvPr/>
          </p:nvSpPr>
          <p:spPr>
            <a:xfrm rot="18821121">
              <a:off x="148837" y="6778302"/>
              <a:ext cx="2319240" cy="842962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a-DK" sz="1800" b="1" dirty="0">
                  <a:solidFill>
                    <a:srgbClr val="FF0000"/>
                  </a:solidFill>
                </a:rPr>
                <a:t>SEMA3F</a:t>
              </a:r>
            </a:p>
          </p:txBody>
        </p:sp>
        <p:sp>
          <p:nvSpPr>
            <p:cNvPr id="34" name="Rectángulo 33">
              <a:extLst>
                <a:ext uri="{FF2B5EF4-FFF2-40B4-BE49-F238E27FC236}">
                  <a16:creationId xmlns:a16="http://schemas.microsoft.com/office/drawing/2014/main" id="{00000000-0008-0000-0300-00005D000000}"/>
                </a:ext>
              </a:extLst>
            </p:cNvPr>
            <p:cNvSpPr>
              <a:spLocks noChangeAspect="1"/>
            </p:cNvSpPr>
            <p:nvPr/>
          </p:nvSpPr>
          <p:spPr>
            <a:xfrm rot="18821121">
              <a:off x="-2567955" y="6662103"/>
              <a:ext cx="2860141" cy="842962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a-DK" sz="1800" b="1" dirty="0">
                  <a:solidFill>
                    <a:srgbClr val="FF0000"/>
                  </a:solidFill>
                </a:rPr>
                <a:t>CONTROL</a:t>
              </a:r>
            </a:p>
          </p:txBody>
        </p:sp>
        <p:sp>
          <p:nvSpPr>
            <p:cNvPr id="35" name="Rectángulo 34">
              <a:extLst>
                <a:ext uri="{FF2B5EF4-FFF2-40B4-BE49-F238E27FC236}">
                  <a16:creationId xmlns:a16="http://schemas.microsoft.com/office/drawing/2014/main" id="{00000000-0008-0000-0300-00005E000000}"/>
                </a:ext>
              </a:extLst>
            </p:cNvPr>
            <p:cNvSpPr>
              <a:spLocks noChangeAspect="1"/>
            </p:cNvSpPr>
            <p:nvPr/>
          </p:nvSpPr>
          <p:spPr>
            <a:xfrm rot="18821121">
              <a:off x="-1968000" y="6841446"/>
              <a:ext cx="2199716" cy="842962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a-DK" sz="1800" b="1" dirty="0">
                  <a:solidFill>
                    <a:srgbClr val="FF0000"/>
                  </a:solidFill>
                </a:rPr>
                <a:t>SEMA3F</a:t>
              </a: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00000000-0008-0000-0300-00005F000000}"/>
                </a:ext>
              </a:extLst>
            </p:cNvPr>
            <p:cNvSpPr>
              <a:spLocks noChangeAspect="1"/>
            </p:cNvSpPr>
            <p:nvPr/>
          </p:nvSpPr>
          <p:spPr>
            <a:xfrm rot="18821121">
              <a:off x="-1582856" y="9972729"/>
              <a:ext cx="2528945" cy="842962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a-DK" sz="1800" b="1" dirty="0">
                  <a:solidFill>
                    <a:srgbClr val="FF0000"/>
                  </a:solidFill>
                </a:rPr>
                <a:t>CONTROL</a:t>
              </a:r>
            </a:p>
          </p:txBody>
        </p:sp>
        <p:sp>
          <p:nvSpPr>
            <p:cNvPr id="37" name="Rectángulo 36">
              <a:extLst>
                <a:ext uri="{FF2B5EF4-FFF2-40B4-BE49-F238E27FC236}">
                  <a16:creationId xmlns:a16="http://schemas.microsoft.com/office/drawing/2014/main" id="{00000000-0008-0000-0300-000060000000}"/>
                </a:ext>
              </a:extLst>
            </p:cNvPr>
            <p:cNvSpPr>
              <a:spLocks noChangeAspect="1"/>
            </p:cNvSpPr>
            <p:nvPr/>
          </p:nvSpPr>
          <p:spPr>
            <a:xfrm rot="18821121">
              <a:off x="-1287115" y="10006819"/>
              <a:ext cx="2753212" cy="842962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a-DK" sz="1800" b="1" dirty="0">
                  <a:solidFill>
                    <a:srgbClr val="FF0000"/>
                  </a:solidFill>
                </a:rPr>
                <a:t>SEMA3F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879998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uadroTexto 38">
            <a:extLst>
              <a:ext uri="{FF2B5EF4-FFF2-40B4-BE49-F238E27FC236}">
                <a16:creationId xmlns:a16="http://schemas.microsoft.com/office/drawing/2014/main" id="{17DC3C86-771E-9564-7BC5-5B77FBC7A9C3}"/>
              </a:ext>
            </a:extLst>
          </p:cNvPr>
          <p:cNvSpPr txBox="1"/>
          <p:nvPr/>
        </p:nvSpPr>
        <p:spPr>
          <a:xfrm>
            <a:off x="281414" y="93022"/>
            <a:ext cx="30032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/>
              <a:t>Supplementary</a:t>
            </a:r>
            <a:r>
              <a:rPr lang="es-ES" b="1" dirty="0"/>
              <a:t> Figure 3d		</a:t>
            </a:r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B3605DF2-4EB7-7F56-0AC7-75835C1FAE6C}"/>
              </a:ext>
            </a:extLst>
          </p:cNvPr>
          <p:cNvSpPr txBox="1"/>
          <p:nvPr/>
        </p:nvSpPr>
        <p:spPr>
          <a:xfrm>
            <a:off x="4641303" y="345688"/>
            <a:ext cx="35040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/>
              <a:t>MMP14, MMP2, AND TIMP2</a:t>
            </a:r>
            <a:endParaRPr lang="ca-ES" b="1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12F8750-6C71-1B92-7598-8BDEE0E82E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09" y="1207503"/>
            <a:ext cx="5076825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0" name="Grupo 39">
            <a:extLst>
              <a:ext uri="{FF2B5EF4-FFF2-40B4-BE49-F238E27FC236}">
                <a16:creationId xmlns:a16="http://schemas.microsoft.com/office/drawing/2014/main" id="{339771B8-6B3A-2406-B947-8307B9E44DAE}"/>
              </a:ext>
            </a:extLst>
          </p:cNvPr>
          <p:cNvGrpSpPr/>
          <p:nvPr/>
        </p:nvGrpSpPr>
        <p:grpSpPr>
          <a:xfrm>
            <a:off x="4670428" y="1515979"/>
            <a:ext cx="7313026" cy="5201236"/>
            <a:chOff x="7145338" y="6735763"/>
            <a:chExt cx="10891837" cy="7019925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00000000-0008-0000-0300-0000420000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  <a14:imgEffect>
                        <a14:saturation sat="0"/>
                      </a14:imgEffect>
                      <a14:imgEffect>
                        <a14:brightnessContrast bright="1000" contrast="-5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45338" y="6735763"/>
              <a:ext cx="10891837" cy="7019925"/>
            </a:xfrm>
            <a:prstGeom prst="rect">
              <a:avLst/>
            </a:prstGeom>
          </p:spPr>
        </p:pic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00000000-0008-0000-0300-000043000000}"/>
                </a:ext>
              </a:extLst>
            </p:cNvPr>
            <p:cNvSpPr/>
            <p:nvPr/>
          </p:nvSpPr>
          <p:spPr>
            <a:xfrm>
              <a:off x="14077950" y="8448675"/>
              <a:ext cx="812800" cy="846138"/>
            </a:xfrm>
            <a:prstGeom prst="rect">
              <a:avLst/>
            </a:prstGeom>
            <a:noFill/>
            <a:ln w="571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s-ES" sz="1100"/>
            </a:p>
          </p:txBody>
        </p:sp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00000000-0008-0000-0300-00004800000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446125" y="7753350"/>
              <a:ext cx="981075" cy="533400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a-DK" sz="1800" b="1">
                  <a:solidFill>
                    <a:srgbClr val="FF0000"/>
                  </a:solidFill>
                </a:rPr>
                <a:t>100</a:t>
              </a:r>
            </a:p>
          </p:txBody>
        </p:sp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00000000-0008-0000-0300-00004900000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465175" y="8121650"/>
              <a:ext cx="981075" cy="874713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a-DK" sz="1800" b="1">
                  <a:solidFill>
                    <a:srgbClr val="FF0000"/>
                  </a:solidFill>
                </a:rPr>
                <a:t>75</a:t>
              </a:r>
            </a:p>
          </p:txBody>
        </p: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00000000-0008-0000-0300-00004A00000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455650" y="8550275"/>
              <a:ext cx="981075" cy="533400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a-DK" sz="1800" b="1">
                  <a:solidFill>
                    <a:srgbClr val="FF0000"/>
                  </a:solidFill>
                </a:rPr>
                <a:t>63</a:t>
              </a:r>
            </a:p>
          </p:txBody>
        </p:sp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00000000-0008-0000-0300-00004B00000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468350" y="8996363"/>
              <a:ext cx="981075" cy="536575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a-DK" sz="1800" b="1">
                  <a:solidFill>
                    <a:srgbClr val="FF0000"/>
                  </a:solidFill>
                </a:rPr>
                <a:t>48</a:t>
              </a:r>
            </a:p>
          </p:txBody>
        </p:sp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00000000-0008-0000-0300-00004C00000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471525" y="9564688"/>
              <a:ext cx="981075" cy="533400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a-DK" sz="1800" b="1">
                  <a:solidFill>
                    <a:srgbClr val="FF0000"/>
                  </a:solidFill>
                </a:rPr>
                <a:t>35</a:t>
              </a:r>
            </a:p>
          </p:txBody>
        </p:sp>
        <p:sp>
          <p:nvSpPr>
            <p:cNvPr id="22" name="Rectángulo 21">
              <a:extLst>
                <a:ext uri="{FF2B5EF4-FFF2-40B4-BE49-F238E27FC236}">
                  <a16:creationId xmlns:a16="http://schemas.microsoft.com/office/drawing/2014/main" id="{00000000-0008-0000-0300-00004D00000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441363" y="10104438"/>
              <a:ext cx="981075" cy="533400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a-DK" sz="1800" b="1">
                  <a:solidFill>
                    <a:srgbClr val="FF0000"/>
                  </a:solidFill>
                </a:rPr>
                <a:t>25</a:t>
              </a:r>
            </a:p>
          </p:txBody>
        </p:sp>
        <p:sp>
          <p:nvSpPr>
            <p:cNvPr id="23" name="Rectángulo 22">
              <a:extLst>
                <a:ext uri="{FF2B5EF4-FFF2-40B4-BE49-F238E27FC236}">
                  <a16:creationId xmlns:a16="http://schemas.microsoft.com/office/drawing/2014/main" id="{00000000-0008-0000-0300-00004E00000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562545" y="9540495"/>
              <a:ext cx="2682342" cy="817563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a-DK" sz="1800" b="1" dirty="0">
                  <a:solidFill>
                    <a:srgbClr val="FF0000"/>
                  </a:solidFill>
                </a:rPr>
                <a:t>MMP14</a:t>
              </a:r>
            </a:p>
            <a:p>
              <a:pPr algn="ctr"/>
              <a:r>
                <a:rPr lang="da-DK" sz="1800" b="1" dirty="0">
                  <a:solidFill>
                    <a:srgbClr val="FF0000"/>
                  </a:solidFill>
                </a:rPr>
                <a:t>50-62 kDa</a:t>
              </a:r>
            </a:p>
            <a:p>
              <a:pPr algn="ctr"/>
              <a:endParaRPr lang="da-DK" sz="1800" b="1" dirty="0">
                <a:solidFill>
                  <a:srgbClr val="FF0000"/>
                </a:solidFill>
              </a:endParaRPr>
            </a:p>
          </p:txBody>
        </p:sp>
        <p:sp>
          <p:nvSpPr>
            <p:cNvPr id="24" name="Rectángulo 23">
              <a:extLst>
                <a:ext uri="{FF2B5EF4-FFF2-40B4-BE49-F238E27FC236}">
                  <a16:creationId xmlns:a16="http://schemas.microsoft.com/office/drawing/2014/main" id="{00000000-0008-0000-0300-00004F000000}"/>
                </a:ext>
              </a:extLst>
            </p:cNvPr>
            <p:cNvSpPr/>
            <p:nvPr/>
          </p:nvSpPr>
          <p:spPr>
            <a:xfrm>
              <a:off x="12049125" y="7789863"/>
              <a:ext cx="812800" cy="765175"/>
            </a:xfrm>
            <a:prstGeom prst="rect">
              <a:avLst/>
            </a:prstGeom>
            <a:noFill/>
            <a:ln w="571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s-ES" sz="1100"/>
            </a:p>
          </p:txBody>
        </p:sp>
        <p:sp>
          <p:nvSpPr>
            <p:cNvPr id="25" name="Rectángulo 24">
              <a:extLst>
                <a:ext uri="{FF2B5EF4-FFF2-40B4-BE49-F238E27FC236}">
                  <a16:creationId xmlns:a16="http://schemas.microsoft.com/office/drawing/2014/main" id="{00000000-0008-0000-0300-00005000000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680825" y="8551863"/>
              <a:ext cx="1495425" cy="811212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a-DK" sz="1800" b="1">
                  <a:solidFill>
                    <a:srgbClr val="FF0000"/>
                  </a:solidFill>
                </a:rPr>
                <a:t>MMP2</a:t>
              </a:r>
            </a:p>
            <a:p>
              <a:pPr algn="ctr"/>
              <a:r>
                <a:rPr lang="da-DK" sz="1800" b="1">
                  <a:solidFill>
                    <a:srgbClr val="FF0000"/>
                  </a:solidFill>
                </a:rPr>
                <a:t>77kDa</a:t>
              </a:r>
            </a:p>
          </p:txBody>
        </p:sp>
        <p:sp>
          <p:nvSpPr>
            <p:cNvPr id="26" name="Rectángulo 25">
              <a:extLst>
                <a:ext uri="{FF2B5EF4-FFF2-40B4-BE49-F238E27FC236}">
                  <a16:creationId xmlns:a16="http://schemas.microsoft.com/office/drawing/2014/main" id="{00000000-0008-0000-0300-000051000000}"/>
                </a:ext>
              </a:extLst>
            </p:cNvPr>
            <p:cNvSpPr/>
            <p:nvPr/>
          </p:nvSpPr>
          <p:spPr>
            <a:xfrm>
              <a:off x="9963150" y="7829550"/>
              <a:ext cx="812800" cy="762000"/>
            </a:xfrm>
            <a:prstGeom prst="rect">
              <a:avLst/>
            </a:prstGeom>
            <a:noFill/>
            <a:ln w="571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s-ES" sz="1100"/>
            </a:p>
          </p:txBody>
        </p:sp>
        <p:sp>
          <p:nvSpPr>
            <p:cNvPr id="27" name="Rectángulo 26">
              <a:extLst>
                <a:ext uri="{FF2B5EF4-FFF2-40B4-BE49-F238E27FC236}">
                  <a16:creationId xmlns:a16="http://schemas.microsoft.com/office/drawing/2014/main" id="{00000000-0008-0000-0300-00005200000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598025" y="8548688"/>
              <a:ext cx="1495425" cy="811212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a-DK" sz="1800" b="1">
                  <a:solidFill>
                    <a:srgbClr val="FF0000"/>
                  </a:solidFill>
                </a:rPr>
                <a:t>MMP9</a:t>
              </a:r>
            </a:p>
            <a:p>
              <a:pPr algn="ctr"/>
              <a:r>
                <a:rPr lang="da-DK" sz="1800" b="1">
                  <a:solidFill>
                    <a:srgbClr val="FF0000"/>
                  </a:solidFill>
                </a:rPr>
                <a:t>96 kDa</a:t>
              </a:r>
            </a:p>
          </p:txBody>
        </p:sp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00000000-0008-0000-0300-000057000000}"/>
                </a:ext>
              </a:extLst>
            </p:cNvPr>
            <p:cNvSpPr/>
            <p:nvPr/>
          </p:nvSpPr>
          <p:spPr>
            <a:xfrm>
              <a:off x="11510963" y="12988925"/>
              <a:ext cx="904875" cy="552450"/>
            </a:xfrm>
            <a:prstGeom prst="rect">
              <a:avLst/>
            </a:prstGeom>
            <a:noFill/>
            <a:ln w="5715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s-ES" sz="1100"/>
            </a:p>
          </p:txBody>
        </p:sp>
        <p:sp>
          <p:nvSpPr>
            <p:cNvPr id="30" name="Rectángulo 29">
              <a:extLst>
                <a:ext uri="{FF2B5EF4-FFF2-40B4-BE49-F238E27FC236}">
                  <a16:creationId xmlns:a16="http://schemas.microsoft.com/office/drawing/2014/main" id="{00000000-0008-0000-0300-000059000000}"/>
                </a:ext>
              </a:extLst>
            </p:cNvPr>
            <p:cNvSpPr>
              <a:spLocks noChangeAspect="1"/>
            </p:cNvSpPr>
            <p:nvPr/>
          </p:nvSpPr>
          <p:spPr>
            <a:xfrm rot="18821121">
              <a:off x="11372944" y="10822694"/>
              <a:ext cx="1685743" cy="842962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a-DK" sz="1800" b="1" dirty="0">
                  <a:solidFill>
                    <a:srgbClr val="FF0000"/>
                  </a:solidFill>
                </a:rPr>
                <a:t>CONTROL</a:t>
              </a:r>
            </a:p>
          </p:txBody>
        </p:sp>
        <p:sp>
          <p:nvSpPr>
            <p:cNvPr id="31" name="Rectángulo 30">
              <a:extLst>
                <a:ext uri="{FF2B5EF4-FFF2-40B4-BE49-F238E27FC236}">
                  <a16:creationId xmlns:a16="http://schemas.microsoft.com/office/drawing/2014/main" id="{00000000-0008-0000-0300-00005A000000}"/>
                </a:ext>
              </a:extLst>
            </p:cNvPr>
            <p:cNvSpPr>
              <a:spLocks noChangeAspect="1"/>
            </p:cNvSpPr>
            <p:nvPr/>
          </p:nvSpPr>
          <p:spPr>
            <a:xfrm rot="18821121">
              <a:off x="11810111" y="10722283"/>
              <a:ext cx="1814168" cy="842962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da-DK" sz="1800" b="1" dirty="0">
                  <a:solidFill>
                    <a:srgbClr val="FF0000"/>
                  </a:solidFill>
                </a:rPr>
                <a:t>SEMA3F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214019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uadroTexto 38">
            <a:extLst>
              <a:ext uri="{FF2B5EF4-FFF2-40B4-BE49-F238E27FC236}">
                <a16:creationId xmlns:a16="http://schemas.microsoft.com/office/drawing/2014/main" id="{17DC3C86-771E-9564-7BC5-5B77FBC7A9C3}"/>
              </a:ext>
            </a:extLst>
          </p:cNvPr>
          <p:cNvSpPr txBox="1"/>
          <p:nvPr/>
        </p:nvSpPr>
        <p:spPr>
          <a:xfrm>
            <a:off x="281414" y="93022"/>
            <a:ext cx="30032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/>
              <a:t>Supplementary</a:t>
            </a:r>
            <a:r>
              <a:rPr lang="es-ES" b="1" dirty="0"/>
              <a:t> Figure 4b		</a:t>
            </a: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CED50166-3C3F-5ABC-F7FB-1C3563E23916}"/>
              </a:ext>
            </a:extLst>
          </p:cNvPr>
          <p:cNvGrpSpPr/>
          <p:nvPr/>
        </p:nvGrpSpPr>
        <p:grpSpPr>
          <a:xfrm>
            <a:off x="2045368" y="765939"/>
            <a:ext cx="7089539" cy="5999039"/>
            <a:chOff x="2045368" y="765939"/>
            <a:chExt cx="7089539" cy="5999039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F8487287-CE28-93FE-D44D-9763E7324E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8098" y="765939"/>
              <a:ext cx="6866809" cy="53261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AC64260D-4438-B54D-9CD5-C7424189E872}"/>
                </a:ext>
              </a:extLst>
            </p:cNvPr>
            <p:cNvSpPr/>
            <p:nvPr/>
          </p:nvSpPr>
          <p:spPr>
            <a:xfrm>
              <a:off x="2045368" y="5185611"/>
              <a:ext cx="2358190" cy="15793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/>
            </a:p>
          </p:txBody>
        </p:sp>
      </p:grpSp>
    </p:spTree>
    <p:extLst>
      <p:ext uri="{BB962C8B-B14F-4D97-AF65-F5344CB8AC3E}">
        <p14:creationId xmlns:p14="http://schemas.microsoft.com/office/powerpoint/2010/main" val="41567648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upo 22">
            <a:extLst>
              <a:ext uri="{FF2B5EF4-FFF2-40B4-BE49-F238E27FC236}">
                <a16:creationId xmlns:a16="http://schemas.microsoft.com/office/drawing/2014/main" id="{703BCA84-A277-70E3-1ACE-9C06866E5A0C}"/>
              </a:ext>
            </a:extLst>
          </p:cNvPr>
          <p:cNvGrpSpPr/>
          <p:nvPr/>
        </p:nvGrpSpPr>
        <p:grpSpPr>
          <a:xfrm>
            <a:off x="19843" y="2587025"/>
            <a:ext cx="12152313" cy="1840249"/>
            <a:chOff x="-113597" y="3275846"/>
            <a:chExt cx="12152313" cy="1840249"/>
          </a:xfrm>
        </p:grpSpPr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5E4BCB07-583A-457C-8243-65E8960736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32" t="24514" r="6207" b="32143"/>
            <a:stretch/>
          </p:blipFill>
          <p:spPr>
            <a:xfrm>
              <a:off x="6196716" y="3277770"/>
              <a:ext cx="5842000" cy="1838325"/>
            </a:xfrm>
            <a:prstGeom prst="rect">
              <a:avLst/>
            </a:prstGeom>
          </p:spPr>
        </p:pic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41BACC5A-7458-4B43-BC39-9C5F5CE2FC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46" t="22967" r="7496" b="36118"/>
            <a:stretch/>
          </p:blipFill>
          <p:spPr>
            <a:xfrm>
              <a:off x="-113597" y="3300831"/>
              <a:ext cx="5972176" cy="1727200"/>
            </a:xfrm>
            <a:prstGeom prst="rect">
              <a:avLst/>
            </a:prstGeom>
          </p:spPr>
        </p:pic>
        <p:sp>
          <p:nvSpPr>
            <p:cNvPr id="16" name="22 Rectángulo">
              <a:extLst>
                <a:ext uri="{FF2B5EF4-FFF2-40B4-BE49-F238E27FC236}">
                  <a16:creationId xmlns:a16="http://schemas.microsoft.com/office/drawing/2014/main" id="{6F5E634C-F766-4616-BC99-3E5E6E03D942}"/>
                </a:ext>
              </a:extLst>
            </p:cNvPr>
            <p:cNvSpPr/>
            <p:nvPr/>
          </p:nvSpPr>
          <p:spPr>
            <a:xfrm rot="19154545">
              <a:off x="6561990" y="3275846"/>
              <a:ext cx="782503" cy="318418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sz="1500" b="1" dirty="0">
                  <a:solidFill>
                    <a:srgbClr val="FF0000"/>
                  </a:solidFill>
                </a:rPr>
                <a:t>CTROL</a:t>
              </a:r>
              <a:endParaRPr lang="es-ES" sz="1500" dirty="0">
                <a:solidFill>
                  <a:srgbClr val="FF0000"/>
                </a:solidFill>
              </a:endParaRPr>
            </a:p>
          </p:txBody>
        </p:sp>
        <p:sp>
          <p:nvSpPr>
            <p:cNvPr id="18" name="Rectangle 124">
              <a:extLst>
                <a:ext uri="{FF2B5EF4-FFF2-40B4-BE49-F238E27FC236}">
                  <a16:creationId xmlns:a16="http://schemas.microsoft.com/office/drawing/2014/main" id="{6F95D7ED-E536-40FB-9CFE-FD877CF06FFA}"/>
                </a:ext>
              </a:extLst>
            </p:cNvPr>
            <p:cNvSpPr/>
            <p:nvPr/>
          </p:nvSpPr>
          <p:spPr>
            <a:xfrm>
              <a:off x="9224079" y="4420770"/>
              <a:ext cx="1271587" cy="292100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dirty="0">
                  <a:solidFill>
                    <a:srgbClr val="FF0000"/>
                  </a:solidFill>
                </a:rPr>
                <a:t>pSTAT3</a:t>
              </a:r>
            </a:p>
            <a:p>
              <a:r>
                <a:rPr lang="en-US" sz="1400" b="1" dirty="0">
                  <a:solidFill>
                    <a:srgbClr val="FF0000"/>
                  </a:solidFill>
                </a:rPr>
                <a:t>79-86kDa</a:t>
              </a:r>
            </a:p>
          </p:txBody>
        </p:sp>
        <p:cxnSp>
          <p:nvCxnSpPr>
            <p:cNvPr id="19" name="Conector recto de flecha 18">
              <a:extLst>
                <a:ext uri="{FF2B5EF4-FFF2-40B4-BE49-F238E27FC236}">
                  <a16:creationId xmlns:a16="http://schemas.microsoft.com/office/drawing/2014/main" id="{88C52549-BCFE-4BAD-8E31-6326F86523EF}"/>
                </a:ext>
              </a:extLst>
            </p:cNvPr>
            <p:cNvCxnSpPr/>
            <p:nvPr/>
          </p:nvCxnSpPr>
          <p:spPr>
            <a:xfrm flipH="1" flipV="1">
              <a:off x="8574791" y="4587458"/>
              <a:ext cx="558800" cy="15875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ector recto de flecha 19">
              <a:extLst>
                <a:ext uri="{FF2B5EF4-FFF2-40B4-BE49-F238E27FC236}">
                  <a16:creationId xmlns:a16="http://schemas.microsoft.com/office/drawing/2014/main" id="{9D0CB2D7-79A2-4F7D-8E96-3573E8844D6E}"/>
                </a:ext>
              </a:extLst>
            </p:cNvPr>
            <p:cNvCxnSpPr/>
            <p:nvPr/>
          </p:nvCxnSpPr>
          <p:spPr>
            <a:xfrm flipH="1" flipV="1">
              <a:off x="2772478" y="4635919"/>
              <a:ext cx="555626" cy="9525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124">
              <a:extLst>
                <a:ext uri="{FF2B5EF4-FFF2-40B4-BE49-F238E27FC236}">
                  <a16:creationId xmlns:a16="http://schemas.microsoft.com/office/drawing/2014/main" id="{9E751F36-B381-4C7B-8843-6273743526E2}"/>
                </a:ext>
              </a:extLst>
            </p:cNvPr>
            <p:cNvSpPr/>
            <p:nvPr/>
          </p:nvSpPr>
          <p:spPr>
            <a:xfrm>
              <a:off x="3309054" y="4502569"/>
              <a:ext cx="1277937" cy="315912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>
                  <a:solidFill>
                    <a:srgbClr val="FF0000"/>
                  </a:solidFill>
                </a:rPr>
                <a:t>75 kDa</a:t>
              </a:r>
            </a:p>
          </p:txBody>
        </p:sp>
      </p:grpSp>
      <p:grpSp>
        <p:nvGrpSpPr>
          <p:cNvPr id="22" name="Grupo 21">
            <a:extLst>
              <a:ext uri="{FF2B5EF4-FFF2-40B4-BE49-F238E27FC236}">
                <a16:creationId xmlns:a16="http://schemas.microsoft.com/office/drawing/2014/main" id="{C9C7E538-69BC-3C8C-50E8-AA2E6685782F}"/>
              </a:ext>
            </a:extLst>
          </p:cNvPr>
          <p:cNvGrpSpPr/>
          <p:nvPr/>
        </p:nvGrpSpPr>
        <p:grpSpPr>
          <a:xfrm>
            <a:off x="1986688" y="4462017"/>
            <a:ext cx="7640721" cy="2392457"/>
            <a:chOff x="12630854" y="2805418"/>
            <a:chExt cx="8105775" cy="2947265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A2DBF97D-EC34-4D29-9E7E-E8C1C0C248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83704" y="3160295"/>
              <a:ext cx="4060825" cy="2560638"/>
            </a:xfrm>
            <a:prstGeom prst="rect">
              <a:avLst/>
            </a:prstGeom>
          </p:spPr>
        </p:pic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712FEB5C-B13B-4E28-91CA-1A050DE3078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30854" y="3184108"/>
              <a:ext cx="4049712" cy="2568575"/>
            </a:xfrm>
            <a:prstGeom prst="rect">
              <a:avLst/>
            </a:prstGeom>
          </p:spPr>
        </p:pic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E13421EC-66CB-4351-ADE6-351645D3F4E3}"/>
                </a:ext>
              </a:extLst>
            </p:cNvPr>
            <p:cNvSpPr/>
            <p:nvPr/>
          </p:nvSpPr>
          <p:spPr>
            <a:xfrm>
              <a:off x="13389679" y="3504783"/>
              <a:ext cx="2976562" cy="51276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s-ES" sz="1100"/>
            </a:p>
          </p:txBody>
        </p: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CF42C18E-371D-4231-9F01-7A9D08002F8B}"/>
                </a:ext>
              </a:extLst>
            </p:cNvPr>
            <p:cNvSpPr/>
            <p:nvPr/>
          </p:nvSpPr>
          <p:spPr>
            <a:xfrm>
              <a:off x="17131416" y="3438108"/>
              <a:ext cx="2982913" cy="51276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s-ES" sz="1100"/>
            </a:p>
          </p:txBody>
        </p:sp>
        <p:cxnSp>
          <p:nvCxnSpPr>
            <p:cNvPr id="11" name="Conector recto de flecha 10">
              <a:extLst>
                <a:ext uri="{FF2B5EF4-FFF2-40B4-BE49-F238E27FC236}">
                  <a16:creationId xmlns:a16="http://schemas.microsoft.com/office/drawing/2014/main" id="{55BDAF42-935E-4163-9875-C7555F476030}"/>
                </a:ext>
              </a:extLst>
            </p:cNvPr>
            <p:cNvCxnSpPr/>
            <p:nvPr/>
          </p:nvCxnSpPr>
          <p:spPr>
            <a:xfrm flipH="1" flipV="1">
              <a:off x="20181004" y="3622258"/>
              <a:ext cx="555625" cy="22225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22 Rectángulo">
              <a:extLst>
                <a:ext uri="{FF2B5EF4-FFF2-40B4-BE49-F238E27FC236}">
                  <a16:creationId xmlns:a16="http://schemas.microsoft.com/office/drawing/2014/main" id="{233E165F-5043-4002-A5AC-4EA088579095}"/>
                </a:ext>
              </a:extLst>
            </p:cNvPr>
            <p:cNvSpPr/>
            <p:nvPr/>
          </p:nvSpPr>
          <p:spPr>
            <a:xfrm rot="19154545">
              <a:off x="17603108" y="2885859"/>
              <a:ext cx="1044106" cy="386985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sz="1500" b="1" dirty="0">
                  <a:solidFill>
                    <a:srgbClr val="FF0000"/>
                  </a:solidFill>
                </a:rPr>
                <a:t>CTROL</a:t>
              </a:r>
              <a:endParaRPr lang="es-ES" sz="1500" dirty="0">
                <a:solidFill>
                  <a:srgbClr val="FF0000"/>
                </a:solidFill>
              </a:endParaRPr>
            </a:p>
          </p:txBody>
        </p:sp>
        <p:sp>
          <p:nvSpPr>
            <p:cNvPr id="13" name="23 Rectángulo">
              <a:extLst>
                <a:ext uri="{FF2B5EF4-FFF2-40B4-BE49-F238E27FC236}">
                  <a16:creationId xmlns:a16="http://schemas.microsoft.com/office/drawing/2014/main" id="{F7D408BD-1AEB-49F2-AB31-F3C29E3DB6C3}"/>
                </a:ext>
              </a:extLst>
            </p:cNvPr>
            <p:cNvSpPr/>
            <p:nvPr/>
          </p:nvSpPr>
          <p:spPr>
            <a:xfrm rot="19418302">
              <a:off x="17890393" y="2805418"/>
              <a:ext cx="1354132" cy="398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sz="1500" b="1" dirty="0">
                  <a:solidFill>
                    <a:srgbClr val="FF0000"/>
                  </a:solidFill>
                </a:rPr>
                <a:t>RP-SEMA3F</a:t>
              </a:r>
              <a:endParaRPr lang="es-ES" sz="1500" dirty="0">
                <a:solidFill>
                  <a:srgbClr val="FF0000"/>
                </a:solidFill>
              </a:endParaRPr>
            </a:p>
          </p:txBody>
        </p:sp>
      </p:grpSp>
      <p:sp>
        <p:nvSpPr>
          <p:cNvPr id="39" name="CuadroTexto 38">
            <a:extLst>
              <a:ext uri="{FF2B5EF4-FFF2-40B4-BE49-F238E27FC236}">
                <a16:creationId xmlns:a16="http://schemas.microsoft.com/office/drawing/2014/main" id="{17DC3C86-771E-9564-7BC5-5B77FBC7A9C3}"/>
              </a:ext>
            </a:extLst>
          </p:cNvPr>
          <p:cNvSpPr txBox="1"/>
          <p:nvPr/>
        </p:nvSpPr>
        <p:spPr>
          <a:xfrm>
            <a:off x="281414" y="93022"/>
            <a:ext cx="30032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/>
              <a:t>Supplementary</a:t>
            </a:r>
            <a:r>
              <a:rPr lang="es-ES" b="1" dirty="0"/>
              <a:t> Figure 4b		</a:t>
            </a:r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B3605DF2-4EB7-7F56-0AC7-75835C1FAE6C}"/>
              </a:ext>
            </a:extLst>
          </p:cNvPr>
          <p:cNvSpPr txBox="1"/>
          <p:nvPr/>
        </p:nvSpPr>
        <p:spPr>
          <a:xfrm>
            <a:off x="4641303" y="345688"/>
            <a:ext cx="42660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/>
              <a:t>pSTAT3  and GAPDH (</a:t>
            </a:r>
            <a:r>
              <a:rPr lang="es-ES" b="1" dirty="0" err="1"/>
              <a:t>Membrane</a:t>
            </a:r>
            <a:r>
              <a:rPr lang="es-ES" b="1" dirty="0"/>
              <a:t> 101)</a:t>
            </a:r>
            <a:endParaRPr lang="ca-ES" b="1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2BA73B7-4DFB-0C51-C87D-04CB8FEDB3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93" y="467433"/>
            <a:ext cx="3627383" cy="2041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23 Rectángulo">
            <a:extLst>
              <a:ext uri="{FF2B5EF4-FFF2-40B4-BE49-F238E27FC236}">
                <a16:creationId xmlns:a16="http://schemas.microsoft.com/office/drawing/2014/main" id="{217929F8-5072-4F0D-A301-BF19DB71D2CB}"/>
              </a:ext>
            </a:extLst>
          </p:cNvPr>
          <p:cNvSpPr/>
          <p:nvPr/>
        </p:nvSpPr>
        <p:spPr>
          <a:xfrm rot="19418302">
            <a:off x="6881440" y="2557318"/>
            <a:ext cx="1195387" cy="31432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500" b="1">
                <a:solidFill>
                  <a:srgbClr val="FF0000"/>
                </a:solidFill>
              </a:rPr>
              <a:t>RP-SEMA3F</a:t>
            </a:r>
            <a:endParaRPr lang="es-ES" sz="1500">
              <a:solidFill>
                <a:srgbClr val="FF0000"/>
              </a:solidFill>
            </a:endParaRPr>
          </a:p>
        </p:txBody>
      </p:sp>
      <p:sp>
        <p:nvSpPr>
          <p:cNvPr id="24" name="Rectangle 124">
            <a:extLst>
              <a:ext uri="{FF2B5EF4-FFF2-40B4-BE49-F238E27FC236}">
                <a16:creationId xmlns:a16="http://schemas.microsoft.com/office/drawing/2014/main" id="{40FF15D4-E125-47BB-9A86-3A37FB8B15E9}"/>
              </a:ext>
            </a:extLst>
          </p:cNvPr>
          <p:cNvSpPr/>
          <p:nvPr/>
        </p:nvSpPr>
        <p:spPr>
          <a:xfrm>
            <a:off x="9792021" y="4951903"/>
            <a:ext cx="1275878" cy="304648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>
                <a:solidFill>
                  <a:srgbClr val="FF0000"/>
                </a:solidFill>
              </a:rPr>
              <a:t>GAPDH</a:t>
            </a:r>
          </a:p>
          <a:p>
            <a:r>
              <a:rPr lang="en-US" sz="1400" b="1">
                <a:solidFill>
                  <a:srgbClr val="FF0000"/>
                </a:solidFill>
              </a:rPr>
              <a:t>37 kDa</a:t>
            </a:r>
          </a:p>
        </p:txBody>
      </p:sp>
      <p:cxnSp>
        <p:nvCxnSpPr>
          <p:cNvPr id="25" name="Conector recto de flecha 24">
            <a:extLst>
              <a:ext uri="{FF2B5EF4-FFF2-40B4-BE49-F238E27FC236}">
                <a16:creationId xmlns:a16="http://schemas.microsoft.com/office/drawing/2014/main" id="{55BDAF42-935E-4163-9875-C7555F476030}"/>
              </a:ext>
            </a:extLst>
          </p:cNvPr>
          <p:cNvCxnSpPr/>
          <p:nvPr/>
        </p:nvCxnSpPr>
        <p:spPr>
          <a:xfrm flipH="1" flipV="1">
            <a:off x="9138267" y="5118056"/>
            <a:ext cx="555625" cy="1587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75285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uadroTexto 38">
            <a:extLst>
              <a:ext uri="{FF2B5EF4-FFF2-40B4-BE49-F238E27FC236}">
                <a16:creationId xmlns:a16="http://schemas.microsoft.com/office/drawing/2014/main" id="{17DC3C86-771E-9564-7BC5-5B77FBC7A9C3}"/>
              </a:ext>
            </a:extLst>
          </p:cNvPr>
          <p:cNvSpPr txBox="1"/>
          <p:nvPr/>
        </p:nvSpPr>
        <p:spPr>
          <a:xfrm>
            <a:off x="281414" y="93022"/>
            <a:ext cx="30032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/>
              <a:t>Supplementary</a:t>
            </a:r>
            <a:r>
              <a:rPr lang="es-ES" b="1" dirty="0"/>
              <a:t> Figure 4b		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495A31C-EC14-5033-FC1A-58023984B749}"/>
              </a:ext>
            </a:extLst>
          </p:cNvPr>
          <p:cNvSpPr txBox="1"/>
          <p:nvPr/>
        </p:nvSpPr>
        <p:spPr>
          <a:xfrm>
            <a:off x="4641303" y="345688"/>
            <a:ext cx="42660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/>
              <a:t>STAT3 (</a:t>
            </a:r>
            <a:r>
              <a:rPr lang="es-ES" b="1" dirty="0" err="1"/>
              <a:t>Membrane</a:t>
            </a:r>
            <a:r>
              <a:rPr lang="es-ES" b="1" dirty="0"/>
              <a:t> 98)</a:t>
            </a:r>
            <a:endParaRPr lang="ca-ES" b="1" dirty="0"/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5DCB715D-9834-25C4-E7D7-BC5DE52F50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93" y="467433"/>
            <a:ext cx="3627383" cy="2041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7F899970-A083-48B7-B40F-3DD0B444E3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816" y="3003652"/>
            <a:ext cx="5400675" cy="3497263"/>
          </a:xfrm>
          <a:prstGeom prst="rect">
            <a:avLst/>
          </a:prstGeom>
        </p:spPr>
      </p:pic>
      <p:sp>
        <p:nvSpPr>
          <p:cNvPr id="27" name="22 Rectángulo">
            <a:extLst>
              <a:ext uri="{FF2B5EF4-FFF2-40B4-BE49-F238E27FC236}">
                <a16:creationId xmlns:a16="http://schemas.microsoft.com/office/drawing/2014/main" id="{7054D221-DC76-40DF-9E6F-A2254D9E3106}"/>
              </a:ext>
            </a:extLst>
          </p:cNvPr>
          <p:cNvSpPr/>
          <p:nvPr/>
        </p:nvSpPr>
        <p:spPr>
          <a:xfrm rot="19154545">
            <a:off x="1778237" y="4127195"/>
            <a:ext cx="1038566" cy="356200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500" b="1" dirty="0">
                <a:solidFill>
                  <a:srgbClr val="FF0000"/>
                </a:solidFill>
              </a:rPr>
              <a:t>CTROL</a:t>
            </a:r>
            <a:endParaRPr lang="es-ES" sz="1500" dirty="0">
              <a:solidFill>
                <a:srgbClr val="FF0000"/>
              </a:solidFill>
            </a:endParaRPr>
          </a:p>
        </p:txBody>
      </p:sp>
      <p:sp>
        <p:nvSpPr>
          <p:cNvPr id="28" name="23 Rectángulo">
            <a:extLst>
              <a:ext uri="{FF2B5EF4-FFF2-40B4-BE49-F238E27FC236}">
                <a16:creationId xmlns:a16="http://schemas.microsoft.com/office/drawing/2014/main" id="{8E7C9305-F2BF-4DD7-B4CC-FB0564353518}"/>
              </a:ext>
            </a:extLst>
          </p:cNvPr>
          <p:cNvSpPr/>
          <p:nvPr/>
        </p:nvSpPr>
        <p:spPr>
          <a:xfrm rot="19418302">
            <a:off x="2087229" y="4121252"/>
            <a:ext cx="1198562" cy="31432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500" b="1">
                <a:solidFill>
                  <a:srgbClr val="FF0000"/>
                </a:solidFill>
              </a:rPr>
              <a:t>RP-SEMA3F</a:t>
            </a:r>
            <a:endParaRPr lang="es-ES" sz="1500">
              <a:solidFill>
                <a:srgbClr val="FF0000"/>
              </a:solidFill>
            </a:endParaRPr>
          </a:p>
        </p:txBody>
      </p:sp>
      <p:sp>
        <p:nvSpPr>
          <p:cNvPr id="30" name="Rectangle 124">
            <a:extLst>
              <a:ext uri="{FF2B5EF4-FFF2-40B4-BE49-F238E27FC236}">
                <a16:creationId xmlns:a16="http://schemas.microsoft.com/office/drawing/2014/main" id="{6B5BC221-9C0C-4D54-AC19-B8034458D8C1}"/>
              </a:ext>
            </a:extLst>
          </p:cNvPr>
          <p:cNvSpPr/>
          <p:nvPr/>
        </p:nvSpPr>
        <p:spPr>
          <a:xfrm>
            <a:off x="3123866" y="5088040"/>
            <a:ext cx="1268413" cy="300037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>
                <a:solidFill>
                  <a:srgbClr val="FF0000"/>
                </a:solidFill>
              </a:rPr>
              <a:t>STAT3</a:t>
            </a:r>
          </a:p>
          <a:p>
            <a:r>
              <a:rPr lang="en-US" sz="1400" b="1">
                <a:solidFill>
                  <a:srgbClr val="FF0000"/>
                </a:solidFill>
              </a:rPr>
              <a:t>79-86kDa</a:t>
            </a:r>
          </a:p>
        </p:txBody>
      </p:sp>
      <p:cxnSp>
        <p:nvCxnSpPr>
          <p:cNvPr id="31" name="Conector recto de flecha 30">
            <a:extLst>
              <a:ext uri="{FF2B5EF4-FFF2-40B4-BE49-F238E27FC236}">
                <a16:creationId xmlns:a16="http://schemas.microsoft.com/office/drawing/2014/main" id="{B55FB0FF-0ED3-4C9C-8D66-7A452073AC6E}"/>
              </a:ext>
            </a:extLst>
          </p:cNvPr>
          <p:cNvCxnSpPr/>
          <p:nvPr/>
        </p:nvCxnSpPr>
        <p:spPr>
          <a:xfrm flipH="1" flipV="1">
            <a:off x="2574591" y="5249965"/>
            <a:ext cx="549275" cy="1587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Imagen 32">
            <a:extLst>
              <a:ext uri="{FF2B5EF4-FFF2-40B4-BE49-F238E27FC236}">
                <a16:creationId xmlns:a16="http://schemas.microsoft.com/office/drawing/2014/main" id="{3919C4C9-C588-42B6-8806-95BFBE28637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3028" y="3040116"/>
            <a:ext cx="5391150" cy="3478212"/>
          </a:xfrm>
          <a:prstGeom prst="rect">
            <a:avLst/>
          </a:prstGeom>
        </p:spPr>
      </p:pic>
      <p:sp>
        <p:nvSpPr>
          <p:cNvPr id="34" name="22 Rectángulo">
            <a:extLst>
              <a:ext uri="{FF2B5EF4-FFF2-40B4-BE49-F238E27FC236}">
                <a16:creationId xmlns:a16="http://schemas.microsoft.com/office/drawing/2014/main" id="{92D61431-94DE-49E0-80A8-BD808F112021}"/>
              </a:ext>
            </a:extLst>
          </p:cNvPr>
          <p:cNvSpPr/>
          <p:nvPr/>
        </p:nvSpPr>
        <p:spPr>
          <a:xfrm rot="19154545">
            <a:off x="7757992" y="5012516"/>
            <a:ext cx="844203" cy="348669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500" b="1" dirty="0">
                <a:solidFill>
                  <a:srgbClr val="FF0000"/>
                </a:solidFill>
              </a:rPr>
              <a:t>CTROL</a:t>
            </a:r>
            <a:endParaRPr lang="es-ES" sz="1500" dirty="0">
              <a:solidFill>
                <a:srgbClr val="FF0000"/>
              </a:solidFill>
            </a:endParaRPr>
          </a:p>
        </p:txBody>
      </p:sp>
      <p:sp>
        <p:nvSpPr>
          <p:cNvPr id="35" name="23 Rectángulo">
            <a:extLst>
              <a:ext uri="{FF2B5EF4-FFF2-40B4-BE49-F238E27FC236}">
                <a16:creationId xmlns:a16="http://schemas.microsoft.com/office/drawing/2014/main" id="{564809BD-3398-4939-802C-F66D33657F0B}"/>
              </a:ext>
            </a:extLst>
          </p:cNvPr>
          <p:cNvSpPr/>
          <p:nvPr/>
        </p:nvSpPr>
        <p:spPr>
          <a:xfrm rot="19418302">
            <a:off x="8037078" y="4926066"/>
            <a:ext cx="1193800" cy="31432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500" b="1">
                <a:solidFill>
                  <a:srgbClr val="FF0000"/>
                </a:solidFill>
              </a:rPr>
              <a:t>RP-SEMA3F</a:t>
            </a:r>
            <a:endParaRPr lang="es-ES" sz="1500">
              <a:solidFill>
                <a:srgbClr val="FF0000"/>
              </a:solidFill>
            </a:endParaRPr>
          </a:p>
        </p:txBody>
      </p:sp>
      <p:sp>
        <p:nvSpPr>
          <p:cNvPr id="55" name="Rectángulo 54">
            <a:extLst>
              <a:ext uri="{FF2B5EF4-FFF2-40B4-BE49-F238E27FC236}">
                <a16:creationId xmlns:a16="http://schemas.microsoft.com/office/drawing/2014/main" id="{4412935C-1767-45B7-DB90-74698CFE35F6}"/>
              </a:ext>
            </a:extLst>
          </p:cNvPr>
          <p:cNvSpPr/>
          <p:nvPr/>
        </p:nvSpPr>
        <p:spPr>
          <a:xfrm>
            <a:off x="7785584" y="5388077"/>
            <a:ext cx="624489" cy="4833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875399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uadroTexto 38">
            <a:extLst>
              <a:ext uri="{FF2B5EF4-FFF2-40B4-BE49-F238E27FC236}">
                <a16:creationId xmlns:a16="http://schemas.microsoft.com/office/drawing/2014/main" id="{17DC3C86-771E-9564-7BC5-5B77FBC7A9C3}"/>
              </a:ext>
            </a:extLst>
          </p:cNvPr>
          <p:cNvSpPr txBox="1"/>
          <p:nvPr/>
        </p:nvSpPr>
        <p:spPr>
          <a:xfrm>
            <a:off x="281414" y="93022"/>
            <a:ext cx="30032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/>
              <a:t>Supplementary</a:t>
            </a:r>
            <a:r>
              <a:rPr lang="es-ES" b="1" dirty="0"/>
              <a:t> Figure 4b		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495A31C-EC14-5033-FC1A-58023984B749}"/>
              </a:ext>
            </a:extLst>
          </p:cNvPr>
          <p:cNvSpPr txBox="1"/>
          <p:nvPr/>
        </p:nvSpPr>
        <p:spPr>
          <a:xfrm>
            <a:off x="4641303" y="345688"/>
            <a:ext cx="42660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/>
              <a:t>GAPDH STAT3  (</a:t>
            </a:r>
            <a:r>
              <a:rPr lang="es-ES" b="1" dirty="0" err="1"/>
              <a:t>Membrane</a:t>
            </a:r>
            <a:r>
              <a:rPr lang="es-ES" b="1" dirty="0"/>
              <a:t> 98)</a:t>
            </a:r>
            <a:endParaRPr lang="ca-ES" b="1" dirty="0"/>
          </a:p>
          <a:p>
            <a:pPr algn="ctr"/>
            <a:endParaRPr lang="ca-ES" b="1" dirty="0"/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5DCB715D-9834-25C4-E7D7-BC5DE52F50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93" y="467433"/>
            <a:ext cx="3627383" cy="2041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upo 4">
            <a:extLst>
              <a:ext uri="{FF2B5EF4-FFF2-40B4-BE49-F238E27FC236}">
                <a16:creationId xmlns:a16="http://schemas.microsoft.com/office/drawing/2014/main" id="{3BA458CC-64FA-CF5F-23C5-417C34254CDE}"/>
              </a:ext>
            </a:extLst>
          </p:cNvPr>
          <p:cNvGrpSpPr/>
          <p:nvPr/>
        </p:nvGrpSpPr>
        <p:grpSpPr>
          <a:xfrm>
            <a:off x="4069466" y="2163292"/>
            <a:ext cx="5400675" cy="3487738"/>
            <a:chOff x="14027150" y="7473950"/>
            <a:chExt cx="5400675" cy="3487738"/>
          </a:xfrm>
        </p:grpSpPr>
        <p:pic>
          <p:nvPicPr>
            <p:cNvPr id="32" name="Imagen 31">
              <a:extLst>
                <a:ext uri="{FF2B5EF4-FFF2-40B4-BE49-F238E27FC236}">
                  <a16:creationId xmlns:a16="http://schemas.microsoft.com/office/drawing/2014/main" id="{92E21319-2EB1-46A4-B993-E6C512D41B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27150" y="7473950"/>
              <a:ext cx="5400675" cy="3487738"/>
            </a:xfrm>
            <a:prstGeom prst="rect">
              <a:avLst/>
            </a:prstGeom>
          </p:spPr>
        </p:pic>
        <p:sp>
          <p:nvSpPr>
            <p:cNvPr id="36" name="22 Rectángulo">
              <a:extLst>
                <a:ext uri="{FF2B5EF4-FFF2-40B4-BE49-F238E27FC236}">
                  <a16:creationId xmlns:a16="http://schemas.microsoft.com/office/drawing/2014/main" id="{D2D6BA80-DE53-4D7D-A5CA-42653973E060}"/>
                </a:ext>
              </a:extLst>
            </p:cNvPr>
            <p:cNvSpPr/>
            <p:nvPr/>
          </p:nvSpPr>
          <p:spPr>
            <a:xfrm rot="19154545">
              <a:off x="15558566" y="9332382"/>
              <a:ext cx="1046409" cy="412873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sz="1500" b="1" dirty="0">
                  <a:solidFill>
                    <a:srgbClr val="FF0000"/>
                  </a:solidFill>
                </a:rPr>
                <a:t>CTROL</a:t>
              </a:r>
              <a:endParaRPr lang="es-ES" sz="1500" dirty="0">
                <a:solidFill>
                  <a:srgbClr val="FF0000"/>
                </a:solidFill>
              </a:endParaRPr>
            </a:p>
          </p:txBody>
        </p:sp>
        <p:sp>
          <p:nvSpPr>
            <p:cNvPr id="37" name="23 Rectángulo">
              <a:extLst>
                <a:ext uri="{FF2B5EF4-FFF2-40B4-BE49-F238E27FC236}">
                  <a16:creationId xmlns:a16="http://schemas.microsoft.com/office/drawing/2014/main" id="{41B34547-1DBB-4F9D-80E6-91B1BF590D6E}"/>
                </a:ext>
              </a:extLst>
            </p:cNvPr>
            <p:cNvSpPr/>
            <p:nvPr/>
          </p:nvSpPr>
          <p:spPr>
            <a:xfrm rot="19418302">
              <a:off x="15887700" y="9363075"/>
              <a:ext cx="1193800" cy="325438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sz="1500" b="1">
                  <a:solidFill>
                    <a:srgbClr val="FF0000"/>
                  </a:solidFill>
                </a:rPr>
                <a:t>RP-SEMA3F</a:t>
              </a:r>
              <a:endParaRPr lang="es-ES" sz="1500">
                <a:solidFill>
                  <a:srgbClr val="FF0000"/>
                </a:solidFill>
              </a:endParaRPr>
            </a:p>
          </p:txBody>
        </p:sp>
        <p:sp>
          <p:nvSpPr>
            <p:cNvPr id="38" name="Rectangle 124">
              <a:extLst>
                <a:ext uri="{FF2B5EF4-FFF2-40B4-BE49-F238E27FC236}">
                  <a16:creationId xmlns:a16="http://schemas.microsoft.com/office/drawing/2014/main" id="{45A37BDF-C98E-4895-97BC-F5D3772065F1}"/>
                </a:ext>
              </a:extLst>
            </p:cNvPr>
            <p:cNvSpPr/>
            <p:nvPr/>
          </p:nvSpPr>
          <p:spPr>
            <a:xfrm>
              <a:off x="16309975" y="10017125"/>
              <a:ext cx="1268413" cy="296863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>
                  <a:solidFill>
                    <a:srgbClr val="FF0000"/>
                  </a:solidFill>
                </a:rPr>
                <a:t>GAPDH</a:t>
              </a:r>
            </a:p>
            <a:p>
              <a:r>
                <a:rPr lang="en-US" sz="1400" b="1">
                  <a:solidFill>
                    <a:srgbClr val="FF0000"/>
                  </a:solidFill>
                </a:rPr>
                <a:t>37 kDa</a:t>
              </a:r>
            </a:p>
          </p:txBody>
        </p:sp>
        <p:cxnSp>
          <p:nvCxnSpPr>
            <p:cNvPr id="40" name="Conector recto de flecha 39">
              <a:extLst>
                <a:ext uri="{FF2B5EF4-FFF2-40B4-BE49-F238E27FC236}">
                  <a16:creationId xmlns:a16="http://schemas.microsoft.com/office/drawing/2014/main" id="{BFCA2B4F-BD8A-4530-A8CF-8F1B6D74FD5C}"/>
                </a:ext>
              </a:extLst>
            </p:cNvPr>
            <p:cNvCxnSpPr/>
            <p:nvPr/>
          </p:nvCxnSpPr>
          <p:spPr>
            <a:xfrm flipH="1" flipV="1">
              <a:off x="16343313" y="10002838"/>
              <a:ext cx="555625" cy="12700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Rectángulo 5">
            <a:extLst>
              <a:ext uri="{FF2B5EF4-FFF2-40B4-BE49-F238E27FC236}">
                <a16:creationId xmlns:a16="http://schemas.microsoft.com/office/drawing/2014/main" id="{5300EECD-BE79-7257-E749-0696CA2215AA}"/>
              </a:ext>
            </a:extLst>
          </p:cNvPr>
          <p:cNvSpPr/>
          <p:nvPr/>
        </p:nvSpPr>
        <p:spPr>
          <a:xfrm>
            <a:off x="5672841" y="4486854"/>
            <a:ext cx="624489" cy="4833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9397733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uadroTexto 38">
            <a:extLst>
              <a:ext uri="{FF2B5EF4-FFF2-40B4-BE49-F238E27FC236}">
                <a16:creationId xmlns:a16="http://schemas.microsoft.com/office/drawing/2014/main" id="{17DC3C86-771E-9564-7BC5-5B77FBC7A9C3}"/>
              </a:ext>
            </a:extLst>
          </p:cNvPr>
          <p:cNvSpPr txBox="1"/>
          <p:nvPr/>
        </p:nvSpPr>
        <p:spPr>
          <a:xfrm>
            <a:off x="281414" y="93022"/>
            <a:ext cx="30032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/>
              <a:t>Supplementary</a:t>
            </a:r>
            <a:r>
              <a:rPr lang="es-ES" b="1" dirty="0"/>
              <a:t> Figure 4b		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495A31C-EC14-5033-FC1A-58023984B749}"/>
              </a:ext>
            </a:extLst>
          </p:cNvPr>
          <p:cNvSpPr txBox="1"/>
          <p:nvPr/>
        </p:nvSpPr>
        <p:spPr>
          <a:xfrm>
            <a:off x="4522138" y="245373"/>
            <a:ext cx="42660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/>
              <a:t>E-</a:t>
            </a:r>
            <a:r>
              <a:rPr lang="es-ES" b="1" dirty="0" err="1"/>
              <a:t>cadherin</a:t>
            </a:r>
            <a:r>
              <a:rPr lang="es-ES" b="1" dirty="0"/>
              <a:t> (</a:t>
            </a:r>
            <a:r>
              <a:rPr lang="es-ES" b="1" dirty="0" err="1"/>
              <a:t>Membrane</a:t>
            </a:r>
            <a:r>
              <a:rPr lang="es-ES" b="1" dirty="0"/>
              <a:t> 96)</a:t>
            </a:r>
            <a:endParaRPr lang="ca-ES" b="1" dirty="0"/>
          </a:p>
          <a:p>
            <a:pPr algn="ctr"/>
            <a:endParaRPr lang="ca-ES" b="1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3069241-5A7F-A6E0-A97A-A3A49E16A8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414" y="668853"/>
            <a:ext cx="2910185" cy="1863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72EB3120-727E-187F-006B-757D9FCC57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9570739"/>
              </p:ext>
            </p:extLst>
          </p:nvPr>
        </p:nvGraphicFramePr>
        <p:xfrm>
          <a:off x="-27777825" y="-4832880"/>
          <a:ext cx="10515598" cy="200874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5222">
                  <a:extLst>
                    <a:ext uri="{9D8B030D-6E8A-4147-A177-3AD203B41FA5}">
                      <a16:colId xmlns:a16="http://schemas.microsoft.com/office/drawing/2014/main" val="2844763658"/>
                    </a:ext>
                  </a:extLst>
                </a:gridCol>
                <a:gridCol w="2380891">
                  <a:extLst>
                    <a:ext uri="{9D8B030D-6E8A-4147-A177-3AD203B41FA5}">
                      <a16:colId xmlns:a16="http://schemas.microsoft.com/office/drawing/2014/main" val="3651528513"/>
                    </a:ext>
                  </a:extLst>
                </a:gridCol>
                <a:gridCol w="396815">
                  <a:extLst>
                    <a:ext uri="{9D8B030D-6E8A-4147-A177-3AD203B41FA5}">
                      <a16:colId xmlns:a16="http://schemas.microsoft.com/office/drawing/2014/main" val="2252382566"/>
                    </a:ext>
                  </a:extLst>
                </a:gridCol>
                <a:gridCol w="396815">
                  <a:extLst>
                    <a:ext uri="{9D8B030D-6E8A-4147-A177-3AD203B41FA5}">
                      <a16:colId xmlns:a16="http://schemas.microsoft.com/office/drawing/2014/main" val="3559706594"/>
                    </a:ext>
                  </a:extLst>
                </a:gridCol>
                <a:gridCol w="396815">
                  <a:extLst>
                    <a:ext uri="{9D8B030D-6E8A-4147-A177-3AD203B41FA5}">
                      <a16:colId xmlns:a16="http://schemas.microsoft.com/office/drawing/2014/main" val="1720889030"/>
                    </a:ext>
                  </a:extLst>
                </a:gridCol>
                <a:gridCol w="396815">
                  <a:extLst>
                    <a:ext uri="{9D8B030D-6E8A-4147-A177-3AD203B41FA5}">
                      <a16:colId xmlns:a16="http://schemas.microsoft.com/office/drawing/2014/main" val="2714443220"/>
                    </a:ext>
                  </a:extLst>
                </a:gridCol>
                <a:gridCol w="396815">
                  <a:extLst>
                    <a:ext uri="{9D8B030D-6E8A-4147-A177-3AD203B41FA5}">
                      <a16:colId xmlns:a16="http://schemas.microsoft.com/office/drawing/2014/main" val="1678362972"/>
                    </a:ext>
                  </a:extLst>
                </a:gridCol>
                <a:gridCol w="396815">
                  <a:extLst>
                    <a:ext uri="{9D8B030D-6E8A-4147-A177-3AD203B41FA5}">
                      <a16:colId xmlns:a16="http://schemas.microsoft.com/office/drawing/2014/main" val="3272094254"/>
                    </a:ext>
                  </a:extLst>
                </a:gridCol>
                <a:gridCol w="396815">
                  <a:extLst>
                    <a:ext uri="{9D8B030D-6E8A-4147-A177-3AD203B41FA5}">
                      <a16:colId xmlns:a16="http://schemas.microsoft.com/office/drawing/2014/main" val="2269586363"/>
                    </a:ext>
                  </a:extLst>
                </a:gridCol>
                <a:gridCol w="396815">
                  <a:extLst>
                    <a:ext uri="{9D8B030D-6E8A-4147-A177-3AD203B41FA5}">
                      <a16:colId xmlns:a16="http://schemas.microsoft.com/office/drawing/2014/main" val="2227616014"/>
                    </a:ext>
                  </a:extLst>
                </a:gridCol>
                <a:gridCol w="396815">
                  <a:extLst>
                    <a:ext uri="{9D8B030D-6E8A-4147-A177-3AD203B41FA5}">
                      <a16:colId xmlns:a16="http://schemas.microsoft.com/office/drawing/2014/main" val="1157035747"/>
                    </a:ext>
                  </a:extLst>
                </a:gridCol>
                <a:gridCol w="396815">
                  <a:extLst>
                    <a:ext uri="{9D8B030D-6E8A-4147-A177-3AD203B41FA5}">
                      <a16:colId xmlns:a16="http://schemas.microsoft.com/office/drawing/2014/main" val="843705740"/>
                    </a:ext>
                  </a:extLst>
                </a:gridCol>
                <a:gridCol w="396815">
                  <a:extLst>
                    <a:ext uri="{9D8B030D-6E8A-4147-A177-3AD203B41FA5}">
                      <a16:colId xmlns:a16="http://schemas.microsoft.com/office/drawing/2014/main" val="1422520537"/>
                    </a:ext>
                  </a:extLst>
                </a:gridCol>
                <a:gridCol w="396815">
                  <a:extLst>
                    <a:ext uri="{9D8B030D-6E8A-4147-A177-3AD203B41FA5}">
                      <a16:colId xmlns:a16="http://schemas.microsoft.com/office/drawing/2014/main" val="3409799211"/>
                    </a:ext>
                  </a:extLst>
                </a:gridCol>
                <a:gridCol w="396815">
                  <a:extLst>
                    <a:ext uri="{9D8B030D-6E8A-4147-A177-3AD203B41FA5}">
                      <a16:colId xmlns:a16="http://schemas.microsoft.com/office/drawing/2014/main" val="513498517"/>
                    </a:ext>
                  </a:extLst>
                </a:gridCol>
                <a:gridCol w="396815">
                  <a:extLst>
                    <a:ext uri="{9D8B030D-6E8A-4147-A177-3AD203B41FA5}">
                      <a16:colId xmlns:a16="http://schemas.microsoft.com/office/drawing/2014/main" val="844802575"/>
                    </a:ext>
                  </a:extLst>
                </a:gridCol>
                <a:gridCol w="396815">
                  <a:extLst>
                    <a:ext uri="{9D8B030D-6E8A-4147-A177-3AD203B41FA5}">
                      <a16:colId xmlns:a16="http://schemas.microsoft.com/office/drawing/2014/main" val="3039063586"/>
                    </a:ext>
                  </a:extLst>
                </a:gridCol>
                <a:gridCol w="396815">
                  <a:extLst>
                    <a:ext uri="{9D8B030D-6E8A-4147-A177-3AD203B41FA5}">
                      <a16:colId xmlns:a16="http://schemas.microsoft.com/office/drawing/2014/main" val="2060568259"/>
                    </a:ext>
                  </a:extLst>
                </a:gridCol>
                <a:gridCol w="396815">
                  <a:extLst>
                    <a:ext uri="{9D8B030D-6E8A-4147-A177-3AD203B41FA5}">
                      <a16:colId xmlns:a16="http://schemas.microsoft.com/office/drawing/2014/main" val="3074243607"/>
                    </a:ext>
                  </a:extLst>
                </a:gridCol>
                <a:gridCol w="396815">
                  <a:extLst>
                    <a:ext uri="{9D8B030D-6E8A-4147-A177-3AD203B41FA5}">
                      <a16:colId xmlns:a16="http://schemas.microsoft.com/office/drawing/2014/main" val="2916673111"/>
                    </a:ext>
                  </a:extLst>
                </a:gridCol>
                <a:gridCol w="396815">
                  <a:extLst>
                    <a:ext uri="{9D8B030D-6E8A-4147-A177-3AD203B41FA5}">
                      <a16:colId xmlns:a16="http://schemas.microsoft.com/office/drawing/2014/main" val="3786900629"/>
                    </a:ext>
                  </a:extLst>
                </a:gridCol>
              </a:tblGrid>
              <a:tr h="124704">
                <a:tc>
                  <a:txBody>
                    <a:bodyPr/>
                    <a:lstStyle/>
                    <a:p>
                      <a:pPr algn="l" fontAlgn="b"/>
                      <a:r>
                        <a:rPr lang="ca-ES" sz="600" u="none" strike="noStrike">
                          <a:effectLst/>
                        </a:rPr>
                        <a:t> </a:t>
                      </a:r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0">
                  <a:txBody>
                    <a:bodyPr/>
                    <a:lstStyle/>
                    <a:p>
                      <a:pPr algn="ctr" fontAlgn="ctr"/>
                      <a:r>
                        <a:rPr lang="ca-ES" sz="700" u="none" strike="noStrike">
                          <a:effectLst/>
                          <a:highlight>
                            <a:srgbClr val="D9D9D9"/>
                          </a:highlight>
                        </a:rPr>
                        <a:t>Membrane 96</a:t>
                      </a:r>
                      <a:endParaRPr lang="ca-ES" sz="700" b="1" i="0" u="none" strike="noStrike">
                        <a:solidFill>
                          <a:srgbClr val="202124"/>
                        </a:solidFill>
                        <a:effectLst/>
                        <a:highlight>
                          <a:srgbClr val="D9D9D9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469881"/>
                  </a:ext>
                </a:extLst>
              </a:tr>
              <a:tr h="97741">
                <a:tc>
                  <a:txBody>
                    <a:bodyPr/>
                    <a:lstStyle/>
                    <a:p>
                      <a:pPr algn="l" fontAlgn="b"/>
                      <a:r>
                        <a:rPr lang="ca-ES" sz="600" u="none" strike="noStrike">
                          <a:effectLst/>
                        </a:rPr>
                        <a:t> </a:t>
                      </a:r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rowSpan="19">
                  <a:txBody>
                    <a:bodyPr/>
                    <a:lstStyle/>
                    <a:p>
                      <a:pPr algn="l" fontAlgn="b"/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13225825"/>
                  </a:ext>
                </a:extLst>
              </a:tr>
              <a:tr h="97741">
                <a:tc>
                  <a:txBody>
                    <a:bodyPr/>
                    <a:lstStyle/>
                    <a:p>
                      <a:pPr algn="l" fontAlgn="b"/>
                      <a:r>
                        <a:rPr lang="ca-ES" sz="600" u="none" strike="noStrike">
                          <a:effectLst/>
                        </a:rPr>
                        <a:t> </a:t>
                      </a:r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rowSpan="18" gridSpan="19">
                  <a:txBody>
                    <a:bodyPr/>
                    <a:lstStyle/>
                    <a:p>
                      <a:pPr algn="l" fontAlgn="b"/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rowSpan="18"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rowSpan="18"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rowSpan="18"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rowSpan="18"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rowSpan="18"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rowSpan="18"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rowSpan="18"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rowSpan="18"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rowSpan="18"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rowSpan="18"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rowSpan="18"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rowSpan="18"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rowSpan="18"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rowSpan="18"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rowSpan="18"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rowSpan="18"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rowSpan="18"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rowSpan="18"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7602467"/>
                  </a:ext>
                </a:extLst>
              </a:tr>
              <a:tr h="97741">
                <a:tc>
                  <a:txBody>
                    <a:bodyPr/>
                    <a:lstStyle/>
                    <a:p>
                      <a:pPr algn="l" fontAlgn="b"/>
                      <a:r>
                        <a:rPr lang="ca-ES" sz="600" u="none" strike="noStrike">
                          <a:effectLst/>
                        </a:rPr>
                        <a:t> </a:t>
                      </a:r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gridSpan="19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4331117"/>
                  </a:ext>
                </a:extLst>
              </a:tr>
              <a:tr h="97741">
                <a:tc>
                  <a:txBody>
                    <a:bodyPr/>
                    <a:lstStyle/>
                    <a:p>
                      <a:pPr algn="l" fontAlgn="b"/>
                      <a:r>
                        <a:rPr lang="ca-ES" sz="600" u="none" strike="noStrike">
                          <a:effectLst/>
                        </a:rPr>
                        <a:t> </a:t>
                      </a:r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gridSpan="19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575589"/>
                  </a:ext>
                </a:extLst>
              </a:tr>
              <a:tr h="97741">
                <a:tc>
                  <a:txBody>
                    <a:bodyPr/>
                    <a:lstStyle/>
                    <a:p>
                      <a:pPr algn="l" fontAlgn="b"/>
                      <a:r>
                        <a:rPr lang="ca-ES" sz="600" u="none" strike="noStrike">
                          <a:effectLst/>
                        </a:rPr>
                        <a:t> </a:t>
                      </a:r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gridSpan="19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260834"/>
                  </a:ext>
                </a:extLst>
              </a:tr>
              <a:tr h="97741">
                <a:tc>
                  <a:txBody>
                    <a:bodyPr/>
                    <a:lstStyle/>
                    <a:p>
                      <a:pPr algn="l" fontAlgn="b"/>
                      <a:r>
                        <a:rPr lang="ca-ES" sz="600" u="none" strike="noStrike">
                          <a:effectLst/>
                        </a:rPr>
                        <a:t> </a:t>
                      </a:r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gridSpan="19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743484"/>
                  </a:ext>
                </a:extLst>
              </a:tr>
              <a:tr h="97741">
                <a:tc>
                  <a:txBody>
                    <a:bodyPr/>
                    <a:lstStyle/>
                    <a:p>
                      <a:pPr algn="l" fontAlgn="b"/>
                      <a:r>
                        <a:rPr lang="ca-ES" sz="600" u="none" strike="noStrike">
                          <a:effectLst/>
                        </a:rPr>
                        <a:t> </a:t>
                      </a:r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gridSpan="19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7449835"/>
                  </a:ext>
                </a:extLst>
              </a:tr>
              <a:tr h="97741">
                <a:tc>
                  <a:txBody>
                    <a:bodyPr/>
                    <a:lstStyle/>
                    <a:p>
                      <a:pPr algn="l" fontAlgn="b"/>
                      <a:r>
                        <a:rPr lang="ca-ES" sz="600" u="none" strike="noStrike">
                          <a:effectLst/>
                        </a:rPr>
                        <a:t> </a:t>
                      </a:r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gridSpan="19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8275078"/>
                  </a:ext>
                </a:extLst>
              </a:tr>
              <a:tr h="97741">
                <a:tc>
                  <a:txBody>
                    <a:bodyPr/>
                    <a:lstStyle/>
                    <a:p>
                      <a:pPr algn="l" fontAlgn="b"/>
                      <a:r>
                        <a:rPr lang="ca-ES" sz="600" u="none" strike="noStrike">
                          <a:effectLst/>
                        </a:rPr>
                        <a:t> </a:t>
                      </a:r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gridSpan="19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2127885"/>
                  </a:ext>
                </a:extLst>
              </a:tr>
              <a:tr h="97741">
                <a:tc>
                  <a:txBody>
                    <a:bodyPr/>
                    <a:lstStyle/>
                    <a:p>
                      <a:pPr algn="l" fontAlgn="b"/>
                      <a:r>
                        <a:rPr lang="ca-ES" sz="600" u="none" strike="noStrike">
                          <a:effectLst/>
                        </a:rPr>
                        <a:t> </a:t>
                      </a:r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gridSpan="19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8059272"/>
                  </a:ext>
                </a:extLst>
              </a:tr>
              <a:tr h="97741">
                <a:tc>
                  <a:txBody>
                    <a:bodyPr/>
                    <a:lstStyle/>
                    <a:p>
                      <a:pPr algn="l" fontAlgn="b"/>
                      <a:r>
                        <a:rPr lang="ca-ES" sz="600" u="none" strike="noStrike">
                          <a:effectLst/>
                        </a:rPr>
                        <a:t> </a:t>
                      </a:r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gridSpan="19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9494192"/>
                  </a:ext>
                </a:extLst>
              </a:tr>
              <a:tr h="97741">
                <a:tc>
                  <a:txBody>
                    <a:bodyPr/>
                    <a:lstStyle/>
                    <a:p>
                      <a:pPr algn="l" fontAlgn="b"/>
                      <a:r>
                        <a:rPr lang="ca-ES" sz="600" u="none" strike="noStrike">
                          <a:effectLst/>
                        </a:rPr>
                        <a:t> </a:t>
                      </a:r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gridSpan="19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601368"/>
                  </a:ext>
                </a:extLst>
              </a:tr>
              <a:tr h="97741">
                <a:tc>
                  <a:txBody>
                    <a:bodyPr/>
                    <a:lstStyle/>
                    <a:p>
                      <a:pPr algn="l" fontAlgn="b"/>
                      <a:r>
                        <a:rPr lang="ca-ES" sz="600" u="none" strike="noStrike">
                          <a:effectLst/>
                        </a:rPr>
                        <a:t> </a:t>
                      </a:r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gridSpan="19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9023338"/>
                  </a:ext>
                </a:extLst>
              </a:tr>
              <a:tr h="97741">
                <a:tc>
                  <a:txBody>
                    <a:bodyPr/>
                    <a:lstStyle/>
                    <a:p>
                      <a:pPr algn="l" fontAlgn="b"/>
                      <a:r>
                        <a:rPr lang="ca-ES" sz="600" u="none" strike="noStrike">
                          <a:effectLst/>
                        </a:rPr>
                        <a:t> </a:t>
                      </a:r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gridSpan="19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953494"/>
                  </a:ext>
                </a:extLst>
              </a:tr>
              <a:tr h="97741">
                <a:tc>
                  <a:txBody>
                    <a:bodyPr/>
                    <a:lstStyle/>
                    <a:p>
                      <a:pPr algn="l" fontAlgn="b"/>
                      <a:r>
                        <a:rPr lang="ca-ES" sz="600" u="none" strike="noStrike">
                          <a:effectLst/>
                        </a:rPr>
                        <a:t> </a:t>
                      </a:r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gridSpan="19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9123472"/>
                  </a:ext>
                </a:extLst>
              </a:tr>
              <a:tr h="97741">
                <a:tc>
                  <a:txBody>
                    <a:bodyPr/>
                    <a:lstStyle/>
                    <a:p>
                      <a:pPr algn="l" fontAlgn="b"/>
                      <a:r>
                        <a:rPr lang="ca-ES" sz="600" u="none" strike="noStrike">
                          <a:effectLst/>
                        </a:rPr>
                        <a:t> </a:t>
                      </a:r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gridSpan="19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8384955"/>
                  </a:ext>
                </a:extLst>
              </a:tr>
              <a:tr h="97741">
                <a:tc>
                  <a:txBody>
                    <a:bodyPr/>
                    <a:lstStyle/>
                    <a:p>
                      <a:pPr algn="l" fontAlgn="b"/>
                      <a:r>
                        <a:rPr lang="ca-ES" sz="600" u="none" strike="noStrike">
                          <a:effectLst/>
                        </a:rPr>
                        <a:t> </a:t>
                      </a:r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gridSpan="19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6809232"/>
                  </a:ext>
                </a:extLst>
              </a:tr>
              <a:tr h="124704">
                <a:tc>
                  <a:txBody>
                    <a:bodyPr/>
                    <a:lstStyle/>
                    <a:p>
                      <a:pPr algn="l" fontAlgn="b"/>
                      <a:r>
                        <a:rPr lang="ca-ES" sz="600" u="none" strike="noStrike">
                          <a:effectLst/>
                        </a:rPr>
                        <a:t> </a:t>
                      </a:r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gridSpan="19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324395"/>
                  </a:ext>
                </a:extLst>
              </a:tr>
              <a:tr h="97741">
                <a:tc>
                  <a:txBody>
                    <a:bodyPr/>
                    <a:lstStyle/>
                    <a:p>
                      <a:pPr algn="l" fontAlgn="b"/>
                      <a:r>
                        <a:rPr lang="ca-ES" sz="600" u="none" strike="noStrike" dirty="0">
                          <a:effectLst/>
                        </a:rPr>
                        <a:t> </a:t>
                      </a:r>
                      <a:endParaRPr lang="ca-E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gridSpan="19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0202026"/>
                  </a:ext>
                </a:extLst>
              </a:tr>
            </a:tbl>
          </a:graphicData>
        </a:graphic>
      </p:graphicFrame>
      <p:pic>
        <p:nvPicPr>
          <p:cNvPr id="8" name="Imagen 7">
            <a:extLst>
              <a:ext uri="{FF2B5EF4-FFF2-40B4-BE49-F238E27FC236}">
                <a16:creationId xmlns:a16="http://schemas.microsoft.com/office/drawing/2014/main" id="{53A31654-4959-4AC2-A01D-2152B1B5BE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3463" y="3280833"/>
            <a:ext cx="4298950" cy="297338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9E254C1-1FEA-4703-B670-3458A4CA43A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176" y="3188758"/>
            <a:ext cx="4395787" cy="2986087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346DD0D3-B843-413D-A74B-0381B8D5DEC6}"/>
              </a:ext>
            </a:extLst>
          </p:cNvPr>
          <p:cNvSpPr/>
          <p:nvPr/>
        </p:nvSpPr>
        <p:spPr>
          <a:xfrm>
            <a:off x="3241926" y="4204758"/>
            <a:ext cx="1298575" cy="381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s-ES" sz="110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76517584-69FF-49A7-B3CF-891F71FAB042}"/>
              </a:ext>
            </a:extLst>
          </p:cNvPr>
          <p:cNvSpPr/>
          <p:nvPr/>
        </p:nvSpPr>
        <p:spPr>
          <a:xfrm>
            <a:off x="7802813" y="4241270"/>
            <a:ext cx="1298575" cy="4000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s-ES" sz="1100"/>
          </a:p>
        </p:txBody>
      </p:sp>
      <p:sp>
        <p:nvSpPr>
          <p:cNvPr id="12" name="22 Rectángulo">
            <a:extLst>
              <a:ext uri="{FF2B5EF4-FFF2-40B4-BE49-F238E27FC236}">
                <a16:creationId xmlns:a16="http://schemas.microsoft.com/office/drawing/2014/main" id="{C837B94F-9EBB-4CED-BD91-9765577D5F1D}"/>
              </a:ext>
            </a:extLst>
          </p:cNvPr>
          <p:cNvSpPr/>
          <p:nvPr/>
        </p:nvSpPr>
        <p:spPr>
          <a:xfrm rot="19154545">
            <a:off x="3378451" y="3376083"/>
            <a:ext cx="741362" cy="373062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500" b="1">
                <a:solidFill>
                  <a:srgbClr val="FF0000"/>
                </a:solidFill>
              </a:rPr>
              <a:t>CTROL</a:t>
            </a:r>
            <a:endParaRPr lang="es-ES" sz="1500">
              <a:solidFill>
                <a:srgbClr val="FF0000"/>
              </a:solidFill>
            </a:endParaRPr>
          </a:p>
        </p:txBody>
      </p:sp>
      <p:sp>
        <p:nvSpPr>
          <p:cNvPr id="13" name="23 Rectángulo">
            <a:extLst>
              <a:ext uri="{FF2B5EF4-FFF2-40B4-BE49-F238E27FC236}">
                <a16:creationId xmlns:a16="http://schemas.microsoft.com/office/drawing/2014/main" id="{C6483ECD-CFE4-4618-ADD3-57AA092A2D2B}"/>
              </a:ext>
            </a:extLst>
          </p:cNvPr>
          <p:cNvSpPr/>
          <p:nvPr/>
        </p:nvSpPr>
        <p:spPr>
          <a:xfrm rot="19418302">
            <a:off x="3657851" y="3284008"/>
            <a:ext cx="1196975" cy="31591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500" b="1">
                <a:solidFill>
                  <a:srgbClr val="FF0000"/>
                </a:solidFill>
              </a:rPr>
              <a:t>RP-SEMA3F</a:t>
            </a:r>
            <a:endParaRPr lang="es-ES" sz="1500">
              <a:solidFill>
                <a:srgbClr val="FF0000"/>
              </a:solidFill>
            </a:endParaRPr>
          </a:p>
        </p:txBody>
      </p:sp>
      <p:sp>
        <p:nvSpPr>
          <p:cNvPr id="14" name="22 Rectángulo">
            <a:extLst>
              <a:ext uri="{FF2B5EF4-FFF2-40B4-BE49-F238E27FC236}">
                <a16:creationId xmlns:a16="http://schemas.microsoft.com/office/drawing/2014/main" id="{AC938856-B119-489D-8D5C-17695E47B313}"/>
              </a:ext>
            </a:extLst>
          </p:cNvPr>
          <p:cNvSpPr/>
          <p:nvPr/>
        </p:nvSpPr>
        <p:spPr>
          <a:xfrm rot="19154545">
            <a:off x="8144126" y="3790420"/>
            <a:ext cx="741362" cy="371475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500" b="1">
                <a:solidFill>
                  <a:srgbClr val="FF0000"/>
                </a:solidFill>
              </a:rPr>
              <a:t>CTROL</a:t>
            </a:r>
            <a:endParaRPr lang="es-ES" sz="1500">
              <a:solidFill>
                <a:srgbClr val="FF0000"/>
              </a:solidFill>
            </a:endParaRPr>
          </a:p>
        </p:txBody>
      </p:sp>
      <p:sp>
        <p:nvSpPr>
          <p:cNvPr id="15" name="23 Rectángulo">
            <a:extLst>
              <a:ext uri="{FF2B5EF4-FFF2-40B4-BE49-F238E27FC236}">
                <a16:creationId xmlns:a16="http://schemas.microsoft.com/office/drawing/2014/main" id="{D466A903-115C-4983-855D-9FBE703D13BF}"/>
              </a:ext>
            </a:extLst>
          </p:cNvPr>
          <p:cNvSpPr/>
          <p:nvPr/>
        </p:nvSpPr>
        <p:spPr>
          <a:xfrm rot="19418302">
            <a:off x="8423526" y="3693583"/>
            <a:ext cx="1204912" cy="32543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500" b="1">
                <a:solidFill>
                  <a:srgbClr val="FF0000"/>
                </a:solidFill>
              </a:rPr>
              <a:t>RP-SEMA3F</a:t>
            </a:r>
            <a:endParaRPr lang="es-ES" sz="1500">
              <a:solidFill>
                <a:srgbClr val="FF0000"/>
              </a:solidFill>
            </a:endParaRPr>
          </a:p>
        </p:txBody>
      </p:sp>
      <p:sp>
        <p:nvSpPr>
          <p:cNvPr id="16" name="Rectangle 124">
            <a:extLst>
              <a:ext uri="{FF2B5EF4-FFF2-40B4-BE49-F238E27FC236}">
                <a16:creationId xmlns:a16="http://schemas.microsoft.com/office/drawing/2014/main" id="{9F6F0E60-9BFC-412C-9089-EBFEB4526FAF}"/>
              </a:ext>
            </a:extLst>
          </p:cNvPr>
          <p:cNvSpPr/>
          <p:nvPr/>
        </p:nvSpPr>
        <p:spPr>
          <a:xfrm>
            <a:off x="9904663" y="4280958"/>
            <a:ext cx="1271588" cy="307975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>
                <a:solidFill>
                  <a:srgbClr val="FF0000"/>
                </a:solidFill>
              </a:rPr>
              <a:t>e-cadherin</a:t>
            </a:r>
          </a:p>
          <a:p>
            <a:r>
              <a:rPr lang="en-US" sz="1400" b="1">
                <a:solidFill>
                  <a:srgbClr val="FF0000"/>
                </a:solidFill>
              </a:rPr>
              <a:t>135 kDa</a:t>
            </a:r>
          </a:p>
        </p:txBody>
      </p: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D3F0E29E-50BF-4C48-888B-72CF7024FE0B}"/>
              </a:ext>
            </a:extLst>
          </p:cNvPr>
          <p:cNvCxnSpPr/>
          <p:nvPr/>
        </p:nvCxnSpPr>
        <p:spPr>
          <a:xfrm flipH="1" flipV="1">
            <a:off x="9187113" y="4549245"/>
            <a:ext cx="544513" cy="1270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04990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uadroTexto 38">
            <a:extLst>
              <a:ext uri="{FF2B5EF4-FFF2-40B4-BE49-F238E27FC236}">
                <a16:creationId xmlns:a16="http://schemas.microsoft.com/office/drawing/2014/main" id="{17DC3C86-771E-9564-7BC5-5B77FBC7A9C3}"/>
              </a:ext>
            </a:extLst>
          </p:cNvPr>
          <p:cNvSpPr txBox="1"/>
          <p:nvPr/>
        </p:nvSpPr>
        <p:spPr>
          <a:xfrm>
            <a:off x="281414" y="93022"/>
            <a:ext cx="30032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/>
              <a:t>Supplementary</a:t>
            </a:r>
            <a:r>
              <a:rPr lang="es-ES" b="1" dirty="0"/>
              <a:t> Figure 4b		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495A31C-EC14-5033-FC1A-58023984B749}"/>
              </a:ext>
            </a:extLst>
          </p:cNvPr>
          <p:cNvSpPr txBox="1"/>
          <p:nvPr/>
        </p:nvSpPr>
        <p:spPr>
          <a:xfrm>
            <a:off x="4522138" y="245373"/>
            <a:ext cx="42660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/>
              <a:t>GAPDH </a:t>
            </a:r>
            <a:r>
              <a:rPr lang="es-ES" b="1" dirty="0" err="1"/>
              <a:t>for</a:t>
            </a:r>
            <a:r>
              <a:rPr lang="es-ES" b="1" dirty="0"/>
              <a:t> E-</a:t>
            </a:r>
            <a:r>
              <a:rPr lang="es-ES" b="1" dirty="0" err="1"/>
              <a:t>cadherin</a:t>
            </a:r>
            <a:r>
              <a:rPr lang="es-ES" b="1" dirty="0"/>
              <a:t> (</a:t>
            </a:r>
            <a:r>
              <a:rPr lang="es-ES" b="1" dirty="0" err="1"/>
              <a:t>Membrane</a:t>
            </a:r>
            <a:r>
              <a:rPr lang="es-ES" b="1" dirty="0"/>
              <a:t> 96)</a:t>
            </a:r>
            <a:endParaRPr lang="ca-ES" b="1" dirty="0"/>
          </a:p>
          <a:p>
            <a:pPr algn="ctr"/>
            <a:endParaRPr lang="ca-ES" b="1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3069241-5A7F-A6E0-A97A-A3A49E16A8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414" y="668853"/>
            <a:ext cx="2910185" cy="1863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72EB3120-727E-187F-006B-757D9FCC5785}"/>
              </a:ext>
            </a:extLst>
          </p:cNvPr>
          <p:cNvGraphicFramePr>
            <a:graphicFrameLocks noGrp="1"/>
          </p:cNvGraphicFramePr>
          <p:nvPr/>
        </p:nvGraphicFramePr>
        <p:xfrm>
          <a:off x="-27777825" y="-4832880"/>
          <a:ext cx="10515598" cy="200874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5222">
                  <a:extLst>
                    <a:ext uri="{9D8B030D-6E8A-4147-A177-3AD203B41FA5}">
                      <a16:colId xmlns:a16="http://schemas.microsoft.com/office/drawing/2014/main" val="2844763658"/>
                    </a:ext>
                  </a:extLst>
                </a:gridCol>
                <a:gridCol w="2380891">
                  <a:extLst>
                    <a:ext uri="{9D8B030D-6E8A-4147-A177-3AD203B41FA5}">
                      <a16:colId xmlns:a16="http://schemas.microsoft.com/office/drawing/2014/main" val="3651528513"/>
                    </a:ext>
                  </a:extLst>
                </a:gridCol>
                <a:gridCol w="396815">
                  <a:extLst>
                    <a:ext uri="{9D8B030D-6E8A-4147-A177-3AD203B41FA5}">
                      <a16:colId xmlns:a16="http://schemas.microsoft.com/office/drawing/2014/main" val="2252382566"/>
                    </a:ext>
                  </a:extLst>
                </a:gridCol>
                <a:gridCol w="396815">
                  <a:extLst>
                    <a:ext uri="{9D8B030D-6E8A-4147-A177-3AD203B41FA5}">
                      <a16:colId xmlns:a16="http://schemas.microsoft.com/office/drawing/2014/main" val="3559706594"/>
                    </a:ext>
                  </a:extLst>
                </a:gridCol>
                <a:gridCol w="396815">
                  <a:extLst>
                    <a:ext uri="{9D8B030D-6E8A-4147-A177-3AD203B41FA5}">
                      <a16:colId xmlns:a16="http://schemas.microsoft.com/office/drawing/2014/main" val="1720889030"/>
                    </a:ext>
                  </a:extLst>
                </a:gridCol>
                <a:gridCol w="396815">
                  <a:extLst>
                    <a:ext uri="{9D8B030D-6E8A-4147-A177-3AD203B41FA5}">
                      <a16:colId xmlns:a16="http://schemas.microsoft.com/office/drawing/2014/main" val="2714443220"/>
                    </a:ext>
                  </a:extLst>
                </a:gridCol>
                <a:gridCol w="396815">
                  <a:extLst>
                    <a:ext uri="{9D8B030D-6E8A-4147-A177-3AD203B41FA5}">
                      <a16:colId xmlns:a16="http://schemas.microsoft.com/office/drawing/2014/main" val="1678362972"/>
                    </a:ext>
                  </a:extLst>
                </a:gridCol>
                <a:gridCol w="396815">
                  <a:extLst>
                    <a:ext uri="{9D8B030D-6E8A-4147-A177-3AD203B41FA5}">
                      <a16:colId xmlns:a16="http://schemas.microsoft.com/office/drawing/2014/main" val="3272094254"/>
                    </a:ext>
                  </a:extLst>
                </a:gridCol>
                <a:gridCol w="396815">
                  <a:extLst>
                    <a:ext uri="{9D8B030D-6E8A-4147-A177-3AD203B41FA5}">
                      <a16:colId xmlns:a16="http://schemas.microsoft.com/office/drawing/2014/main" val="2269586363"/>
                    </a:ext>
                  </a:extLst>
                </a:gridCol>
                <a:gridCol w="396815">
                  <a:extLst>
                    <a:ext uri="{9D8B030D-6E8A-4147-A177-3AD203B41FA5}">
                      <a16:colId xmlns:a16="http://schemas.microsoft.com/office/drawing/2014/main" val="2227616014"/>
                    </a:ext>
                  </a:extLst>
                </a:gridCol>
                <a:gridCol w="396815">
                  <a:extLst>
                    <a:ext uri="{9D8B030D-6E8A-4147-A177-3AD203B41FA5}">
                      <a16:colId xmlns:a16="http://schemas.microsoft.com/office/drawing/2014/main" val="1157035747"/>
                    </a:ext>
                  </a:extLst>
                </a:gridCol>
                <a:gridCol w="396815">
                  <a:extLst>
                    <a:ext uri="{9D8B030D-6E8A-4147-A177-3AD203B41FA5}">
                      <a16:colId xmlns:a16="http://schemas.microsoft.com/office/drawing/2014/main" val="843705740"/>
                    </a:ext>
                  </a:extLst>
                </a:gridCol>
                <a:gridCol w="396815">
                  <a:extLst>
                    <a:ext uri="{9D8B030D-6E8A-4147-A177-3AD203B41FA5}">
                      <a16:colId xmlns:a16="http://schemas.microsoft.com/office/drawing/2014/main" val="1422520537"/>
                    </a:ext>
                  </a:extLst>
                </a:gridCol>
                <a:gridCol w="396815">
                  <a:extLst>
                    <a:ext uri="{9D8B030D-6E8A-4147-A177-3AD203B41FA5}">
                      <a16:colId xmlns:a16="http://schemas.microsoft.com/office/drawing/2014/main" val="3409799211"/>
                    </a:ext>
                  </a:extLst>
                </a:gridCol>
                <a:gridCol w="396815">
                  <a:extLst>
                    <a:ext uri="{9D8B030D-6E8A-4147-A177-3AD203B41FA5}">
                      <a16:colId xmlns:a16="http://schemas.microsoft.com/office/drawing/2014/main" val="513498517"/>
                    </a:ext>
                  </a:extLst>
                </a:gridCol>
                <a:gridCol w="396815">
                  <a:extLst>
                    <a:ext uri="{9D8B030D-6E8A-4147-A177-3AD203B41FA5}">
                      <a16:colId xmlns:a16="http://schemas.microsoft.com/office/drawing/2014/main" val="844802575"/>
                    </a:ext>
                  </a:extLst>
                </a:gridCol>
                <a:gridCol w="396815">
                  <a:extLst>
                    <a:ext uri="{9D8B030D-6E8A-4147-A177-3AD203B41FA5}">
                      <a16:colId xmlns:a16="http://schemas.microsoft.com/office/drawing/2014/main" val="3039063586"/>
                    </a:ext>
                  </a:extLst>
                </a:gridCol>
                <a:gridCol w="396815">
                  <a:extLst>
                    <a:ext uri="{9D8B030D-6E8A-4147-A177-3AD203B41FA5}">
                      <a16:colId xmlns:a16="http://schemas.microsoft.com/office/drawing/2014/main" val="2060568259"/>
                    </a:ext>
                  </a:extLst>
                </a:gridCol>
                <a:gridCol w="396815">
                  <a:extLst>
                    <a:ext uri="{9D8B030D-6E8A-4147-A177-3AD203B41FA5}">
                      <a16:colId xmlns:a16="http://schemas.microsoft.com/office/drawing/2014/main" val="3074243607"/>
                    </a:ext>
                  </a:extLst>
                </a:gridCol>
                <a:gridCol w="396815">
                  <a:extLst>
                    <a:ext uri="{9D8B030D-6E8A-4147-A177-3AD203B41FA5}">
                      <a16:colId xmlns:a16="http://schemas.microsoft.com/office/drawing/2014/main" val="2916673111"/>
                    </a:ext>
                  </a:extLst>
                </a:gridCol>
                <a:gridCol w="396815">
                  <a:extLst>
                    <a:ext uri="{9D8B030D-6E8A-4147-A177-3AD203B41FA5}">
                      <a16:colId xmlns:a16="http://schemas.microsoft.com/office/drawing/2014/main" val="3786900629"/>
                    </a:ext>
                  </a:extLst>
                </a:gridCol>
              </a:tblGrid>
              <a:tr h="124704">
                <a:tc>
                  <a:txBody>
                    <a:bodyPr/>
                    <a:lstStyle/>
                    <a:p>
                      <a:pPr algn="l" fontAlgn="b"/>
                      <a:r>
                        <a:rPr lang="ca-ES" sz="600" u="none" strike="noStrike">
                          <a:effectLst/>
                        </a:rPr>
                        <a:t> </a:t>
                      </a:r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0">
                  <a:txBody>
                    <a:bodyPr/>
                    <a:lstStyle/>
                    <a:p>
                      <a:pPr algn="ctr" fontAlgn="ctr"/>
                      <a:r>
                        <a:rPr lang="ca-ES" sz="700" u="none" strike="noStrike">
                          <a:effectLst/>
                          <a:highlight>
                            <a:srgbClr val="D9D9D9"/>
                          </a:highlight>
                        </a:rPr>
                        <a:t>Membrane 96</a:t>
                      </a:r>
                      <a:endParaRPr lang="ca-ES" sz="700" b="1" i="0" u="none" strike="noStrike">
                        <a:solidFill>
                          <a:srgbClr val="202124"/>
                        </a:solidFill>
                        <a:effectLst/>
                        <a:highlight>
                          <a:srgbClr val="D9D9D9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469881"/>
                  </a:ext>
                </a:extLst>
              </a:tr>
              <a:tr h="97741">
                <a:tc>
                  <a:txBody>
                    <a:bodyPr/>
                    <a:lstStyle/>
                    <a:p>
                      <a:pPr algn="l" fontAlgn="b"/>
                      <a:r>
                        <a:rPr lang="ca-ES" sz="600" u="none" strike="noStrike">
                          <a:effectLst/>
                        </a:rPr>
                        <a:t> </a:t>
                      </a:r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rowSpan="19">
                  <a:txBody>
                    <a:bodyPr/>
                    <a:lstStyle/>
                    <a:p>
                      <a:pPr algn="l" fontAlgn="b"/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13225825"/>
                  </a:ext>
                </a:extLst>
              </a:tr>
              <a:tr h="97741">
                <a:tc>
                  <a:txBody>
                    <a:bodyPr/>
                    <a:lstStyle/>
                    <a:p>
                      <a:pPr algn="l" fontAlgn="b"/>
                      <a:r>
                        <a:rPr lang="ca-ES" sz="600" u="none" strike="noStrike">
                          <a:effectLst/>
                        </a:rPr>
                        <a:t> </a:t>
                      </a:r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rowSpan="18" gridSpan="19">
                  <a:txBody>
                    <a:bodyPr/>
                    <a:lstStyle/>
                    <a:p>
                      <a:pPr algn="l" fontAlgn="b"/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rowSpan="18"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rowSpan="18"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rowSpan="18"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rowSpan="18"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rowSpan="18"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rowSpan="18"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rowSpan="18"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rowSpan="18"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rowSpan="18"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rowSpan="18"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rowSpan="18"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rowSpan="18"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rowSpan="18"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rowSpan="18"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rowSpan="18"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rowSpan="18"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rowSpan="18"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rowSpan="18"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7602467"/>
                  </a:ext>
                </a:extLst>
              </a:tr>
              <a:tr h="97741">
                <a:tc>
                  <a:txBody>
                    <a:bodyPr/>
                    <a:lstStyle/>
                    <a:p>
                      <a:pPr algn="l" fontAlgn="b"/>
                      <a:r>
                        <a:rPr lang="ca-ES" sz="600" u="none" strike="noStrike">
                          <a:effectLst/>
                        </a:rPr>
                        <a:t> </a:t>
                      </a:r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gridSpan="19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4331117"/>
                  </a:ext>
                </a:extLst>
              </a:tr>
              <a:tr h="97741">
                <a:tc>
                  <a:txBody>
                    <a:bodyPr/>
                    <a:lstStyle/>
                    <a:p>
                      <a:pPr algn="l" fontAlgn="b"/>
                      <a:r>
                        <a:rPr lang="ca-ES" sz="600" u="none" strike="noStrike">
                          <a:effectLst/>
                        </a:rPr>
                        <a:t> </a:t>
                      </a:r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gridSpan="19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575589"/>
                  </a:ext>
                </a:extLst>
              </a:tr>
              <a:tr h="97741">
                <a:tc>
                  <a:txBody>
                    <a:bodyPr/>
                    <a:lstStyle/>
                    <a:p>
                      <a:pPr algn="l" fontAlgn="b"/>
                      <a:r>
                        <a:rPr lang="ca-ES" sz="600" u="none" strike="noStrike">
                          <a:effectLst/>
                        </a:rPr>
                        <a:t> </a:t>
                      </a:r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gridSpan="19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260834"/>
                  </a:ext>
                </a:extLst>
              </a:tr>
              <a:tr h="97741">
                <a:tc>
                  <a:txBody>
                    <a:bodyPr/>
                    <a:lstStyle/>
                    <a:p>
                      <a:pPr algn="l" fontAlgn="b"/>
                      <a:r>
                        <a:rPr lang="ca-ES" sz="600" u="none" strike="noStrike">
                          <a:effectLst/>
                        </a:rPr>
                        <a:t> </a:t>
                      </a:r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gridSpan="19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743484"/>
                  </a:ext>
                </a:extLst>
              </a:tr>
              <a:tr h="97741">
                <a:tc>
                  <a:txBody>
                    <a:bodyPr/>
                    <a:lstStyle/>
                    <a:p>
                      <a:pPr algn="l" fontAlgn="b"/>
                      <a:r>
                        <a:rPr lang="ca-ES" sz="600" u="none" strike="noStrike">
                          <a:effectLst/>
                        </a:rPr>
                        <a:t> </a:t>
                      </a:r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gridSpan="19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7449835"/>
                  </a:ext>
                </a:extLst>
              </a:tr>
              <a:tr h="97741">
                <a:tc>
                  <a:txBody>
                    <a:bodyPr/>
                    <a:lstStyle/>
                    <a:p>
                      <a:pPr algn="l" fontAlgn="b"/>
                      <a:r>
                        <a:rPr lang="ca-ES" sz="600" u="none" strike="noStrike">
                          <a:effectLst/>
                        </a:rPr>
                        <a:t> </a:t>
                      </a:r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gridSpan="19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8275078"/>
                  </a:ext>
                </a:extLst>
              </a:tr>
              <a:tr h="97741">
                <a:tc>
                  <a:txBody>
                    <a:bodyPr/>
                    <a:lstStyle/>
                    <a:p>
                      <a:pPr algn="l" fontAlgn="b"/>
                      <a:r>
                        <a:rPr lang="ca-ES" sz="600" u="none" strike="noStrike">
                          <a:effectLst/>
                        </a:rPr>
                        <a:t> </a:t>
                      </a:r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gridSpan="19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2127885"/>
                  </a:ext>
                </a:extLst>
              </a:tr>
              <a:tr h="97741">
                <a:tc>
                  <a:txBody>
                    <a:bodyPr/>
                    <a:lstStyle/>
                    <a:p>
                      <a:pPr algn="l" fontAlgn="b"/>
                      <a:r>
                        <a:rPr lang="ca-ES" sz="600" u="none" strike="noStrike">
                          <a:effectLst/>
                        </a:rPr>
                        <a:t> </a:t>
                      </a:r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gridSpan="19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8059272"/>
                  </a:ext>
                </a:extLst>
              </a:tr>
              <a:tr h="97741">
                <a:tc>
                  <a:txBody>
                    <a:bodyPr/>
                    <a:lstStyle/>
                    <a:p>
                      <a:pPr algn="l" fontAlgn="b"/>
                      <a:r>
                        <a:rPr lang="ca-ES" sz="600" u="none" strike="noStrike">
                          <a:effectLst/>
                        </a:rPr>
                        <a:t> </a:t>
                      </a:r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gridSpan="19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9494192"/>
                  </a:ext>
                </a:extLst>
              </a:tr>
              <a:tr h="97741">
                <a:tc>
                  <a:txBody>
                    <a:bodyPr/>
                    <a:lstStyle/>
                    <a:p>
                      <a:pPr algn="l" fontAlgn="b"/>
                      <a:r>
                        <a:rPr lang="ca-ES" sz="600" u="none" strike="noStrike">
                          <a:effectLst/>
                        </a:rPr>
                        <a:t> </a:t>
                      </a:r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gridSpan="19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601368"/>
                  </a:ext>
                </a:extLst>
              </a:tr>
              <a:tr h="97741">
                <a:tc>
                  <a:txBody>
                    <a:bodyPr/>
                    <a:lstStyle/>
                    <a:p>
                      <a:pPr algn="l" fontAlgn="b"/>
                      <a:r>
                        <a:rPr lang="ca-ES" sz="600" u="none" strike="noStrike">
                          <a:effectLst/>
                        </a:rPr>
                        <a:t> </a:t>
                      </a:r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gridSpan="19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9023338"/>
                  </a:ext>
                </a:extLst>
              </a:tr>
              <a:tr h="97741">
                <a:tc>
                  <a:txBody>
                    <a:bodyPr/>
                    <a:lstStyle/>
                    <a:p>
                      <a:pPr algn="l" fontAlgn="b"/>
                      <a:r>
                        <a:rPr lang="ca-ES" sz="600" u="none" strike="noStrike">
                          <a:effectLst/>
                        </a:rPr>
                        <a:t> </a:t>
                      </a:r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gridSpan="19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953494"/>
                  </a:ext>
                </a:extLst>
              </a:tr>
              <a:tr h="97741">
                <a:tc>
                  <a:txBody>
                    <a:bodyPr/>
                    <a:lstStyle/>
                    <a:p>
                      <a:pPr algn="l" fontAlgn="b"/>
                      <a:r>
                        <a:rPr lang="ca-ES" sz="600" u="none" strike="noStrike">
                          <a:effectLst/>
                        </a:rPr>
                        <a:t> </a:t>
                      </a:r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gridSpan="19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9123472"/>
                  </a:ext>
                </a:extLst>
              </a:tr>
              <a:tr h="97741">
                <a:tc>
                  <a:txBody>
                    <a:bodyPr/>
                    <a:lstStyle/>
                    <a:p>
                      <a:pPr algn="l" fontAlgn="b"/>
                      <a:r>
                        <a:rPr lang="ca-ES" sz="600" u="none" strike="noStrike">
                          <a:effectLst/>
                        </a:rPr>
                        <a:t> </a:t>
                      </a:r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gridSpan="19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8384955"/>
                  </a:ext>
                </a:extLst>
              </a:tr>
              <a:tr h="97741">
                <a:tc>
                  <a:txBody>
                    <a:bodyPr/>
                    <a:lstStyle/>
                    <a:p>
                      <a:pPr algn="l" fontAlgn="b"/>
                      <a:r>
                        <a:rPr lang="ca-ES" sz="600" u="none" strike="noStrike">
                          <a:effectLst/>
                        </a:rPr>
                        <a:t> </a:t>
                      </a:r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gridSpan="19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6809232"/>
                  </a:ext>
                </a:extLst>
              </a:tr>
              <a:tr h="124704">
                <a:tc>
                  <a:txBody>
                    <a:bodyPr/>
                    <a:lstStyle/>
                    <a:p>
                      <a:pPr algn="l" fontAlgn="b"/>
                      <a:r>
                        <a:rPr lang="ca-ES" sz="600" u="none" strike="noStrike">
                          <a:effectLst/>
                        </a:rPr>
                        <a:t> </a:t>
                      </a:r>
                      <a:endParaRPr lang="ca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gridSpan="19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324395"/>
                  </a:ext>
                </a:extLst>
              </a:tr>
              <a:tr h="97741">
                <a:tc>
                  <a:txBody>
                    <a:bodyPr/>
                    <a:lstStyle/>
                    <a:p>
                      <a:pPr algn="l" fontAlgn="b"/>
                      <a:r>
                        <a:rPr lang="ca-ES" sz="600" u="none" strike="noStrike" dirty="0">
                          <a:effectLst/>
                        </a:rPr>
                        <a:t> </a:t>
                      </a:r>
                      <a:endParaRPr lang="ca-E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gridSpan="19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0202026"/>
                  </a:ext>
                </a:extLst>
              </a:tr>
            </a:tbl>
          </a:graphicData>
        </a:graphic>
      </p:graphicFrame>
      <p:pic>
        <p:nvPicPr>
          <p:cNvPr id="18" name="Imagen 17">
            <a:extLst>
              <a:ext uri="{FF2B5EF4-FFF2-40B4-BE49-F238E27FC236}">
                <a16:creationId xmlns:a16="http://schemas.microsoft.com/office/drawing/2014/main" id="{AC26C934-A46A-4E8B-9403-82804D5101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1746" y="3267798"/>
            <a:ext cx="4051300" cy="2568575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A1F09292-D551-41ED-A95E-349EA7EC4C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946" y="3321773"/>
            <a:ext cx="4064000" cy="2576512"/>
          </a:xfrm>
          <a:prstGeom prst="rect">
            <a:avLst/>
          </a:prstGeom>
        </p:spPr>
      </p:pic>
      <p:sp>
        <p:nvSpPr>
          <p:cNvPr id="20" name="Rectángulo 19">
            <a:extLst>
              <a:ext uri="{FF2B5EF4-FFF2-40B4-BE49-F238E27FC236}">
                <a16:creationId xmlns:a16="http://schemas.microsoft.com/office/drawing/2014/main" id="{E0BB162E-B73D-44A5-BA1D-B87B3280BDBB}"/>
              </a:ext>
            </a:extLst>
          </p:cNvPr>
          <p:cNvSpPr/>
          <p:nvPr/>
        </p:nvSpPr>
        <p:spPr>
          <a:xfrm>
            <a:off x="2555708" y="5318848"/>
            <a:ext cx="1460500" cy="3905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s-ES" sz="1100"/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2837876F-ED75-4E65-B348-E1D5A727C801}"/>
              </a:ext>
            </a:extLst>
          </p:cNvPr>
          <p:cNvSpPr/>
          <p:nvPr/>
        </p:nvSpPr>
        <p:spPr>
          <a:xfrm>
            <a:off x="6654633" y="5260110"/>
            <a:ext cx="1296988" cy="3905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s-ES" sz="1100"/>
          </a:p>
        </p:txBody>
      </p:sp>
      <p:cxnSp>
        <p:nvCxnSpPr>
          <p:cNvPr id="22" name="Conector recto de flecha 21">
            <a:extLst>
              <a:ext uri="{FF2B5EF4-FFF2-40B4-BE49-F238E27FC236}">
                <a16:creationId xmlns:a16="http://schemas.microsoft.com/office/drawing/2014/main" id="{D33E34F3-CCDE-4193-83DE-498B1277F441}"/>
              </a:ext>
            </a:extLst>
          </p:cNvPr>
          <p:cNvCxnSpPr/>
          <p:nvPr/>
        </p:nvCxnSpPr>
        <p:spPr>
          <a:xfrm flipH="1" flipV="1">
            <a:off x="8092908" y="5428385"/>
            <a:ext cx="555625" cy="2222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124">
            <a:extLst>
              <a:ext uri="{FF2B5EF4-FFF2-40B4-BE49-F238E27FC236}">
                <a16:creationId xmlns:a16="http://schemas.microsoft.com/office/drawing/2014/main" id="{14BC23D9-8342-44D5-9C81-5F427A50FC6B}"/>
              </a:ext>
            </a:extLst>
          </p:cNvPr>
          <p:cNvSpPr/>
          <p:nvPr/>
        </p:nvSpPr>
        <p:spPr>
          <a:xfrm>
            <a:off x="8696394" y="5243287"/>
            <a:ext cx="1275878" cy="310422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>
                <a:solidFill>
                  <a:srgbClr val="FF0000"/>
                </a:solidFill>
              </a:rPr>
              <a:t>GAPDH</a:t>
            </a:r>
          </a:p>
          <a:p>
            <a:r>
              <a:rPr lang="en-US" sz="1400" b="1">
                <a:solidFill>
                  <a:srgbClr val="FF0000"/>
                </a:solidFill>
              </a:rPr>
              <a:t>37 kDa</a:t>
            </a:r>
          </a:p>
        </p:txBody>
      </p:sp>
    </p:spTree>
    <p:extLst>
      <p:ext uri="{BB962C8B-B14F-4D97-AF65-F5344CB8AC3E}">
        <p14:creationId xmlns:p14="http://schemas.microsoft.com/office/powerpoint/2010/main" val="10159657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uadroTexto 38">
            <a:extLst>
              <a:ext uri="{FF2B5EF4-FFF2-40B4-BE49-F238E27FC236}">
                <a16:creationId xmlns:a16="http://schemas.microsoft.com/office/drawing/2014/main" id="{17DC3C86-771E-9564-7BC5-5B77FBC7A9C3}"/>
              </a:ext>
            </a:extLst>
          </p:cNvPr>
          <p:cNvSpPr txBox="1"/>
          <p:nvPr/>
        </p:nvSpPr>
        <p:spPr>
          <a:xfrm>
            <a:off x="281414" y="93022"/>
            <a:ext cx="30032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/>
              <a:t>Supplementary</a:t>
            </a:r>
            <a:r>
              <a:rPr lang="es-ES" b="1" dirty="0"/>
              <a:t> Figure 4b		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495A31C-EC14-5033-FC1A-58023984B749}"/>
              </a:ext>
            </a:extLst>
          </p:cNvPr>
          <p:cNvSpPr txBox="1"/>
          <p:nvPr/>
        </p:nvSpPr>
        <p:spPr>
          <a:xfrm>
            <a:off x="4522138" y="245373"/>
            <a:ext cx="42660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 err="1"/>
              <a:t>Vimentin</a:t>
            </a:r>
            <a:r>
              <a:rPr lang="es-ES" b="1" dirty="0"/>
              <a:t> (</a:t>
            </a:r>
            <a:r>
              <a:rPr lang="es-ES" b="1" dirty="0" err="1"/>
              <a:t>Membrane</a:t>
            </a:r>
            <a:r>
              <a:rPr lang="es-ES" b="1" dirty="0"/>
              <a:t> 66)</a:t>
            </a:r>
            <a:endParaRPr lang="ca-ES" b="1" dirty="0"/>
          </a:p>
          <a:p>
            <a:pPr algn="ctr"/>
            <a:endParaRPr lang="ca-ES" b="1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3069241-5A7F-A6E0-A97A-A3A49E16A8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414" y="668853"/>
            <a:ext cx="2910185" cy="1863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01E27A99-415F-4105-B8F7-5130A4A335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7380" y="2882900"/>
            <a:ext cx="5772150" cy="3721100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35520A05-3C8F-4707-B3A2-6DE96618F14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124" y="2892425"/>
            <a:ext cx="5772150" cy="3711575"/>
          </a:xfrm>
          <a:prstGeom prst="rect">
            <a:avLst/>
          </a:prstGeom>
        </p:spPr>
      </p:pic>
      <p:sp>
        <p:nvSpPr>
          <p:cNvPr id="33" name="Rectángulo 32">
            <a:extLst>
              <a:ext uri="{FF2B5EF4-FFF2-40B4-BE49-F238E27FC236}">
                <a16:creationId xmlns:a16="http://schemas.microsoft.com/office/drawing/2014/main" id="{948FEE05-D4EC-43B6-A050-E2C8277E99CC}"/>
              </a:ext>
            </a:extLst>
          </p:cNvPr>
          <p:cNvSpPr/>
          <p:nvPr/>
        </p:nvSpPr>
        <p:spPr>
          <a:xfrm>
            <a:off x="2212712" y="4940300"/>
            <a:ext cx="1309687" cy="4000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s-ES" sz="1100"/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id="{3A7E75B9-E3EE-4913-AFA9-0C0FB36C4FA5}"/>
              </a:ext>
            </a:extLst>
          </p:cNvPr>
          <p:cNvSpPr/>
          <p:nvPr/>
        </p:nvSpPr>
        <p:spPr>
          <a:xfrm>
            <a:off x="8414493" y="4978400"/>
            <a:ext cx="1133475" cy="3857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s-ES" sz="1100"/>
          </a:p>
        </p:txBody>
      </p:sp>
      <p:sp>
        <p:nvSpPr>
          <p:cNvPr id="35" name="Rectangle 124">
            <a:extLst>
              <a:ext uri="{FF2B5EF4-FFF2-40B4-BE49-F238E27FC236}">
                <a16:creationId xmlns:a16="http://schemas.microsoft.com/office/drawing/2014/main" id="{BF9A85A8-5ED7-4F68-8FC1-BB597A8EB1C6}"/>
              </a:ext>
            </a:extLst>
          </p:cNvPr>
          <p:cNvSpPr/>
          <p:nvPr/>
        </p:nvSpPr>
        <p:spPr>
          <a:xfrm>
            <a:off x="10308380" y="4959350"/>
            <a:ext cx="1268413" cy="306388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>
                <a:solidFill>
                  <a:srgbClr val="FF0000"/>
                </a:solidFill>
              </a:rPr>
              <a:t>Vimentin</a:t>
            </a:r>
          </a:p>
          <a:p>
            <a:r>
              <a:rPr lang="en-US" sz="1400" b="1">
                <a:solidFill>
                  <a:srgbClr val="FF0000"/>
                </a:solidFill>
              </a:rPr>
              <a:t>57 kDa</a:t>
            </a:r>
          </a:p>
        </p:txBody>
      </p:sp>
      <p:cxnSp>
        <p:nvCxnSpPr>
          <p:cNvPr id="36" name="Conector recto de flecha 35">
            <a:extLst>
              <a:ext uri="{FF2B5EF4-FFF2-40B4-BE49-F238E27FC236}">
                <a16:creationId xmlns:a16="http://schemas.microsoft.com/office/drawing/2014/main" id="{6BAB237B-2E46-4614-AB32-E7EEA38B12C5}"/>
              </a:ext>
            </a:extLst>
          </p:cNvPr>
          <p:cNvCxnSpPr/>
          <p:nvPr/>
        </p:nvCxnSpPr>
        <p:spPr>
          <a:xfrm flipH="1" flipV="1">
            <a:off x="9546380" y="5286375"/>
            <a:ext cx="558800" cy="1587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22 Rectángulo">
            <a:extLst>
              <a:ext uri="{FF2B5EF4-FFF2-40B4-BE49-F238E27FC236}">
                <a16:creationId xmlns:a16="http://schemas.microsoft.com/office/drawing/2014/main" id="{627F6EDD-31B4-4D62-85DB-48FE1D47D0A4}"/>
              </a:ext>
            </a:extLst>
          </p:cNvPr>
          <p:cNvSpPr/>
          <p:nvPr/>
        </p:nvSpPr>
        <p:spPr>
          <a:xfrm rot="19154545">
            <a:off x="8367674" y="4535966"/>
            <a:ext cx="1033233" cy="403202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500" b="1" dirty="0">
                <a:solidFill>
                  <a:srgbClr val="FF0000"/>
                </a:solidFill>
              </a:rPr>
              <a:t>CTROL</a:t>
            </a:r>
            <a:endParaRPr lang="es-ES" sz="1500" dirty="0">
              <a:solidFill>
                <a:srgbClr val="FF0000"/>
              </a:solidFill>
            </a:endParaRPr>
          </a:p>
        </p:txBody>
      </p:sp>
      <p:sp>
        <p:nvSpPr>
          <p:cNvPr id="38" name="23 Rectángulo">
            <a:extLst>
              <a:ext uri="{FF2B5EF4-FFF2-40B4-BE49-F238E27FC236}">
                <a16:creationId xmlns:a16="http://schemas.microsoft.com/office/drawing/2014/main" id="{FDA3D41C-763E-48C2-A76B-1B58E32841DB}"/>
              </a:ext>
            </a:extLst>
          </p:cNvPr>
          <p:cNvSpPr/>
          <p:nvPr/>
        </p:nvSpPr>
        <p:spPr>
          <a:xfrm rot="19418302">
            <a:off x="8828076" y="4522285"/>
            <a:ext cx="1195387" cy="32385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500" b="1" dirty="0">
                <a:solidFill>
                  <a:srgbClr val="FF0000"/>
                </a:solidFill>
              </a:rPr>
              <a:t>RP-SEMA3F</a:t>
            </a:r>
            <a:endParaRPr lang="es-ES" sz="1500" dirty="0">
              <a:solidFill>
                <a:srgbClr val="FF0000"/>
              </a:solidFill>
            </a:endParaRPr>
          </a:p>
        </p:txBody>
      </p:sp>
      <p:sp>
        <p:nvSpPr>
          <p:cNvPr id="51" name="22 Rectángulo">
            <a:extLst>
              <a:ext uri="{FF2B5EF4-FFF2-40B4-BE49-F238E27FC236}">
                <a16:creationId xmlns:a16="http://schemas.microsoft.com/office/drawing/2014/main" id="{890D2B47-23BE-E971-3E41-8C5EC48ECF52}"/>
              </a:ext>
            </a:extLst>
          </p:cNvPr>
          <p:cNvSpPr/>
          <p:nvPr/>
        </p:nvSpPr>
        <p:spPr>
          <a:xfrm rot="19154545">
            <a:off x="8580234" y="4568046"/>
            <a:ext cx="1033233" cy="403202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500" b="1" dirty="0">
                <a:solidFill>
                  <a:srgbClr val="FF0000"/>
                </a:solidFill>
              </a:rPr>
              <a:t>CTROL</a:t>
            </a:r>
            <a:endParaRPr lang="es-ES" sz="1500" dirty="0">
              <a:solidFill>
                <a:srgbClr val="FF0000"/>
              </a:solidFill>
            </a:endParaRPr>
          </a:p>
        </p:txBody>
      </p:sp>
      <p:sp>
        <p:nvSpPr>
          <p:cNvPr id="53" name="23 Rectángulo">
            <a:extLst>
              <a:ext uri="{FF2B5EF4-FFF2-40B4-BE49-F238E27FC236}">
                <a16:creationId xmlns:a16="http://schemas.microsoft.com/office/drawing/2014/main" id="{1E543BE5-667B-CF6F-E56D-6B4167681E4D}"/>
              </a:ext>
            </a:extLst>
          </p:cNvPr>
          <p:cNvSpPr/>
          <p:nvPr/>
        </p:nvSpPr>
        <p:spPr>
          <a:xfrm rot="19418302">
            <a:off x="9155612" y="4506239"/>
            <a:ext cx="1195387" cy="32385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500" b="1" dirty="0">
                <a:solidFill>
                  <a:srgbClr val="FF0000"/>
                </a:solidFill>
              </a:rPr>
              <a:t>RP-SEMA3F</a:t>
            </a:r>
            <a:endParaRPr lang="es-ES" sz="15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71588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uadroTexto 38">
            <a:extLst>
              <a:ext uri="{FF2B5EF4-FFF2-40B4-BE49-F238E27FC236}">
                <a16:creationId xmlns:a16="http://schemas.microsoft.com/office/drawing/2014/main" id="{17DC3C86-771E-9564-7BC5-5B77FBC7A9C3}"/>
              </a:ext>
            </a:extLst>
          </p:cNvPr>
          <p:cNvSpPr txBox="1"/>
          <p:nvPr/>
        </p:nvSpPr>
        <p:spPr>
          <a:xfrm>
            <a:off x="281414" y="93022"/>
            <a:ext cx="30032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/>
              <a:t>Supplementary</a:t>
            </a:r>
            <a:r>
              <a:rPr lang="es-ES" b="1" dirty="0"/>
              <a:t> Figure 4b		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495A31C-EC14-5033-FC1A-58023984B749}"/>
              </a:ext>
            </a:extLst>
          </p:cNvPr>
          <p:cNvSpPr txBox="1"/>
          <p:nvPr/>
        </p:nvSpPr>
        <p:spPr>
          <a:xfrm>
            <a:off x="4522138" y="245373"/>
            <a:ext cx="42660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/>
              <a:t>GAPDH </a:t>
            </a:r>
            <a:r>
              <a:rPr lang="es-ES" b="1" dirty="0" err="1"/>
              <a:t>for</a:t>
            </a:r>
            <a:r>
              <a:rPr lang="es-ES" b="1" dirty="0"/>
              <a:t> </a:t>
            </a:r>
            <a:r>
              <a:rPr lang="es-ES" b="1" dirty="0" err="1"/>
              <a:t>Vimentin</a:t>
            </a:r>
            <a:r>
              <a:rPr lang="es-ES" b="1" dirty="0"/>
              <a:t> (</a:t>
            </a:r>
            <a:r>
              <a:rPr lang="es-ES" b="1" dirty="0" err="1"/>
              <a:t>Membrane</a:t>
            </a:r>
            <a:r>
              <a:rPr lang="es-ES" b="1" dirty="0"/>
              <a:t> 66)</a:t>
            </a:r>
            <a:endParaRPr lang="ca-ES" b="1" dirty="0"/>
          </a:p>
          <a:p>
            <a:pPr algn="ctr"/>
            <a:endParaRPr lang="ca-ES" b="1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3069241-5A7F-A6E0-A97A-A3A49E16A8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414" y="668853"/>
            <a:ext cx="2910185" cy="1863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Imagen 39">
            <a:extLst>
              <a:ext uri="{FF2B5EF4-FFF2-40B4-BE49-F238E27FC236}">
                <a16:creationId xmlns:a16="http://schemas.microsoft.com/office/drawing/2014/main" id="{D133186E-EC09-480E-853C-21C24359AF6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2043" y="2046204"/>
            <a:ext cx="5322888" cy="3667125"/>
          </a:xfrm>
          <a:prstGeom prst="rect">
            <a:avLst/>
          </a:prstGeom>
        </p:spPr>
      </p:pic>
      <p:sp>
        <p:nvSpPr>
          <p:cNvPr id="41" name="Rectángulo 40">
            <a:extLst>
              <a:ext uri="{FF2B5EF4-FFF2-40B4-BE49-F238E27FC236}">
                <a16:creationId xmlns:a16="http://schemas.microsoft.com/office/drawing/2014/main" id="{312DB0DC-7545-4F00-9F39-FE104002B1EE}"/>
              </a:ext>
            </a:extLst>
          </p:cNvPr>
          <p:cNvSpPr/>
          <p:nvPr/>
        </p:nvSpPr>
        <p:spPr>
          <a:xfrm>
            <a:off x="4735918" y="3155867"/>
            <a:ext cx="1951038" cy="4016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s-ES" sz="1100"/>
          </a:p>
        </p:txBody>
      </p:sp>
      <p:cxnSp>
        <p:nvCxnSpPr>
          <p:cNvPr id="42" name="Conector recto de flecha 41">
            <a:extLst>
              <a:ext uri="{FF2B5EF4-FFF2-40B4-BE49-F238E27FC236}">
                <a16:creationId xmlns:a16="http://schemas.microsoft.com/office/drawing/2014/main" id="{8514794D-BE22-46CC-B30E-A4AEE24F0EAA}"/>
              </a:ext>
            </a:extLst>
          </p:cNvPr>
          <p:cNvCxnSpPr/>
          <p:nvPr/>
        </p:nvCxnSpPr>
        <p:spPr>
          <a:xfrm flipH="1" flipV="1">
            <a:off x="6725056" y="3382879"/>
            <a:ext cx="555625" cy="1587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124">
            <a:extLst>
              <a:ext uri="{FF2B5EF4-FFF2-40B4-BE49-F238E27FC236}">
                <a16:creationId xmlns:a16="http://schemas.microsoft.com/office/drawing/2014/main" id="{07657E14-2250-4EC5-A811-011B8351CAC8}"/>
              </a:ext>
            </a:extLst>
          </p:cNvPr>
          <p:cNvSpPr/>
          <p:nvPr/>
        </p:nvSpPr>
        <p:spPr>
          <a:xfrm>
            <a:off x="7314018" y="3025692"/>
            <a:ext cx="1277938" cy="296862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>
                <a:solidFill>
                  <a:srgbClr val="FF0000"/>
                </a:solidFill>
              </a:rPr>
              <a:t>GAPDH</a:t>
            </a:r>
          </a:p>
          <a:p>
            <a:r>
              <a:rPr lang="en-US" sz="1400" b="1">
                <a:solidFill>
                  <a:srgbClr val="FF0000"/>
                </a:solidFill>
              </a:rPr>
              <a:t>37 kDa</a:t>
            </a:r>
          </a:p>
        </p:txBody>
      </p:sp>
      <p:sp>
        <p:nvSpPr>
          <p:cNvPr id="44" name="22 Rectángulo">
            <a:extLst>
              <a:ext uri="{FF2B5EF4-FFF2-40B4-BE49-F238E27FC236}">
                <a16:creationId xmlns:a16="http://schemas.microsoft.com/office/drawing/2014/main" id="{4B58E27F-9606-40D2-B928-408C480FD978}"/>
              </a:ext>
            </a:extLst>
          </p:cNvPr>
          <p:cNvSpPr/>
          <p:nvPr/>
        </p:nvSpPr>
        <p:spPr>
          <a:xfrm rot="19154545">
            <a:off x="4931181" y="2717717"/>
            <a:ext cx="738187" cy="363537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500" b="1">
                <a:solidFill>
                  <a:srgbClr val="FF0000"/>
                </a:solidFill>
              </a:rPr>
              <a:t>CTROL</a:t>
            </a:r>
            <a:endParaRPr lang="es-ES" sz="1500">
              <a:solidFill>
                <a:srgbClr val="FF0000"/>
              </a:solidFill>
            </a:endParaRPr>
          </a:p>
        </p:txBody>
      </p:sp>
      <p:sp>
        <p:nvSpPr>
          <p:cNvPr id="45" name="23 Rectángulo">
            <a:extLst>
              <a:ext uri="{FF2B5EF4-FFF2-40B4-BE49-F238E27FC236}">
                <a16:creationId xmlns:a16="http://schemas.microsoft.com/office/drawing/2014/main" id="{3C11AE41-5C0C-4A54-986A-CB460DE09E2E}"/>
              </a:ext>
            </a:extLst>
          </p:cNvPr>
          <p:cNvSpPr/>
          <p:nvPr/>
        </p:nvSpPr>
        <p:spPr>
          <a:xfrm rot="19418302">
            <a:off x="5205818" y="2620879"/>
            <a:ext cx="1198563" cy="32385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500" b="1">
                <a:solidFill>
                  <a:srgbClr val="FF0000"/>
                </a:solidFill>
              </a:rPr>
              <a:t>RP-SEMA3F</a:t>
            </a:r>
            <a:endParaRPr lang="es-ES" sz="15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52679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uadroTexto 38">
            <a:extLst>
              <a:ext uri="{FF2B5EF4-FFF2-40B4-BE49-F238E27FC236}">
                <a16:creationId xmlns:a16="http://schemas.microsoft.com/office/drawing/2014/main" id="{17DC3C86-771E-9564-7BC5-5B77FBC7A9C3}"/>
              </a:ext>
            </a:extLst>
          </p:cNvPr>
          <p:cNvSpPr txBox="1"/>
          <p:nvPr/>
        </p:nvSpPr>
        <p:spPr>
          <a:xfrm>
            <a:off x="281414" y="93022"/>
            <a:ext cx="30032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/>
              <a:t>Supplementary</a:t>
            </a:r>
            <a:r>
              <a:rPr lang="es-ES" b="1" dirty="0"/>
              <a:t> Figure 4b		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495A31C-EC14-5033-FC1A-58023984B749}"/>
              </a:ext>
            </a:extLst>
          </p:cNvPr>
          <p:cNvSpPr txBox="1"/>
          <p:nvPr/>
        </p:nvSpPr>
        <p:spPr>
          <a:xfrm>
            <a:off x="4522138" y="245373"/>
            <a:ext cx="42660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/>
              <a:t>Beta </a:t>
            </a:r>
            <a:r>
              <a:rPr lang="es-ES" b="1" dirty="0" err="1"/>
              <a:t>catenin</a:t>
            </a:r>
            <a:r>
              <a:rPr lang="es-ES" b="1" dirty="0"/>
              <a:t> (</a:t>
            </a:r>
            <a:r>
              <a:rPr lang="es-ES" b="1" dirty="0" err="1"/>
              <a:t>Membrane</a:t>
            </a:r>
            <a:r>
              <a:rPr lang="es-ES" b="1" dirty="0"/>
              <a:t> 90)</a:t>
            </a:r>
            <a:endParaRPr lang="ca-ES" b="1" dirty="0"/>
          </a:p>
          <a:p>
            <a:pPr algn="ctr"/>
            <a:endParaRPr lang="ca-ES" b="1" dirty="0"/>
          </a:p>
        </p:txBody>
      </p:sp>
      <p:pic>
        <p:nvPicPr>
          <p:cNvPr id="57" name="Imagen 56">
            <a:extLst>
              <a:ext uri="{FF2B5EF4-FFF2-40B4-BE49-F238E27FC236}">
                <a16:creationId xmlns:a16="http://schemas.microsoft.com/office/drawing/2014/main" id="{F2F3D9A2-0D7A-EBAE-48E0-9393A2F336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838" y="739353"/>
            <a:ext cx="3646541" cy="1284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Imagen 57">
            <a:extLst>
              <a:ext uri="{FF2B5EF4-FFF2-40B4-BE49-F238E27FC236}">
                <a16:creationId xmlns:a16="http://schemas.microsoft.com/office/drawing/2014/main" id="{436AE4A5-8C73-446E-A433-8410DA5370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96" y="2322447"/>
            <a:ext cx="4113695" cy="2862811"/>
          </a:xfrm>
          <a:prstGeom prst="rect">
            <a:avLst/>
          </a:prstGeom>
        </p:spPr>
      </p:pic>
      <p:sp>
        <p:nvSpPr>
          <p:cNvPr id="59" name="Rectángulo 58">
            <a:extLst>
              <a:ext uri="{FF2B5EF4-FFF2-40B4-BE49-F238E27FC236}">
                <a16:creationId xmlns:a16="http://schemas.microsoft.com/office/drawing/2014/main" id="{ED1E368A-1896-41AF-90BE-DE6F22742029}"/>
              </a:ext>
            </a:extLst>
          </p:cNvPr>
          <p:cNvSpPr/>
          <p:nvPr/>
        </p:nvSpPr>
        <p:spPr>
          <a:xfrm>
            <a:off x="2163269" y="3014981"/>
            <a:ext cx="932956" cy="3892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s-ES" sz="1100"/>
          </a:p>
        </p:txBody>
      </p:sp>
      <p:pic>
        <p:nvPicPr>
          <p:cNvPr id="68" name="Imagen 67">
            <a:extLst>
              <a:ext uri="{FF2B5EF4-FFF2-40B4-BE49-F238E27FC236}">
                <a16:creationId xmlns:a16="http://schemas.microsoft.com/office/drawing/2014/main" id="{C74C9343-F280-498B-AC99-A67DF1410A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244" y="710653"/>
            <a:ext cx="4113696" cy="2761647"/>
          </a:xfrm>
          <a:prstGeom prst="rect">
            <a:avLst/>
          </a:prstGeom>
        </p:spPr>
      </p:pic>
      <p:sp>
        <p:nvSpPr>
          <p:cNvPr id="69" name="Rectangle 124">
            <a:extLst>
              <a:ext uri="{FF2B5EF4-FFF2-40B4-BE49-F238E27FC236}">
                <a16:creationId xmlns:a16="http://schemas.microsoft.com/office/drawing/2014/main" id="{A6649CF1-6BC1-477E-8DE2-0EDD77F98F07}"/>
              </a:ext>
            </a:extLst>
          </p:cNvPr>
          <p:cNvSpPr/>
          <p:nvPr/>
        </p:nvSpPr>
        <p:spPr>
          <a:xfrm>
            <a:off x="10053515" y="1469875"/>
            <a:ext cx="1275878" cy="310421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>
                <a:solidFill>
                  <a:srgbClr val="FF0000"/>
                </a:solidFill>
              </a:rPr>
              <a:t>β-catenin</a:t>
            </a:r>
          </a:p>
          <a:p>
            <a:r>
              <a:rPr lang="en-US" sz="1400" b="1">
                <a:solidFill>
                  <a:srgbClr val="FF0000"/>
                </a:solidFill>
              </a:rPr>
              <a:t>92 kDa</a:t>
            </a:r>
          </a:p>
        </p:txBody>
      </p:sp>
      <p:cxnSp>
        <p:nvCxnSpPr>
          <p:cNvPr id="70" name="Conector recto de flecha 69">
            <a:extLst>
              <a:ext uri="{FF2B5EF4-FFF2-40B4-BE49-F238E27FC236}">
                <a16:creationId xmlns:a16="http://schemas.microsoft.com/office/drawing/2014/main" id="{CF5BA00F-1C2A-4C49-8BE9-8322794371FE}"/>
              </a:ext>
            </a:extLst>
          </p:cNvPr>
          <p:cNvCxnSpPr/>
          <p:nvPr/>
        </p:nvCxnSpPr>
        <p:spPr>
          <a:xfrm flipH="1" flipV="1">
            <a:off x="9180458" y="1675610"/>
            <a:ext cx="560004" cy="1587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22 Rectángulo">
            <a:extLst>
              <a:ext uri="{FF2B5EF4-FFF2-40B4-BE49-F238E27FC236}">
                <a16:creationId xmlns:a16="http://schemas.microsoft.com/office/drawing/2014/main" id="{09478931-86E3-4250-BB82-28F5807CDCFB}"/>
              </a:ext>
            </a:extLst>
          </p:cNvPr>
          <p:cNvSpPr/>
          <p:nvPr/>
        </p:nvSpPr>
        <p:spPr>
          <a:xfrm rot="19154545">
            <a:off x="8500805" y="1159284"/>
            <a:ext cx="745095" cy="379233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200" b="1" dirty="0">
                <a:solidFill>
                  <a:srgbClr val="FF0000"/>
                </a:solidFill>
              </a:rPr>
              <a:t>CTROL</a:t>
            </a:r>
            <a:endParaRPr lang="es-ES" sz="1200" dirty="0">
              <a:solidFill>
                <a:srgbClr val="FF0000"/>
              </a:solidFill>
            </a:endParaRPr>
          </a:p>
        </p:txBody>
      </p:sp>
      <p:sp>
        <p:nvSpPr>
          <p:cNvPr id="72" name="23 Rectángulo">
            <a:extLst>
              <a:ext uri="{FF2B5EF4-FFF2-40B4-BE49-F238E27FC236}">
                <a16:creationId xmlns:a16="http://schemas.microsoft.com/office/drawing/2014/main" id="{DBD9EAA3-C650-454F-908B-5FD0122267B2}"/>
              </a:ext>
            </a:extLst>
          </p:cNvPr>
          <p:cNvSpPr/>
          <p:nvPr/>
        </p:nvSpPr>
        <p:spPr>
          <a:xfrm rot="19418302">
            <a:off x="8765428" y="1111482"/>
            <a:ext cx="1202693" cy="28121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200" b="1" dirty="0">
                <a:solidFill>
                  <a:srgbClr val="FF0000"/>
                </a:solidFill>
              </a:rPr>
              <a:t>RP-SEMA3F</a:t>
            </a:r>
            <a:endParaRPr lang="es-ES" sz="1200" dirty="0">
              <a:solidFill>
                <a:srgbClr val="FF0000"/>
              </a:solidFill>
            </a:endParaRPr>
          </a:p>
        </p:txBody>
      </p:sp>
      <p:sp>
        <p:nvSpPr>
          <p:cNvPr id="83" name="22 Rectángulo">
            <a:extLst>
              <a:ext uri="{FF2B5EF4-FFF2-40B4-BE49-F238E27FC236}">
                <a16:creationId xmlns:a16="http://schemas.microsoft.com/office/drawing/2014/main" id="{866B1684-709F-4DD7-3FEF-7990BB062DEA}"/>
              </a:ext>
            </a:extLst>
          </p:cNvPr>
          <p:cNvSpPr/>
          <p:nvPr/>
        </p:nvSpPr>
        <p:spPr>
          <a:xfrm rot="19154545">
            <a:off x="8268190" y="1203396"/>
            <a:ext cx="745095" cy="379233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200" b="1" dirty="0">
                <a:solidFill>
                  <a:srgbClr val="FF0000"/>
                </a:solidFill>
              </a:rPr>
              <a:t>CTROL</a:t>
            </a:r>
            <a:endParaRPr lang="es-ES" sz="1200" dirty="0">
              <a:solidFill>
                <a:srgbClr val="FF0000"/>
              </a:solidFill>
            </a:endParaRPr>
          </a:p>
        </p:txBody>
      </p:sp>
      <p:sp>
        <p:nvSpPr>
          <p:cNvPr id="84" name="23 Rectángulo">
            <a:extLst>
              <a:ext uri="{FF2B5EF4-FFF2-40B4-BE49-F238E27FC236}">
                <a16:creationId xmlns:a16="http://schemas.microsoft.com/office/drawing/2014/main" id="{34314DF3-CAEA-B3CF-1D9D-C232D7533ABE}"/>
              </a:ext>
            </a:extLst>
          </p:cNvPr>
          <p:cNvSpPr/>
          <p:nvPr/>
        </p:nvSpPr>
        <p:spPr>
          <a:xfrm rot="19418302">
            <a:off x="8496710" y="1131530"/>
            <a:ext cx="1202693" cy="28121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200" b="1" dirty="0">
                <a:solidFill>
                  <a:srgbClr val="FF0000"/>
                </a:solidFill>
              </a:rPr>
              <a:t>RP-SEMA3F</a:t>
            </a:r>
            <a:endParaRPr lang="es-ES" sz="1200" dirty="0">
              <a:solidFill>
                <a:srgbClr val="FF0000"/>
              </a:solidFill>
            </a:endParaRPr>
          </a:p>
        </p:txBody>
      </p:sp>
      <p:pic>
        <p:nvPicPr>
          <p:cNvPr id="102" name="Imagen 101">
            <a:extLst>
              <a:ext uri="{FF2B5EF4-FFF2-40B4-BE49-F238E27FC236}">
                <a16:creationId xmlns:a16="http://schemas.microsoft.com/office/drawing/2014/main" id="{E771FD6E-3F69-46F6-A31B-A3D652209F4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6820" y="4087061"/>
            <a:ext cx="3303642" cy="2204886"/>
          </a:xfrm>
          <a:prstGeom prst="rect">
            <a:avLst/>
          </a:prstGeom>
        </p:spPr>
      </p:pic>
      <p:cxnSp>
        <p:nvCxnSpPr>
          <p:cNvPr id="103" name="Conector recto de flecha 102">
            <a:extLst>
              <a:ext uri="{FF2B5EF4-FFF2-40B4-BE49-F238E27FC236}">
                <a16:creationId xmlns:a16="http://schemas.microsoft.com/office/drawing/2014/main" id="{0B7EE4A1-68B2-4EC4-96F3-123718AE87D1}"/>
              </a:ext>
            </a:extLst>
          </p:cNvPr>
          <p:cNvCxnSpPr/>
          <p:nvPr/>
        </p:nvCxnSpPr>
        <p:spPr>
          <a:xfrm flipH="1" flipV="1">
            <a:off x="9621357" y="4852884"/>
            <a:ext cx="560005" cy="1587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Rectángulo 103">
            <a:extLst>
              <a:ext uri="{FF2B5EF4-FFF2-40B4-BE49-F238E27FC236}">
                <a16:creationId xmlns:a16="http://schemas.microsoft.com/office/drawing/2014/main" id="{1969E21A-14FE-4FFD-A442-B33417366E50}"/>
              </a:ext>
            </a:extLst>
          </p:cNvPr>
          <p:cNvSpPr/>
          <p:nvPr/>
        </p:nvSpPr>
        <p:spPr>
          <a:xfrm>
            <a:off x="8888601" y="4680241"/>
            <a:ext cx="346809" cy="3892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s-ES" sz="1100"/>
          </a:p>
        </p:txBody>
      </p:sp>
      <p:sp>
        <p:nvSpPr>
          <p:cNvPr id="105" name="Rectangle 124">
            <a:extLst>
              <a:ext uri="{FF2B5EF4-FFF2-40B4-BE49-F238E27FC236}">
                <a16:creationId xmlns:a16="http://schemas.microsoft.com/office/drawing/2014/main" id="{3F3B58F7-226A-4656-8925-BD65EE384E53}"/>
              </a:ext>
            </a:extLst>
          </p:cNvPr>
          <p:cNvSpPr/>
          <p:nvPr/>
        </p:nvSpPr>
        <p:spPr>
          <a:xfrm>
            <a:off x="10380940" y="4705610"/>
            <a:ext cx="1275878" cy="310422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>
                <a:solidFill>
                  <a:srgbClr val="FF0000"/>
                </a:solidFill>
              </a:rPr>
              <a:t>GAPDH</a:t>
            </a:r>
          </a:p>
          <a:p>
            <a:r>
              <a:rPr lang="en-US" sz="1400" b="1">
                <a:solidFill>
                  <a:srgbClr val="FF0000"/>
                </a:solidFill>
              </a:rPr>
              <a:t>37 kDa</a:t>
            </a:r>
          </a:p>
        </p:txBody>
      </p:sp>
      <p:sp>
        <p:nvSpPr>
          <p:cNvPr id="106" name="22 Rectángulo">
            <a:extLst>
              <a:ext uri="{FF2B5EF4-FFF2-40B4-BE49-F238E27FC236}">
                <a16:creationId xmlns:a16="http://schemas.microsoft.com/office/drawing/2014/main" id="{C85E4DD5-254B-8E59-808D-5217A7D90044}"/>
              </a:ext>
            </a:extLst>
          </p:cNvPr>
          <p:cNvSpPr/>
          <p:nvPr/>
        </p:nvSpPr>
        <p:spPr>
          <a:xfrm rot="19154545">
            <a:off x="8745451" y="4099007"/>
            <a:ext cx="745095" cy="379233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200" b="1" dirty="0">
                <a:solidFill>
                  <a:srgbClr val="FF0000"/>
                </a:solidFill>
              </a:rPr>
              <a:t>CTROL</a:t>
            </a:r>
            <a:endParaRPr lang="es-ES" sz="1200" dirty="0">
              <a:solidFill>
                <a:srgbClr val="FF0000"/>
              </a:solidFill>
            </a:endParaRPr>
          </a:p>
        </p:txBody>
      </p:sp>
      <p:sp>
        <p:nvSpPr>
          <p:cNvPr id="107" name="23 Rectángulo">
            <a:extLst>
              <a:ext uri="{FF2B5EF4-FFF2-40B4-BE49-F238E27FC236}">
                <a16:creationId xmlns:a16="http://schemas.microsoft.com/office/drawing/2014/main" id="{4BEC3F7C-EB91-2DBB-36A6-BECD6E954895}"/>
              </a:ext>
            </a:extLst>
          </p:cNvPr>
          <p:cNvSpPr/>
          <p:nvPr/>
        </p:nvSpPr>
        <p:spPr>
          <a:xfrm rot="19418302">
            <a:off x="9070227" y="3991045"/>
            <a:ext cx="1202693" cy="28121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200" b="1" dirty="0">
                <a:solidFill>
                  <a:srgbClr val="FF0000"/>
                </a:solidFill>
              </a:rPr>
              <a:t>RP-SEMA3F</a:t>
            </a:r>
            <a:endParaRPr lang="es-ES" sz="1200" dirty="0">
              <a:solidFill>
                <a:srgbClr val="FF0000"/>
              </a:solidFill>
            </a:endParaRPr>
          </a:p>
        </p:txBody>
      </p:sp>
      <p:sp>
        <p:nvSpPr>
          <p:cNvPr id="108" name="22 Rectángulo">
            <a:extLst>
              <a:ext uri="{FF2B5EF4-FFF2-40B4-BE49-F238E27FC236}">
                <a16:creationId xmlns:a16="http://schemas.microsoft.com/office/drawing/2014/main" id="{DB81F4B6-538D-E488-CBED-020B5E1F0DC8}"/>
              </a:ext>
            </a:extLst>
          </p:cNvPr>
          <p:cNvSpPr/>
          <p:nvPr/>
        </p:nvSpPr>
        <p:spPr>
          <a:xfrm rot="19154545">
            <a:off x="8626357" y="4053053"/>
            <a:ext cx="745095" cy="379233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200" b="1" dirty="0">
                <a:solidFill>
                  <a:srgbClr val="FF0000"/>
                </a:solidFill>
              </a:rPr>
              <a:t>CTROL</a:t>
            </a:r>
            <a:endParaRPr lang="es-ES" sz="1200" dirty="0">
              <a:solidFill>
                <a:srgbClr val="FF0000"/>
              </a:solidFill>
            </a:endParaRPr>
          </a:p>
        </p:txBody>
      </p:sp>
      <p:sp>
        <p:nvSpPr>
          <p:cNvPr id="109" name="23 Rectángulo">
            <a:extLst>
              <a:ext uri="{FF2B5EF4-FFF2-40B4-BE49-F238E27FC236}">
                <a16:creationId xmlns:a16="http://schemas.microsoft.com/office/drawing/2014/main" id="{F2002DCA-D8A9-0250-FFE3-CAEE27394D98}"/>
              </a:ext>
            </a:extLst>
          </p:cNvPr>
          <p:cNvSpPr/>
          <p:nvPr/>
        </p:nvSpPr>
        <p:spPr>
          <a:xfrm rot="19418302">
            <a:off x="8854877" y="3981187"/>
            <a:ext cx="1202693" cy="28121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200" b="1" dirty="0">
                <a:solidFill>
                  <a:srgbClr val="FF0000"/>
                </a:solidFill>
              </a:rPr>
              <a:t>RP-SEMA3F</a:t>
            </a:r>
            <a:endParaRPr lang="es-ES" sz="1200" dirty="0">
              <a:solidFill>
                <a:srgbClr val="FF0000"/>
              </a:solidFill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5FAA153B-457E-9D00-5CFF-57CC7C5053FC}"/>
              </a:ext>
            </a:extLst>
          </p:cNvPr>
          <p:cNvSpPr/>
          <p:nvPr/>
        </p:nvSpPr>
        <p:spPr>
          <a:xfrm>
            <a:off x="8620279" y="1720872"/>
            <a:ext cx="346809" cy="3892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s-ES" sz="1100"/>
          </a:p>
        </p:txBody>
      </p:sp>
    </p:spTree>
    <p:extLst>
      <p:ext uri="{BB962C8B-B14F-4D97-AF65-F5344CB8AC3E}">
        <p14:creationId xmlns:p14="http://schemas.microsoft.com/office/powerpoint/2010/main" val="40816999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uadroTexto 38">
            <a:extLst>
              <a:ext uri="{FF2B5EF4-FFF2-40B4-BE49-F238E27FC236}">
                <a16:creationId xmlns:a16="http://schemas.microsoft.com/office/drawing/2014/main" id="{17DC3C86-771E-9564-7BC5-5B77FBC7A9C3}"/>
              </a:ext>
            </a:extLst>
          </p:cNvPr>
          <p:cNvSpPr txBox="1"/>
          <p:nvPr/>
        </p:nvSpPr>
        <p:spPr>
          <a:xfrm>
            <a:off x="281414" y="93022"/>
            <a:ext cx="30032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/>
              <a:t>Supplementary</a:t>
            </a:r>
            <a:r>
              <a:rPr lang="es-ES" b="1" dirty="0"/>
              <a:t> Figure 4b		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495A31C-EC14-5033-FC1A-58023984B749}"/>
              </a:ext>
            </a:extLst>
          </p:cNvPr>
          <p:cNvSpPr txBox="1"/>
          <p:nvPr/>
        </p:nvSpPr>
        <p:spPr>
          <a:xfrm>
            <a:off x="4522138" y="245373"/>
            <a:ext cx="42660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/>
              <a:t>FAK and GAPDH </a:t>
            </a:r>
            <a:r>
              <a:rPr lang="es-ES" b="1" dirty="0" err="1"/>
              <a:t>for</a:t>
            </a:r>
            <a:r>
              <a:rPr lang="es-ES" b="1" dirty="0"/>
              <a:t> FAK (</a:t>
            </a:r>
            <a:r>
              <a:rPr lang="es-ES" b="1" dirty="0" err="1"/>
              <a:t>Membrane</a:t>
            </a:r>
            <a:r>
              <a:rPr lang="es-ES" b="1" dirty="0"/>
              <a:t> 95)</a:t>
            </a:r>
            <a:endParaRPr lang="ca-ES" b="1" dirty="0"/>
          </a:p>
          <a:p>
            <a:pPr algn="ctr"/>
            <a:endParaRPr lang="ca-ES" b="1" dirty="0"/>
          </a:p>
        </p:txBody>
      </p:sp>
      <p:grpSp>
        <p:nvGrpSpPr>
          <p:cNvPr id="29" name="Grupo 28">
            <a:extLst>
              <a:ext uri="{FF2B5EF4-FFF2-40B4-BE49-F238E27FC236}">
                <a16:creationId xmlns:a16="http://schemas.microsoft.com/office/drawing/2014/main" id="{6673786B-DA11-02F6-D6BD-3F1BAF43971F}"/>
              </a:ext>
            </a:extLst>
          </p:cNvPr>
          <p:cNvGrpSpPr/>
          <p:nvPr/>
        </p:nvGrpSpPr>
        <p:grpSpPr>
          <a:xfrm>
            <a:off x="-1" y="568538"/>
            <a:ext cx="4034156" cy="3247171"/>
            <a:chOff x="-1" y="568538"/>
            <a:chExt cx="4034156" cy="3247171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E61DEA22-549B-C272-6062-74F498E7F8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414" y="739353"/>
              <a:ext cx="3752741" cy="30763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8A816F30-95F2-839F-3A6B-A1A138BE959B}"/>
                </a:ext>
              </a:extLst>
            </p:cNvPr>
            <p:cNvSpPr/>
            <p:nvPr/>
          </p:nvSpPr>
          <p:spPr>
            <a:xfrm>
              <a:off x="-1" y="568538"/>
              <a:ext cx="1058779" cy="13204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/>
            </a:p>
          </p:txBody>
        </p:sp>
      </p:grpSp>
      <p:pic>
        <p:nvPicPr>
          <p:cNvPr id="114" name="Imagen 113">
            <a:extLst>
              <a:ext uri="{FF2B5EF4-FFF2-40B4-BE49-F238E27FC236}">
                <a16:creationId xmlns:a16="http://schemas.microsoft.com/office/drawing/2014/main" id="{163F8A99-FF70-46E1-A8C8-BBABE1E7BE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625" y="891704"/>
            <a:ext cx="4095397" cy="2660560"/>
          </a:xfrm>
          <a:prstGeom prst="rect">
            <a:avLst/>
          </a:prstGeom>
        </p:spPr>
      </p:pic>
      <p:sp>
        <p:nvSpPr>
          <p:cNvPr id="115" name="Rectángulo 114">
            <a:extLst>
              <a:ext uri="{FF2B5EF4-FFF2-40B4-BE49-F238E27FC236}">
                <a16:creationId xmlns:a16="http://schemas.microsoft.com/office/drawing/2014/main" id="{1E1288B9-EC07-45B0-8A2E-5EEC5710DB5D}"/>
              </a:ext>
            </a:extLst>
          </p:cNvPr>
          <p:cNvSpPr/>
          <p:nvPr/>
        </p:nvSpPr>
        <p:spPr>
          <a:xfrm>
            <a:off x="5578134" y="2598540"/>
            <a:ext cx="1010854" cy="3468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s-ES" sz="1100"/>
          </a:p>
        </p:txBody>
      </p:sp>
      <p:pic>
        <p:nvPicPr>
          <p:cNvPr id="116" name="Imagen 115">
            <a:extLst>
              <a:ext uri="{FF2B5EF4-FFF2-40B4-BE49-F238E27FC236}">
                <a16:creationId xmlns:a16="http://schemas.microsoft.com/office/drawing/2014/main" id="{98467FB5-3BC5-48C3-9763-EDE5E97A09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5529" y="891688"/>
            <a:ext cx="4112501" cy="2660576"/>
          </a:xfrm>
          <a:prstGeom prst="rect">
            <a:avLst/>
          </a:prstGeom>
        </p:spPr>
      </p:pic>
      <p:sp>
        <p:nvSpPr>
          <p:cNvPr id="117" name="Rectángulo 116">
            <a:extLst>
              <a:ext uri="{FF2B5EF4-FFF2-40B4-BE49-F238E27FC236}">
                <a16:creationId xmlns:a16="http://schemas.microsoft.com/office/drawing/2014/main" id="{DB140B33-BA5D-406E-B76C-8E742D9B3912}"/>
              </a:ext>
            </a:extLst>
          </p:cNvPr>
          <p:cNvSpPr/>
          <p:nvPr/>
        </p:nvSpPr>
        <p:spPr>
          <a:xfrm>
            <a:off x="9798567" y="2595292"/>
            <a:ext cx="756854" cy="31312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s-ES" sz="1100"/>
          </a:p>
        </p:txBody>
      </p:sp>
      <p:cxnSp>
        <p:nvCxnSpPr>
          <p:cNvPr id="118" name="Conector recto de flecha 117">
            <a:extLst>
              <a:ext uri="{FF2B5EF4-FFF2-40B4-BE49-F238E27FC236}">
                <a16:creationId xmlns:a16="http://schemas.microsoft.com/office/drawing/2014/main" id="{753189EA-18CB-4D54-B9E2-737EEC844789}"/>
              </a:ext>
            </a:extLst>
          </p:cNvPr>
          <p:cNvCxnSpPr/>
          <p:nvPr/>
        </p:nvCxnSpPr>
        <p:spPr>
          <a:xfrm flipH="1" flipV="1">
            <a:off x="10454285" y="2837483"/>
            <a:ext cx="555625" cy="1441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23 Rectángulo">
            <a:extLst>
              <a:ext uri="{FF2B5EF4-FFF2-40B4-BE49-F238E27FC236}">
                <a16:creationId xmlns:a16="http://schemas.microsoft.com/office/drawing/2014/main" id="{9CB7A54F-DA0A-4CFC-AEBE-F4A3AD25077A}"/>
              </a:ext>
            </a:extLst>
          </p:cNvPr>
          <p:cNvSpPr/>
          <p:nvPr/>
        </p:nvSpPr>
        <p:spPr>
          <a:xfrm rot="19418302">
            <a:off x="9984809" y="2179805"/>
            <a:ext cx="1202693" cy="28121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200" b="1">
                <a:solidFill>
                  <a:srgbClr val="FF0000"/>
                </a:solidFill>
              </a:rPr>
              <a:t>RP-SEMA3F</a:t>
            </a:r>
            <a:endParaRPr lang="es-ES" sz="1200">
              <a:solidFill>
                <a:srgbClr val="FF0000"/>
              </a:solidFill>
            </a:endParaRPr>
          </a:p>
        </p:txBody>
      </p:sp>
      <p:sp>
        <p:nvSpPr>
          <p:cNvPr id="120" name="22 Rectángulo">
            <a:extLst>
              <a:ext uri="{FF2B5EF4-FFF2-40B4-BE49-F238E27FC236}">
                <a16:creationId xmlns:a16="http://schemas.microsoft.com/office/drawing/2014/main" id="{1788B42B-F270-4AF1-8921-1BABA6883FB8}"/>
              </a:ext>
            </a:extLst>
          </p:cNvPr>
          <p:cNvSpPr/>
          <p:nvPr/>
        </p:nvSpPr>
        <p:spPr>
          <a:xfrm rot="19154545">
            <a:off x="9852542" y="2237777"/>
            <a:ext cx="745095" cy="378346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200" b="1">
                <a:solidFill>
                  <a:srgbClr val="FF0000"/>
                </a:solidFill>
              </a:rPr>
              <a:t>CTROL</a:t>
            </a:r>
            <a:endParaRPr lang="es-ES" sz="1200">
              <a:solidFill>
                <a:srgbClr val="FF0000"/>
              </a:solidFill>
            </a:endParaRPr>
          </a:p>
        </p:txBody>
      </p:sp>
      <p:sp>
        <p:nvSpPr>
          <p:cNvPr id="121" name="Rectangle 124">
            <a:extLst>
              <a:ext uri="{FF2B5EF4-FFF2-40B4-BE49-F238E27FC236}">
                <a16:creationId xmlns:a16="http://schemas.microsoft.com/office/drawing/2014/main" id="{D4574EB0-3211-4554-BAB6-1745B6881025}"/>
              </a:ext>
            </a:extLst>
          </p:cNvPr>
          <p:cNvSpPr/>
          <p:nvPr/>
        </p:nvSpPr>
        <p:spPr>
          <a:xfrm>
            <a:off x="11151064" y="2545060"/>
            <a:ext cx="1280258" cy="316771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>
                <a:solidFill>
                  <a:srgbClr val="FF0000"/>
                </a:solidFill>
              </a:rPr>
              <a:t>FAK</a:t>
            </a:r>
          </a:p>
          <a:p>
            <a:r>
              <a:rPr lang="en-US" sz="1400" b="1">
                <a:solidFill>
                  <a:srgbClr val="FF0000"/>
                </a:solidFill>
              </a:rPr>
              <a:t>125 kDa</a:t>
            </a:r>
          </a:p>
        </p:txBody>
      </p:sp>
      <p:pic>
        <p:nvPicPr>
          <p:cNvPr id="122" name="Imagen 121">
            <a:extLst>
              <a:ext uri="{FF2B5EF4-FFF2-40B4-BE49-F238E27FC236}">
                <a16:creationId xmlns:a16="http://schemas.microsoft.com/office/drawing/2014/main" id="{3F53B557-5AFD-425B-A2EC-176407A6E88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14" y="3968060"/>
            <a:ext cx="4069130" cy="2833549"/>
          </a:xfrm>
          <a:prstGeom prst="rect">
            <a:avLst/>
          </a:prstGeom>
        </p:spPr>
      </p:pic>
      <p:sp>
        <p:nvSpPr>
          <p:cNvPr id="123" name="Rectángulo 122">
            <a:extLst>
              <a:ext uri="{FF2B5EF4-FFF2-40B4-BE49-F238E27FC236}">
                <a16:creationId xmlns:a16="http://schemas.microsoft.com/office/drawing/2014/main" id="{349F770F-7B27-47D2-B057-F43201C60394}"/>
              </a:ext>
            </a:extLst>
          </p:cNvPr>
          <p:cNvSpPr/>
          <p:nvPr/>
        </p:nvSpPr>
        <p:spPr>
          <a:xfrm>
            <a:off x="1915772" y="5807042"/>
            <a:ext cx="1274380" cy="3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s-ES" sz="1100"/>
          </a:p>
        </p:txBody>
      </p:sp>
      <p:sp>
        <p:nvSpPr>
          <p:cNvPr id="124" name="23 Rectángulo">
            <a:extLst>
              <a:ext uri="{FF2B5EF4-FFF2-40B4-BE49-F238E27FC236}">
                <a16:creationId xmlns:a16="http://schemas.microsoft.com/office/drawing/2014/main" id="{AB7E84A4-A6FA-49A1-8396-C93D1A9FE87E}"/>
              </a:ext>
            </a:extLst>
          </p:cNvPr>
          <p:cNvSpPr/>
          <p:nvPr/>
        </p:nvSpPr>
        <p:spPr>
          <a:xfrm rot="19418302">
            <a:off x="2404917" y="5353455"/>
            <a:ext cx="1207073" cy="28179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200" b="1">
                <a:solidFill>
                  <a:srgbClr val="FF0000"/>
                </a:solidFill>
              </a:rPr>
              <a:t>RP-SEMA3F</a:t>
            </a:r>
            <a:endParaRPr lang="es-ES" sz="1200">
              <a:solidFill>
                <a:srgbClr val="FF0000"/>
              </a:solidFill>
            </a:endParaRPr>
          </a:p>
        </p:txBody>
      </p:sp>
      <p:sp>
        <p:nvSpPr>
          <p:cNvPr id="125" name="22 Rectángulo">
            <a:extLst>
              <a:ext uri="{FF2B5EF4-FFF2-40B4-BE49-F238E27FC236}">
                <a16:creationId xmlns:a16="http://schemas.microsoft.com/office/drawing/2014/main" id="{72FDFA1F-866C-416C-82F7-8E61DD389CC5}"/>
              </a:ext>
            </a:extLst>
          </p:cNvPr>
          <p:cNvSpPr/>
          <p:nvPr/>
        </p:nvSpPr>
        <p:spPr>
          <a:xfrm rot="19154545">
            <a:off x="2272650" y="5416384"/>
            <a:ext cx="745096" cy="378346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200" b="1">
                <a:solidFill>
                  <a:srgbClr val="FF0000"/>
                </a:solidFill>
              </a:rPr>
              <a:t>CTROL</a:t>
            </a:r>
            <a:endParaRPr lang="es-ES" sz="1200">
              <a:solidFill>
                <a:srgbClr val="FF0000"/>
              </a:solidFill>
            </a:endParaRPr>
          </a:p>
        </p:txBody>
      </p:sp>
      <p:cxnSp>
        <p:nvCxnSpPr>
          <p:cNvPr id="126" name="Conector recto de flecha 125">
            <a:extLst>
              <a:ext uri="{FF2B5EF4-FFF2-40B4-BE49-F238E27FC236}">
                <a16:creationId xmlns:a16="http://schemas.microsoft.com/office/drawing/2014/main" id="{E1408105-10E3-427D-85F6-A74D121B27F6}"/>
              </a:ext>
            </a:extLst>
          </p:cNvPr>
          <p:cNvCxnSpPr/>
          <p:nvPr/>
        </p:nvCxnSpPr>
        <p:spPr>
          <a:xfrm flipH="1" flipV="1">
            <a:off x="3363286" y="5904920"/>
            <a:ext cx="555625" cy="1326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Rectangle 124">
            <a:extLst>
              <a:ext uri="{FF2B5EF4-FFF2-40B4-BE49-F238E27FC236}">
                <a16:creationId xmlns:a16="http://schemas.microsoft.com/office/drawing/2014/main" id="{48F2730D-5BC8-4F96-9412-C692F89A6463}"/>
              </a:ext>
            </a:extLst>
          </p:cNvPr>
          <p:cNvSpPr/>
          <p:nvPr/>
        </p:nvSpPr>
        <p:spPr>
          <a:xfrm>
            <a:off x="4016347" y="5679005"/>
            <a:ext cx="1280258" cy="299486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>
                <a:solidFill>
                  <a:srgbClr val="FF0000"/>
                </a:solidFill>
              </a:rPr>
              <a:t>GAPDH</a:t>
            </a:r>
          </a:p>
          <a:p>
            <a:r>
              <a:rPr lang="en-US" sz="1400" b="1">
                <a:solidFill>
                  <a:srgbClr val="FF0000"/>
                </a:solidFill>
              </a:rPr>
              <a:t>37 kDa</a:t>
            </a:r>
          </a:p>
        </p:txBody>
      </p:sp>
      <p:pic>
        <p:nvPicPr>
          <p:cNvPr id="128" name="Imagen 127">
            <a:extLst>
              <a:ext uri="{FF2B5EF4-FFF2-40B4-BE49-F238E27FC236}">
                <a16:creationId xmlns:a16="http://schemas.microsoft.com/office/drawing/2014/main" id="{3A5C3BE3-E21A-449D-BAED-DB62D3D78B6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2472" y="3914826"/>
            <a:ext cx="4079860" cy="2827199"/>
          </a:xfrm>
          <a:prstGeom prst="rect">
            <a:avLst/>
          </a:prstGeom>
        </p:spPr>
      </p:pic>
      <p:sp>
        <p:nvSpPr>
          <p:cNvPr id="129" name="Rectángulo 128">
            <a:extLst>
              <a:ext uri="{FF2B5EF4-FFF2-40B4-BE49-F238E27FC236}">
                <a16:creationId xmlns:a16="http://schemas.microsoft.com/office/drawing/2014/main" id="{4BC2D1EC-BBC6-4278-B919-A87342B37AB3}"/>
              </a:ext>
            </a:extLst>
          </p:cNvPr>
          <p:cNvSpPr/>
          <p:nvPr/>
        </p:nvSpPr>
        <p:spPr>
          <a:xfrm>
            <a:off x="7141731" y="5789508"/>
            <a:ext cx="1278758" cy="36363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s-ES" sz="1100"/>
          </a:p>
        </p:txBody>
      </p:sp>
      <p:sp>
        <p:nvSpPr>
          <p:cNvPr id="130" name="23 Rectángulo">
            <a:extLst>
              <a:ext uri="{FF2B5EF4-FFF2-40B4-BE49-F238E27FC236}">
                <a16:creationId xmlns:a16="http://schemas.microsoft.com/office/drawing/2014/main" id="{B82008D3-431E-431C-9161-144BB2E3A10E}"/>
              </a:ext>
            </a:extLst>
          </p:cNvPr>
          <p:cNvSpPr/>
          <p:nvPr/>
        </p:nvSpPr>
        <p:spPr>
          <a:xfrm rot="19418302">
            <a:off x="7635255" y="5335921"/>
            <a:ext cx="1207073" cy="28179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200" b="1">
                <a:solidFill>
                  <a:srgbClr val="FF0000"/>
                </a:solidFill>
              </a:rPr>
              <a:t>RP-SEMA3F</a:t>
            </a:r>
            <a:endParaRPr lang="es-ES" sz="1200">
              <a:solidFill>
                <a:srgbClr val="FF0000"/>
              </a:solidFill>
            </a:endParaRPr>
          </a:p>
        </p:txBody>
      </p:sp>
      <p:sp>
        <p:nvSpPr>
          <p:cNvPr id="131" name="22 Rectángulo">
            <a:extLst>
              <a:ext uri="{FF2B5EF4-FFF2-40B4-BE49-F238E27FC236}">
                <a16:creationId xmlns:a16="http://schemas.microsoft.com/office/drawing/2014/main" id="{0017F318-385C-40BA-908C-9345876C170A}"/>
              </a:ext>
            </a:extLst>
          </p:cNvPr>
          <p:cNvSpPr/>
          <p:nvPr/>
        </p:nvSpPr>
        <p:spPr>
          <a:xfrm rot="19154545">
            <a:off x="7502988" y="5398850"/>
            <a:ext cx="745095" cy="380317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200" b="1">
                <a:solidFill>
                  <a:srgbClr val="FF0000"/>
                </a:solidFill>
              </a:rPr>
              <a:t>CTROL</a:t>
            </a:r>
            <a:endParaRPr lang="es-ES" sz="1200">
              <a:solidFill>
                <a:srgbClr val="FF0000"/>
              </a:solidFill>
            </a:endParaRPr>
          </a:p>
        </p:txBody>
      </p:sp>
      <p:sp>
        <p:nvSpPr>
          <p:cNvPr id="132" name="Rectangle 124">
            <a:extLst>
              <a:ext uri="{FF2B5EF4-FFF2-40B4-BE49-F238E27FC236}">
                <a16:creationId xmlns:a16="http://schemas.microsoft.com/office/drawing/2014/main" id="{656E5ECD-A97F-4DC8-AF68-2A8A376BDFA6}"/>
              </a:ext>
            </a:extLst>
          </p:cNvPr>
          <p:cNvSpPr/>
          <p:nvPr/>
        </p:nvSpPr>
        <p:spPr>
          <a:xfrm>
            <a:off x="9246685" y="5661471"/>
            <a:ext cx="1280257" cy="301457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>
                <a:solidFill>
                  <a:srgbClr val="FF0000"/>
                </a:solidFill>
              </a:rPr>
              <a:t>GAPDH</a:t>
            </a:r>
          </a:p>
          <a:p>
            <a:r>
              <a:rPr lang="en-US" sz="1400" b="1">
                <a:solidFill>
                  <a:srgbClr val="FF0000"/>
                </a:solidFill>
              </a:rPr>
              <a:t>37 kDa</a:t>
            </a:r>
          </a:p>
        </p:txBody>
      </p:sp>
      <p:cxnSp>
        <p:nvCxnSpPr>
          <p:cNvPr id="133" name="Conector recto de flecha 132">
            <a:extLst>
              <a:ext uri="{FF2B5EF4-FFF2-40B4-BE49-F238E27FC236}">
                <a16:creationId xmlns:a16="http://schemas.microsoft.com/office/drawing/2014/main" id="{23237DB0-180C-8BD1-3BAF-D0910219A770}"/>
              </a:ext>
            </a:extLst>
          </p:cNvPr>
          <p:cNvCxnSpPr/>
          <p:nvPr/>
        </p:nvCxnSpPr>
        <p:spPr>
          <a:xfrm flipH="1" flipV="1">
            <a:off x="8578126" y="5828748"/>
            <a:ext cx="555625" cy="1441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85100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uadroTexto 38">
            <a:extLst>
              <a:ext uri="{FF2B5EF4-FFF2-40B4-BE49-F238E27FC236}">
                <a16:creationId xmlns:a16="http://schemas.microsoft.com/office/drawing/2014/main" id="{17DC3C86-771E-9564-7BC5-5B77FBC7A9C3}"/>
              </a:ext>
            </a:extLst>
          </p:cNvPr>
          <p:cNvSpPr txBox="1"/>
          <p:nvPr/>
        </p:nvSpPr>
        <p:spPr>
          <a:xfrm>
            <a:off x="281414" y="93022"/>
            <a:ext cx="30032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/>
              <a:t>Supplementary</a:t>
            </a:r>
            <a:r>
              <a:rPr lang="es-ES" b="1" dirty="0"/>
              <a:t> Figure 4b		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495A31C-EC14-5033-FC1A-58023984B749}"/>
              </a:ext>
            </a:extLst>
          </p:cNvPr>
          <p:cNvSpPr txBox="1"/>
          <p:nvPr/>
        </p:nvSpPr>
        <p:spPr>
          <a:xfrm>
            <a:off x="4522138" y="245373"/>
            <a:ext cx="45135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 err="1"/>
              <a:t>pFAK</a:t>
            </a:r>
            <a:r>
              <a:rPr lang="es-ES" b="1" dirty="0"/>
              <a:t> and </a:t>
            </a:r>
            <a:r>
              <a:rPr lang="es-ES" b="1" dirty="0" err="1"/>
              <a:t>pSRC</a:t>
            </a:r>
            <a:r>
              <a:rPr lang="es-ES" b="1" dirty="0"/>
              <a:t> (</a:t>
            </a:r>
            <a:r>
              <a:rPr lang="es-ES" b="1" dirty="0" err="1"/>
              <a:t>Membrane</a:t>
            </a:r>
            <a:r>
              <a:rPr lang="es-ES" b="1" dirty="0"/>
              <a:t> 94)</a:t>
            </a:r>
            <a:endParaRPr lang="ca-ES" b="1" dirty="0"/>
          </a:p>
          <a:p>
            <a:pPr algn="ctr"/>
            <a:endParaRPr lang="ca-ES" b="1" dirty="0"/>
          </a:p>
        </p:txBody>
      </p:sp>
      <p:grpSp>
        <p:nvGrpSpPr>
          <p:cNvPr id="29" name="Grupo 28">
            <a:extLst>
              <a:ext uri="{FF2B5EF4-FFF2-40B4-BE49-F238E27FC236}">
                <a16:creationId xmlns:a16="http://schemas.microsoft.com/office/drawing/2014/main" id="{6673786B-DA11-02F6-D6BD-3F1BAF43971F}"/>
              </a:ext>
            </a:extLst>
          </p:cNvPr>
          <p:cNvGrpSpPr/>
          <p:nvPr/>
        </p:nvGrpSpPr>
        <p:grpSpPr>
          <a:xfrm>
            <a:off x="-49882" y="597707"/>
            <a:ext cx="4034156" cy="3247171"/>
            <a:chOff x="-1" y="568538"/>
            <a:chExt cx="4034156" cy="3247171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E61DEA22-549B-C272-6062-74F498E7F8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414" y="739353"/>
              <a:ext cx="3752741" cy="30763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8A816F30-95F2-839F-3A6B-A1A138BE959B}"/>
                </a:ext>
              </a:extLst>
            </p:cNvPr>
            <p:cNvSpPr/>
            <p:nvPr/>
          </p:nvSpPr>
          <p:spPr>
            <a:xfrm>
              <a:off x="-1" y="568538"/>
              <a:ext cx="1058779" cy="13204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/>
            </a:p>
          </p:txBody>
        </p:sp>
      </p:grpSp>
      <p:pic>
        <p:nvPicPr>
          <p:cNvPr id="57" name="Imagen 56">
            <a:extLst>
              <a:ext uri="{FF2B5EF4-FFF2-40B4-BE49-F238E27FC236}">
                <a16:creationId xmlns:a16="http://schemas.microsoft.com/office/drawing/2014/main" id="{20318603-A725-4801-B044-CAE01353E1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3835" y="739353"/>
            <a:ext cx="4086210" cy="2715547"/>
          </a:xfrm>
          <a:prstGeom prst="rect">
            <a:avLst/>
          </a:prstGeom>
        </p:spPr>
      </p:pic>
      <p:sp>
        <p:nvSpPr>
          <p:cNvPr id="58" name="Rectángulo 57">
            <a:extLst>
              <a:ext uri="{FF2B5EF4-FFF2-40B4-BE49-F238E27FC236}">
                <a16:creationId xmlns:a16="http://schemas.microsoft.com/office/drawing/2014/main" id="{AD1CB5F5-B77B-4A4B-9D9F-2E8444299782}"/>
              </a:ext>
            </a:extLst>
          </p:cNvPr>
          <p:cNvSpPr/>
          <p:nvPr/>
        </p:nvSpPr>
        <p:spPr>
          <a:xfrm>
            <a:off x="3856200" y="2065380"/>
            <a:ext cx="1278759" cy="42996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s-ES" sz="1100"/>
          </a:p>
        </p:txBody>
      </p:sp>
      <p:sp>
        <p:nvSpPr>
          <p:cNvPr id="59" name="23 Rectángulo">
            <a:extLst>
              <a:ext uri="{FF2B5EF4-FFF2-40B4-BE49-F238E27FC236}">
                <a16:creationId xmlns:a16="http://schemas.microsoft.com/office/drawing/2014/main" id="{A9DBB37A-FCAC-4A48-BFBE-EC78FEA18EA1}"/>
              </a:ext>
            </a:extLst>
          </p:cNvPr>
          <p:cNvSpPr/>
          <p:nvPr/>
        </p:nvSpPr>
        <p:spPr>
          <a:xfrm rot="19418302">
            <a:off x="4339210" y="1610927"/>
            <a:ext cx="1202693" cy="28121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200" b="1">
                <a:solidFill>
                  <a:srgbClr val="FF0000"/>
                </a:solidFill>
              </a:rPr>
              <a:t>RP-SEMA3F</a:t>
            </a:r>
            <a:endParaRPr lang="es-ES" sz="1200">
              <a:solidFill>
                <a:srgbClr val="FF0000"/>
              </a:solidFill>
            </a:endParaRPr>
          </a:p>
        </p:txBody>
      </p:sp>
      <p:sp>
        <p:nvSpPr>
          <p:cNvPr id="68" name="22 Rectángulo">
            <a:extLst>
              <a:ext uri="{FF2B5EF4-FFF2-40B4-BE49-F238E27FC236}">
                <a16:creationId xmlns:a16="http://schemas.microsoft.com/office/drawing/2014/main" id="{6FE9DA42-B8DA-4CEE-B651-15E8706C5B90}"/>
              </a:ext>
            </a:extLst>
          </p:cNvPr>
          <p:cNvSpPr/>
          <p:nvPr/>
        </p:nvSpPr>
        <p:spPr>
          <a:xfrm rot="19154545">
            <a:off x="4206943" y="1675250"/>
            <a:ext cx="745095" cy="378346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200" b="1">
                <a:solidFill>
                  <a:srgbClr val="FF0000"/>
                </a:solidFill>
              </a:rPr>
              <a:t>CTROL</a:t>
            </a:r>
            <a:endParaRPr lang="es-ES" sz="1200">
              <a:solidFill>
                <a:srgbClr val="FF0000"/>
              </a:solidFill>
            </a:endParaRPr>
          </a:p>
        </p:txBody>
      </p:sp>
      <p:cxnSp>
        <p:nvCxnSpPr>
          <p:cNvPr id="69" name="Conector recto de flecha 68">
            <a:extLst>
              <a:ext uri="{FF2B5EF4-FFF2-40B4-BE49-F238E27FC236}">
                <a16:creationId xmlns:a16="http://schemas.microsoft.com/office/drawing/2014/main" id="{54F74A18-02EF-47F6-B394-E36C74F50363}"/>
              </a:ext>
            </a:extLst>
          </p:cNvPr>
          <p:cNvCxnSpPr/>
          <p:nvPr/>
        </p:nvCxnSpPr>
        <p:spPr>
          <a:xfrm flipH="1" flipV="1">
            <a:off x="5194995" y="2355327"/>
            <a:ext cx="560004" cy="1498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ctangle 124">
            <a:extLst>
              <a:ext uri="{FF2B5EF4-FFF2-40B4-BE49-F238E27FC236}">
                <a16:creationId xmlns:a16="http://schemas.microsoft.com/office/drawing/2014/main" id="{04936626-B48E-4609-8C66-634B7487D6BA}"/>
              </a:ext>
            </a:extLst>
          </p:cNvPr>
          <p:cNvSpPr/>
          <p:nvPr/>
        </p:nvSpPr>
        <p:spPr>
          <a:xfrm>
            <a:off x="5759628" y="2119644"/>
            <a:ext cx="1275879" cy="310421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>
                <a:solidFill>
                  <a:srgbClr val="FF0000"/>
                </a:solidFill>
              </a:rPr>
              <a:t>pFAK</a:t>
            </a:r>
          </a:p>
          <a:p>
            <a:r>
              <a:rPr lang="en-US" sz="1400" b="1">
                <a:solidFill>
                  <a:srgbClr val="FF0000"/>
                </a:solidFill>
              </a:rPr>
              <a:t>125 kDa</a:t>
            </a:r>
          </a:p>
        </p:txBody>
      </p:sp>
      <p:pic>
        <p:nvPicPr>
          <p:cNvPr id="71" name="Imagen 70">
            <a:extLst>
              <a:ext uri="{FF2B5EF4-FFF2-40B4-BE49-F238E27FC236}">
                <a16:creationId xmlns:a16="http://schemas.microsoft.com/office/drawing/2014/main" id="{D3F11C21-AC71-40F3-A8B9-7102A8339B7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1435" y="732951"/>
            <a:ext cx="4075559" cy="2721949"/>
          </a:xfrm>
          <a:prstGeom prst="rect">
            <a:avLst/>
          </a:prstGeom>
        </p:spPr>
      </p:pic>
      <p:sp>
        <p:nvSpPr>
          <p:cNvPr id="72" name="23 Rectángulo">
            <a:extLst>
              <a:ext uri="{FF2B5EF4-FFF2-40B4-BE49-F238E27FC236}">
                <a16:creationId xmlns:a16="http://schemas.microsoft.com/office/drawing/2014/main" id="{98AA1407-F827-4534-9FB7-1B6AE806D426}"/>
              </a:ext>
            </a:extLst>
          </p:cNvPr>
          <p:cNvSpPr/>
          <p:nvPr/>
        </p:nvSpPr>
        <p:spPr>
          <a:xfrm rot="19418302">
            <a:off x="8571390" y="1688955"/>
            <a:ext cx="1202693" cy="27982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200" b="1">
                <a:solidFill>
                  <a:srgbClr val="FF0000"/>
                </a:solidFill>
              </a:rPr>
              <a:t>RP-SEMA3F</a:t>
            </a:r>
            <a:endParaRPr lang="es-ES" sz="1200">
              <a:solidFill>
                <a:srgbClr val="FF0000"/>
              </a:solidFill>
            </a:endParaRPr>
          </a:p>
        </p:txBody>
      </p:sp>
      <p:sp>
        <p:nvSpPr>
          <p:cNvPr id="83" name="22 Rectángulo">
            <a:extLst>
              <a:ext uri="{FF2B5EF4-FFF2-40B4-BE49-F238E27FC236}">
                <a16:creationId xmlns:a16="http://schemas.microsoft.com/office/drawing/2014/main" id="{D0E13DE6-E64C-4552-B1CB-999169EC4CBE}"/>
              </a:ext>
            </a:extLst>
          </p:cNvPr>
          <p:cNvSpPr/>
          <p:nvPr/>
        </p:nvSpPr>
        <p:spPr>
          <a:xfrm rot="19154545">
            <a:off x="8439123" y="1751884"/>
            <a:ext cx="745095" cy="378346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200" b="1">
                <a:solidFill>
                  <a:srgbClr val="FF0000"/>
                </a:solidFill>
              </a:rPr>
              <a:t>CTROL</a:t>
            </a:r>
            <a:endParaRPr lang="es-ES" sz="1200">
              <a:solidFill>
                <a:srgbClr val="FF0000"/>
              </a:solidFill>
            </a:endParaRPr>
          </a:p>
        </p:txBody>
      </p:sp>
      <p:sp>
        <p:nvSpPr>
          <p:cNvPr id="84" name="Rectángulo 83">
            <a:extLst>
              <a:ext uri="{FF2B5EF4-FFF2-40B4-BE49-F238E27FC236}">
                <a16:creationId xmlns:a16="http://schemas.microsoft.com/office/drawing/2014/main" id="{302A079B-4AF5-4B27-997E-B5C380475BEE}"/>
              </a:ext>
            </a:extLst>
          </p:cNvPr>
          <p:cNvSpPr/>
          <p:nvPr/>
        </p:nvSpPr>
        <p:spPr>
          <a:xfrm>
            <a:off x="8030654" y="2095833"/>
            <a:ext cx="1278759" cy="42996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s-ES" sz="1100"/>
          </a:p>
        </p:txBody>
      </p:sp>
      <p:cxnSp>
        <p:nvCxnSpPr>
          <p:cNvPr id="102" name="Conector recto de flecha 101">
            <a:extLst>
              <a:ext uri="{FF2B5EF4-FFF2-40B4-BE49-F238E27FC236}">
                <a16:creationId xmlns:a16="http://schemas.microsoft.com/office/drawing/2014/main" id="{E2B3159D-D106-4F05-A328-25F7EE11AF7F}"/>
              </a:ext>
            </a:extLst>
          </p:cNvPr>
          <p:cNvCxnSpPr/>
          <p:nvPr/>
        </p:nvCxnSpPr>
        <p:spPr>
          <a:xfrm flipH="1" flipV="1">
            <a:off x="9364830" y="2306115"/>
            <a:ext cx="560004" cy="1498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Rectangle 124">
            <a:extLst>
              <a:ext uri="{FF2B5EF4-FFF2-40B4-BE49-F238E27FC236}">
                <a16:creationId xmlns:a16="http://schemas.microsoft.com/office/drawing/2014/main" id="{5C2D9A06-E251-4E46-AFE2-05AFEFC0A5C6}"/>
              </a:ext>
            </a:extLst>
          </p:cNvPr>
          <p:cNvSpPr/>
          <p:nvPr/>
        </p:nvSpPr>
        <p:spPr>
          <a:xfrm>
            <a:off x="9929463" y="2070432"/>
            <a:ext cx="1275878" cy="310421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>
                <a:solidFill>
                  <a:srgbClr val="FF0000"/>
                </a:solidFill>
              </a:rPr>
              <a:t>pFAK</a:t>
            </a:r>
          </a:p>
          <a:p>
            <a:r>
              <a:rPr lang="en-US" sz="1400" b="1">
                <a:solidFill>
                  <a:srgbClr val="FF0000"/>
                </a:solidFill>
              </a:rPr>
              <a:t>125 kDa</a:t>
            </a:r>
          </a:p>
        </p:txBody>
      </p:sp>
      <p:pic>
        <p:nvPicPr>
          <p:cNvPr id="104" name="Imagen 103">
            <a:extLst>
              <a:ext uri="{FF2B5EF4-FFF2-40B4-BE49-F238E27FC236}">
                <a16:creationId xmlns:a16="http://schemas.microsoft.com/office/drawing/2014/main" id="{E57FE144-CFB8-4D1F-B7BF-38F5CCFA6DB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14" y="4052988"/>
            <a:ext cx="4101746" cy="2654210"/>
          </a:xfrm>
          <a:prstGeom prst="rect">
            <a:avLst/>
          </a:prstGeom>
        </p:spPr>
      </p:pic>
      <p:sp>
        <p:nvSpPr>
          <p:cNvPr id="105" name="Rectángulo 104">
            <a:extLst>
              <a:ext uri="{FF2B5EF4-FFF2-40B4-BE49-F238E27FC236}">
                <a16:creationId xmlns:a16="http://schemas.microsoft.com/office/drawing/2014/main" id="{566E41E5-CBBD-4E5A-9C8F-0D81ABC986BD}"/>
              </a:ext>
            </a:extLst>
          </p:cNvPr>
          <p:cNvSpPr/>
          <p:nvPr/>
        </p:nvSpPr>
        <p:spPr>
          <a:xfrm>
            <a:off x="1050194" y="5781224"/>
            <a:ext cx="1010854" cy="35122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s-ES" sz="1100"/>
          </a:p>
        </p:txBody>
      </p:sp>
      <p:cxnSp>
        <p:nvCxnSpPr>
          <p:cNvPr id="106" name="Conector recto de flecha 105">
            <a:extLst>
              <a:ext uri="{FF2B5EF4-FFF2-40B4-BE49-F238E27FC236}">
                <a16:creationId xmlns:a16="http://schemas.microsoft.com/office/drawing/2014/main" id="{8A2F3834-7623-417D-80E0-C807F1206159}"/>
              </a:ext>
            </a:extLst>
          </p:cNvPr>
          <p:cNvCxnSpPr/>
          <p:nvPr/>
        </p:nvCxnSpPr>
        <p:spPr>
          <a:xfrm flipH="1" flipV="1">
            <a:off x="2079697" y="5946715"/>
            <a:ext cx="560004" cy="1638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23 Rectángulo">
            <a:extLst>
              <a:ext uri="{FF2B5EF4-FFF2-40B4-BE49-F238E27FC236}">
                <a16:creationId xmlns:a16="http://schemas.microsoft.com/office/drawing/2014/main" id="{DD0E6BEA-A3AB-45FC-83EA-880E725846B3}"/>
              </a:ext>
            </a:extLst>
          </p:cNvPr>
          <p:cNvSpPr/>
          <p:nvPr/>
        </p:nvSpPr>
        <p:spPr>
          <a:xfrm rot="19418302">
            <a:off x="1435595" y="5364827"/>
            <a:ext cx="1207072" cy="28121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200" b="1">
                <a:solidFill>
                  <a:srgbClr val="FF0000"/>
                </a:solidFill>
              </a:rPr>
              <a:t>RP-SEMA3F</a:t>
            </a:r>
            <a:endParaRPr lang="es-ES" sz="1200">
              <a:solidFill>
                <a:srgbClr val="FF0000"/>
              </a:solidFill>
            </a:endParaRPr>
          </a:p>
        </p:txBody>
      </p:sp>
      <p:sp>
        <p:nvSpPr>
          <p:cNvPr id="108" name="22 Rectángulo">
            <a:extLst>
              <a:ext uri="{FF2B5EF4-FFF2-40B4-BE49-F238E27FC236}">
                <a16:creationId xmlns:a16="http://schemas.microsoft.com/office/drawing/2014/main" id="{20A0864A-7308-49FE-B418-125BCFC4A7E5}"/>
              </a:ext>
            </a:extLst>
          </p:cNvPr>
          <p:cNvSpPr/>
          <p:nvPr/>
        </p:nvSpPr>
        <p:spPr>
          <a:xfrm rot="19154545">
            <a:off x="1303328" y="5429149"/>
            <a:ext cx="745095" cy="378346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200" b="1">
                <a:solidFill>
                  <a:srgbClr val="FF0000"/>
                </a:solidFill>
              </a:rPr>
              <a:t>CTROL</a:t>
            </a:r>
            <a:endParaRPr lang="es-ES" sz="1200">
              <a:solidFill>
                <a:srgbClr val="FF0000"/>
              </a:solidFill>
            </a:endParaRPr>
          </a:p>
        </p:txBody>
      </p:sp>
      <p:sp>
        <p:nvSpPr>
          <p:cNvPr id="109" name="Rectangle 124">
            <a:extLst>
              <a:ext uri="{FF2B5EF4-FFF2-40B4-BE49-F238E27FC236}">
                <a16:creationId xmlns:a16="http://schemas.microsoft.com/office/drawing/2014/main" id="{C17EF9F1-5AC1-43AE-815A-6B091333A4F0}"/>
              </a:ext>
            </a:extLst>
          </p:cNvPr>
          <p:cNvSpPr/>
          <p:nvPr/>
        </p:nvSpPr>
        <p:spPr>
          <a:xfrm>
            <a:off x="2644330" y="5711031"/>
            <a:ext cx="1275879" cy="310422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>
                <a:solidFill>
                  <a:srgbClr val="FF0000"/>
                </a:solidFill>
              </a:rPr>
              <a:t>pSRC</a:t>
            </a:r>
          </a:p>
          <a:p>
            <a:r>
              <a:rPr lang="en-US" sz="1400" b="1">
                <a:solidFill>
                  <a:srgbClr val="FF0000"/>
                </a:solidFill>
              </a:rPr>
              <a:t>60 kDa</a:t>
            </a:r>
          </a:p>
        </p:txBody>
      </p:sp>
      <p:pic>
        <p:nvPicPr>
          <p:cNvPr id="134" name="Imagen 133">
            <a:extLst>
              <a:ext uri="{FF2B5EF4-FFF2-40B4-BE49-F238E27FC236}">
                <a16:creationId xmlns:a16="http://schemas.microsoft.com/office/drawing/2014/main" id="{DFA486A9-F87F-48DF-B7BE-52086194B5D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1957" y="4057131"/>
            <a:ext cx="4101772" cy="2660576"/>
          </a:xfrm>
          <a:prstGeom prst="rect">
            <a:avLst/>
          </a:prstGeom>
        </p:spPr>
      </p:pic>
      <p:sp>
        <p:nvSpPr>
          <p:cNvPr id="135" name="Rectángulo 134">
            <a:extLst>
              <a:ext uri="{FF2B5EF4-FFF2-40B4-BE49-F238E27FC236}">
                <a16:creationId xmlns:a16="http://schemas.microsoft.com/office/drawing/2014/main" id="{80DCE876-E8EF-4463-AB53-9A6B68C6C3D7}"/>
              </a:ext>
            </a:extLst>
          </p:cNvPr>
          <p:cNvSpPr/>
          <p:nvPr/>
        </p:nvSpPr>
        <p:spPr>
          <a:xfrm>
            <a:off x="5503737" y="5765115"/>
            <a:ext cx="1010854" cy="35319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s-ES" sz="1100"/>
          </a:p>
        </p:txBody>
      </p:sp>
      <p:cxnSp>
        <p:nvCxnSpPr>
          <p:cNvPr id="136" name="Conector recto de flecha 135">
            <a:extLst>
              <a:ext uri="{FF2B5EF4-FFF2-40B4-BE49-F238E27FC236}">
                <a16:creationId xmlns:a16="http://schemas.microsoft.com/office/drawing/2014/main" id="{9142F669-9373-4031-AB1A-3F2BD167ADFE}"/>
              </a:ext>
            </a:extLst>
          </p:cNvPr>
          <p:cNvCxnSpPr/>
          <p:nvPr/>
        </p:nvCxnSpPr>
        <p:spPr>
          <a:xfrm flipH="1" flipV="1">
            <a:off x="6536415" y="5898562"/>
            <a:ext cx="560004" cy="1441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23 Rectángulo">
            <a:extLst>
              <a:ext uri="{FF2B5EF4-FFF2-40B4-BE49-F238E27FC236}">
                <a16:creationId xmlns:a16="http://schemas.microsoft.com/office/drawing/2014/main" id="{5A10331E-094A-438B-B362-26E14122C59B}"/>
              </a:ext>
            </a:extLst>
          </p:cNvPr>
          <p:cNvSpPr/>
          <p:nvPr/>
        </p:nvSpPr>
        <p:spPr>
          <a:xfrm rot="19418302">
            <a:off x="5892314" y="5335724"/>
            <a:ext cx="1207072" cy="28121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200" b="1">
                <a:solidFill>
                  <a:srgbClr val="FF0000"/>
                </a:solidFill>
              </a:rPr>
              <a:t>RP-SEMA3F</a:t>
            </a:r>
            <a:endParaRPr lang="es-ES" sz="1200">
              <a:solidFill>
                <a:srgbClr val="FF0000"/>
              </a:solidFill>
            </a:endParaRPr>
          </a:p>
        </p:txBody>
      </p:sp>
      <p:sp>
        <p:nvSpPr>
          <p:cNvPr id="138" name="22 Rectángulo">
            <a:extLst>
              <a:ext uri="{FF2B5EF4-FFF2-40B4-BE49-F238E27FC236}">
                <a16:creationId xmlns:a16="http://schemas.microsoft.com/office/drawing/2014/main" id="{E55A6386-445F-4A05-A981-2EE6BA870A4D}"/>
              </a:ext>
            </a:extLst>
          </p:cNvPr>
          <p:cNvSpPr/>
          <p:nvPr/>
        </p:nvSpPr>
        <p:spPr>
          <a:xfrm rot="19154545">
            <a:off x="5760047" y="5398075"/>
            <a:ext cx="745095" cy="378346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200" b="1">
                <a:solidFill>
                  <a:srgbClr val="FF0000"/>
                </a:solidFill>
              </a:rPr>
              <a:t>CTROL</a:t>
            </a:r>
            <a:endParaRPr lang="es-ES" sz="1200">
              <a:solidFill>
                <a:srgbClr val="FF0000"/>
              </a:solidFill>
            </a:endParaRPr>
          </a:p>
        </p:txBody>
      </p:sp>
      <p:sp>
        <p:nvSpPr>
          <p:cNvPr id="139" name="Rectangle 124">
            <a:extLst>
              <a:ext uri="{FF2B5EF4-FFF2-40B4-BE49-F238E27FC236}">
                <a16:creationId xmlns:a16="http://schemas.microsoft.com/office/drawing/2014/main" id="{2036914E-B86C-46C8-B8A6-80B756580D3C}"/>
              </a:ext>
            </a:extLst>
          </p:cNvPr>
          <p:cNvSpPr/>
          <p:nvPr/>
        </p:nvSpPr>
        <p:spPr>
          <a:xfrm>
            <a:off x="7062948" y="5707328"/>
            <a:ext cx="1275879" cy="310422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>
                <a:solidFill>
                  <a:srgbClr val="FF0000"/>
                </a:solidFill>
              </a:rPr>
              <a:t>pSRC</a:t>
            </a:r>
          </a:p>
          <a:p>
            <a:r>
              <a:rPr lang="en-US" sz="1400" b="1">
                <a:solidFill>
                  <a:srgbClr val="FF0000"/>
                </a:solidFill>
              </a:rPr>
              <a:t>60 kDa</a:t>
            </a:r>
          </a:p>
        </p:txBody>
      </p:sp>
    </p:spTree>
    <p:extLst>
      <p:ext uri="{BB962C8B-B14F-4D97-AF65-F5344CB8AC3E}">
        <p14:creationId xmlns:p14="http://schemas.microsoft.com/office/powerpoint/2010/main" val="30122851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uadroTexto 38">
            <a:extLst>
              <a:ext uri="{FF2B5EF4-FFF2-40B4-BE49-F238E27FC236}">
                <a16:creationId xmlns:a16="http://schemas.microsoft.com/office/drawing/2014/main" id="{17DC3C86-771E-9564-7BC5-5B77FBC7A9C3}"/>
              </a:ext>
            </a:extLst>
          </p:cNvPr>
          <p:cNvSpPr txBox="1"/>
          <p:nvPr/>
        </p:nvSpPr>
        <p:spPr>
          <a:xfrm>
            <a:off x="281414" y="93022"/>
            <a:ext cx="30032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/>
              <a:t>Supplementary</a:t>
            </a:r>
            <a:r>
              <a:rPr lang="es-ES" b="1" dirty="0"/>
              <a:t> Figure 4b		</a:t>
            </a:r>
          </a:p>
        </p:txBody>
      </p:sp>
      <p:grpSp>
        <p:nvGrpSpPr>
          <p:cNvPr id="29" name="Grupo 28">
            <a:extLst>
              <a:ext uri="{FF2B5EF4-FFF2-40B4-BE49-F238E27FC236}">
                <a16:creationId xmlns:a16="http://schemas.microsoft.com/office/drawing/2014/main" id="{6673786B-DA11-02F6-D6BD-3F1BAF43971F}"/>
              </a:ext>
            </a:extLst>
          </p:cNvPr>
          <p:cNvGrpSpPr/>
          <p:nvPr/>
        </p:nvGrpSpPr>
        <p:grpSpPr>
          <a:xfrm>
            <a:off x="-49882" y="597707"/>
            <a:ext cx="4034156" cy="3247171"/>
            <a:chOff x="-1" y="568538"/>
            <a:chExt cx="4034156" cy="3247171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E61DEA22-549B-C272-6062-74F498E7F8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414" y="739353"/>
              <a:ext cx="3752741" cy="30763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8A816F30-95F2-839F-3A6B-A1A138BE959B}"/>
                </a:ext>
              </a:extLst>
            </p:cNvPr>
            <p:cNvSpPr/>
            <p:nvPr/>
          </p:nvSpPr>
          <p:spPr>
            <a:xfrm>
              <a:off x="-1" y="568538"/>
              <a:ext cx="1058779" cy="13204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/>
            </a:p>
          </p:txBody>
        </p:sp>
      </p:grpSp>
      <p:pic>
        <p:nvPicPr>
          <p:cNvPr id="114" name="Imagen 113">
            <a:extLst>
              <a:ext uri="{FF2B5EF4-FFF2-40B4-BE49-F238E27FC236}">
                <a16:creationId xmlns:a16="http://schemas.microsoft.com/office/drawing/2014/main" id="{CCDDFBA7-1267-42B8-9893-6CA10F4544E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0937" y="768522"/>
            <a:ext cx="4081830" cy="2928143"/>
          </a:xfrm>
          <a:prstGeom prst="rect">
            <a:avLst/>
          </a:prstGeom>
        </p:spPr>
      </p:pic>
      <p:sp>
        <p:nvSpPr>
          <p:cNvPr id="115" name="Rectángulo 114">
            <a:extLst>
              <a:ext uri="{FF2B5EF4-FFF2-40B4-BE49-F238E27FC236}">
                <a16:creationId xmlns:a16="http://schemas.microsoft.com/office/drawing/2014/main" id="{81219EAA-D820-48D9-B937-81130EBDDD9E}"/>
              </a:ext>
            </a:extLst>
          </p:cNvPr>
          <p:cNvSpPr/>
          <p:nvPr/>
        </p:nvSpPr>
        <p:spPr>
          <a:xfrm>
            <a:off x="6275600" y="2332256"/>
            <a:ext cx="1278759" cy="36363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s-ES" sz="1100"/>
          </a:p>
        </p:txBody>
      </p:sp>
      <p:sp>
        <p:nvSpPr>
          <p:cNvPr id="116" name="23 Rectángulo">
            <a:extLst>
              <a:ext uri="{FF2B5EF4-FFF2-40B4-BE49-F238E27FC236}">
                <a16:creationId xmlns:a16="http://schemas.microsoft.com/office/drawing/2014/main" id="{A7638C79-E307-454A-BA7B-192790665964}"/>
              </a:ext>
            </a:extLst>
          </p:cNvPr>
          <p:cNvSpPr/>
          <p:nvPr/>
        </p:nvSpPr>
        <p:spPr>
          <a:xfrm rot="19418302">
            <a:off x="6769124" y="1880640"/>
            <a:ext cx="1202694" cy="27982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200" b="1">
                <a:solidFill>
                  <a:srgbClr val="FF0000"/>
                </a:solidFill>
              </a:rPr>
              <a:t>RP-SEMA3F</a:t>
            </a:r>
            <a:endParaRPr lang="es-ES" sz="1200">
              <a:solidFill>
                <a:srgbClr val="FF0000"/>
              </a:solidFill>
            </a:endParaRPr>
          </a:p>
        </p:txBody>
      </p:sp>
      <p:sp>
        <p:nvSpPr>
          <p:cNvPr id="117" name="22 Rectángulo">
            <a:extLst>
              <a:ext uri="{FF2B5EF4-FFF2-40B4-BE49-F238E27FC236}">
                <a16:creationId xmlns:a16="http://schemas.microsoft.com/office/drawing/2014/main" id="{60E6DB97-0597-4817-A232-2421F1572553}"/>
              </a:ext>
            </a:extLst>
          </p:cNvPr>
          <p:cNvSpPr/>
          <p:nvPr/>
        </p:nvSpPr>
        <p:spPr>
          <a:xfrm rot="19154545">
            <a:off x="6636857" y="1943569"/>
            <a:ext cx="745096" cy="378346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200" b="1">
                <a:solidFill>
                  <a:srgbClr val="FF0000"/>
                </a:solidFill>
              </a:rPr>
              <a:t>CTROL</a:t>
            </a:r>
            <a:endParaRPr lang="es-ES" sz="1200">
              <a:solidFill>
                <a:srgbClr val="FF0000"/>
              </a:solidFill>
            </a:endParaRPr>
          </a:p>
        </p:txBody>
      </p:sp>
      <p:cxnSp>
        <p:nvCxnSpPr>
          <p:cNvPr id="118" name="Conector recto de flecha 117">
            <a:extLst>
              <a:ext uri="{FF2B5EF4-FFF2-40B4-BE49-F238E27FC236}">
                <a16:creationId xmlns:a16="http://schemas.microsoft.com/office/drawing/2014/main" id="{F3856BFD-54D2-40B6-8ADD-B141E7AFC51B}"/>
              </a:ext>
            </a:extLst>
          </p:cNvPr>
          <p:cNvCxnSpPr/>
          <p:nvPr/>
        </p:nvCxnSpPr>
        <p:spPr>
          <a:xfrm flipH="1" flipV="1">
            <a:off x="7723114" y="2430134"/>
            <a:ext cx="560004" cy="1523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Rectangle 124">
            <a:extLst>
              <a:ext uri="{FF2B5EF4-FFF2-40B4-BE49-F238E27FC236}">
                <a16:creationId xmlns:a16="http://schemas.microsoft.com/office/drawing/2014/main" id="{80701C6A-0239-4FF7-9AFD-C3032771B66F}"/>
              </a:ext>
            </a:extLst>
          </p:cNvPr>
          <p:cNvSpPr/>
          <p:nvPr/>
        </p:nvSpPr>
        <p:spPr>
          <a:xfrm>
            <a:off x="8380554" y="2204219"/>
            <a:ext cx="1280257" cy="301457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>
                <a:solidFill>
                  <a:srgbClr val="FF0000"/>
                </a:solidFill>
              </a:rPr>
              <a:t>GAPDH</a:t>
            </a:r>
          </a:p>
          <a:p>
            <a:r>
              <a:rPr lang="en-US" sz="1400" b="1">
                <a:solidFill>
                  <a:srgbClr val="FF0000"/>
                </a:solidFill>
              </a:rPr>
              <a:t>37 kDa</a:t>
            </a:r>
          </a:p>
        </p:txBody>
      </p:sp>
      <p:pic>
        <p:nvPicPr>
          <p:cNvPr id="120" name="Imagen 119">
            <a:extLst>
              <a:ext uri="{FF2B5EF4-FFF2-40B4-BE49-F238E27FC236}">
                <a16:creationId xmlns:a16="http://schemas.microsoft.com/office/drawing/2014/main" id="{276F8DC7-8866-41D0-93D2-BEB2CD2EF9E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2449" y="3720442"/>
            <a:ext cx="4075481" cy="2833550"/>
          </a:xfrm>
          <a:prstGeom prst="rect">
            <a:avLst/>
          </a:prstGeom>
        </p:spPr>
      </p:pic>
      <p:sp>
        <p:nvSpPr>
          <p:cNvPr id="121" name="Rectángulo 120">
            <a:extLst>
              <a:ext uri="{FF2B5EF4-FFF2-40B4-BE49-F238E27FC236}">
                <a16:creationId xmlns:a16="http://schemas.microsoft.com/office/drawing/2014/main" id="{0E5B81EC-0646-45E8-B499-0D6CE5E272DE}"/>
              </a:ext>
            </a:extLst>
          </p:cNvPr>
          <p:cNvSpPr/>
          <p:nvPr/>
        </p:nvSpPr>
        <p:spPr>
          <a:xfrm>
            <a:off x="6270869" y="5215191"/>
            <a:ext cx="1278759" cy="36363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s-ES" sz="1100"/>
          </a:p>
        </p:txBody>
      </p:sp>
      <p:sp>
        <p:nvSpPr>
          <p:cNvPr id="122" name="23 Rectángulo">
            <a:extLst>
              <a:ext uri="{FF2B5EF4-FFF2-40B4-BE49-F238E27FC236}">
                <a16:creationId xmlns:a16="http://schemas.microsoft.com/office/drawing/2014/main" id="{969E6BA9-9531-4627-AF1B-CF850C50A5F9}"/>
              </a:ext>
            </a:extLst>
          </p:cNvPr>
          <p:cNvSpPr/>
          <p:nvPr/>
        </p:nvSpPr>
        <p:spPr>
          <a:xfrm rot="19418302">
            <a:off x="6675163" y="4754955"/>
            <a:ext cx="1202694" cy="28121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200" b="1">
                <a:solidFill>
                  <a:srgbClr val="FF0000"/>
                </a:solidFill>
              </a:rPr>
              <a:t>RP-SEMA3F</a:t>
            </a:r>
            <a:endParaRPr lang="es-ES" sz="1200">
              <a:solidFill>
                <a:srgbClr val="FF0000"/>
              </a:solidFill>
            </a:endParaRPr>
          </a:p>
        </p:txBody>
      </p:sp>
      <p:sp>
        <p:nvSpPr>
          <p:cNvPr id="123" name="22 Rectángulo">
            <a:extLst>
              <a:ext uri="{FF2B5EF4-FFF2-40B4-BE49-F238E27FC236}">
                <a16:creationId xmlns:a16="http://schemas.microsoft.com/office/drawing/2014/main" id="{ED90DB98-8B8A-48EF-9723-7C0C8CC80521}"/>
              </a:ext>
            </a:extLst>
          </p:cNvPr>
          <p:cNvSpPr/>
          <p:nvPr/>
        </p:nvSpPr>
        <p:spPr>
          <a:xfrm rot="19154545">
            <a:off x="6538517" y="4819277"/>
            <a:ext cx="745095" cy="378346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200" b="1">
                <a:solidFill>
                  <a:srgbClr val="FF0000"/>
                </a:solidFill>
              </a:rPr>
              <a:t>CTROL</a:t>
            </a:r>
            <a:endParaRPr lang="es-ES" sz="1200">
              <a:solidFill>
                <a:srgbClr val="FF0000"/>
              </a:solidFill>
            </a:endParaRPr>
          </a:p>
        </p:txBody>
      </p:sp>
      <p:cxnSp>
        <p:nvCxnSpPr>
          <p:cNvPr id="124" name="Conector recto de flecha 123">
            <a:extLst>
              <a:ext uri="{FF2B5EF4-FFF2-40B4-BE49-F238E27FC236}">
                <a16:creationId xmlns:a16="http://schemas.microsoft.com/office/drawing/2014/main" id="{781AAF13-B0C3-4CDB-B273-B444D01CD527}"/>
              </a:ext>
            </a:extLst>
          </p:cNvPr>
          <p:cNvCxnSpPr/>
          <p:nvPr/>
        </p:nvCxnSpPr>
        <p:spPr>
          <a:xfrm flipH="1" flipV="1">
            <a:off x="7638661" y="5408428"/>
            <a:ext cx="555625" cy="1587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Rectangle 124">
            <a:extLst>
              <a:ext uri="{FF2B5EF4-FFF2-40B4-BE49-F238E27FC236}">
                <a16:creationId xmlns:a16="http://schemas.microsoft.com/office/drawing/2014/main" id="{E6E357A6-81D0-49B0-8102-CC618F13B88B}"/>
              </a:ext>
            </a:extLst>
          </p:cNvPr>
          <p:cNvSpPr/>
          <p:nvPr/>
        </p:nvSpPr>
        <p:spPr>
          <a:xfrm>
            <a:off x="8296101" y="5183157"/>
            <a:ext cx="1275878" cy="301457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>
                <a:solidFill>
                  <a:srgbClr val="FF0000"/>
                </a:solidFill>
              </a:rPr>
              <a:t>GAPDH</a:t>
            </a:r>
          </a:p>
          <a:p>
            <a:r>
              <a:rPr lang="en-US" sz="1400" b="1">
                <a:solidFill>
                  <a:srgbClr val="FF0000"/>
                </a:solidFill>
              </a:rPr>
              <a:t>37 kDa</a:t>
            </a:r>
          </a:p>
        </p:txBody>
      </p:sp>
      <p:sp>
        <p:nvSpPr>
          <p:cNvPr id="127" name="CuadroTexto 126">
            <a:extLst>
              <a:ext uri="{FF2B5EF4-FFF2-40B4-BE49-F238E27FC236}">
                <a16:creationId xmlns:a16="http://schemas.microsoft.com/office/drawing/2014/main" id="{C5EE0BDF-DEFF-DABF-F47E-F4D4055F2DFB}"/>
              </a:ext>
            </a:extLst>
          </p:cNvPr>
          <p:cNvSpPr txBox="1"/>
          <p:nvPr/>
        </p:nvSpPr>
        <p:spPr>
          <a:xfrm>
            <a:off x="4309882" y="186585"/>
            <a:ext cx="45135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/>
              <a:t>GAPDH </a:t>
            </a:r>
            <a:r>
              <a:rPr lang="es-ES" b="1" dirty="0" err="1"/>
              <a:t>for</a:t>
            </a:r>
            <a:r>
              <a:rPr lang="es-ES" b="1" dirty="0"/>
              <a:t> </a:t>
            </a:r>
            <a:r>
              <a:rPr lang="es-ES" b="1" dirty="0" err="1"/>
              <a:t>pFAK</a:t>
            </a:r>
            <a:r>
              <a:rPr lang="es-ES" b="1" dirty="0"/>
              <a:t> and </a:t>
            </a:r>
            <a:r>
              <a:rPr lang="es-ES" b="1" dirty="0" err="1"/>
              <a:t>pSRC</a:t>
            </a:r>
            <a:r>
              <a:rPr lang="es-ES" b="1" dirty="0"/>
              <a:t> (</a:t>
            </a:r>
            <a:r>
              <a:rPr lang="es-ES" b="1" dirty="0" err="1"/>
              <a:t>Membrane</a:t>
            </a:r>
            <a:r>
              <a:rPr lang="es-ES" b="1" dirty="0"/>
              <a:t> 94)</a:t>
            </a:r>
            <a:endParaRPr lang="ca-ES" b="1" dirty="0"/>
          </a:p>
          <a:p>
            <a:pPr algn="ctr"/>
            <a:endParaRPr lang="ca-ES" b="1" dirty="0"/>
          </a:p>
        </p:txBody>
      </p:sp>
    </p:spTree>
    <p:extLst>
      <p:ext uri="{BB962C8B-B14F-4D97-AF65-F5344CB8AC3E}">
        <p14:creationId xmlns:p14="http://schemas.microsoft.com/office/powerpoint/2010/main" val="3069430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uadroTexto 38">
            <a:extLst>
              <a:ext uri="{FF2B5EF4-FFF2-40B4-BE49-F238E27FC236}">
                <a16:creationId xmlns:a16="http://schemas.microsoft.com/office/drawing/2014/main" id="{17DC3C86-771E-9564-7BC5-5B77FBC7A9C3}"/>
              </a:ext>
            </a:extLst>
          </p:cNvPr>
          <p:cNvSpPr txBox="1"/>
          <p:nvPr/>
        </p:nvSpPr>
        <p:spPr>
          <a:xfrm>
            <a:off x="281414" y="93022"/>
            <a:ext cx="30032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/>
              <a:t>Supplementary</a:t>
            </a:r>
            <a:r>
              <a:rPr lang="es-ES" b="1" dirty="0"/>
              <a:t> Figure 4b		</a:t>
            </a:r>
          </a:p>
        </p:txBody>
      </p:sp>
      <p:grpSp>
        <p:nvGrpSpPr>
          <p:cNvPr id="29" name="Grupo 28">
            <a:extLst>
              <a:ext uri="{FF2B5EF4-FFF2-40B4-BE49-F238E27FC236}">
                <a16:creationId xmlns:a16="http://schemas.microsoft.com/office/drawing/2014/main" id="{6673786B-DA11-02F6-D6BD-3F1BAF43971F}"/>
              </a:ext>
            </a:extLst>
          </p:cNvPr>
          <p:cNvGrpSpPr/>
          <p:nvPr/>
        </p:nvGrpSpPr>
        <p:grpSpPr>
          <a:xfrm>
            <a:off x="-49882" y="597707"/>
            <a:ext cx="4034156" cy="3247171"/>
            <a:chOff x="-1" y="568538"/>
            <a:chExt cx="4034156" cy="3247171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E61DEA22-549B-C272-6062-74F498E7F8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414" y="739353"/>
              <a:ext cx="3752741" cy="30763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8A816F30-95F2-839F-3A6B-A1A138BE959B}"/>
                </a:ext>
              </a:extLst>
            </p:cNvPr>
            <p:cNvSpPr/>
            <p:nvPr/>
          </p:nvSpPr>
          <p:spPr>
            <a:xfrm>
              <a:off x="-1" y="568538"/>
              <a:ext cx="1058779" cy="13204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/>
            </a:p>
          </p:txBody>
        </p:sp>
      </p:grpSp>
      <p:sp>
        <p:nvSpPr>
          <p:cNvPr id="127" name="CuadroTexto 126">
            <a:extLst>
              <a:ext uri="{FF2B5EF4-FFF2-40B4-BE49-F238E27FC236}">
                <a16:creationId xmlns:a16="http://schemas.microsoft.com/office/drawing/2014/main" id="{C5EE0BDF-DEFF-DABF-F47E-F4D4055F2DFB}"/>
              </a:ext>
            </a:extLst>
          </p:cNvPr>
          <p:cNvSpPr txBox="1"/>
          <p:nvPr/>
        </p:nvSpPr>
        <p:spPr>
          <a:xfrm>
            <a:off x="4309882" y="186585"/>
            <a:ext cx="45135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/>
              <a:t>SRC AND GAPDH FOR SRC (</a:t>
            </a:r>
            <a:r>
              <a:rPr lang="es-ES" b="1" dirty="0" err="1"/>
              <a:t>Membrane</a:t>
            </a:r>
            <a:r>
              <a:rPr lang="es-ES" b="1" dirty="0"/>
              <a:t> 94)</a:t>
            </a:r>
            <a:endParaRPr lang="ca-ES" b="1" dirty="0"/>
          </a:p>
          <a:p>
            <a:pPr algn="ctr"/>
            <a:endParaRPr lang="ca-ES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2A407B6-F6C4-4FC4-8EF8-EC2232A791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689" y="832916"/>
            <a:ext cx="4079859" cy="2729640"/>
          </a:xfrm>
          <a:prstGeom prst="rect">
            <a:avLst/>
          </a:prstGeom>
        </p:spPr>
      </p:pic>
      <p:sp>
        <p:nvSpPr>
          <p:cNvPr id="57" name="23 Rectángulo">
            <a:extLst>
              <a:ext uri="{FF2B5EF4-FFF2-40B4-BE49-F238E27FC236}">
                <a16:creationId xmlns:a16="http://schemas.microsoft.com/office/drawing/2014/main" id="{22C7231D-5588-436B-BB1D-78E4A8E4AF14}"/>
              </a:ext>
            </a:extLst>
          </p:cNvPr>
          <p:cNvSpPr/>
          <p:nvPr/>
        </p:nvSpPr>
        <p:spPr>
          <a:xfrm rot="19418302">
            <a:off x="6173995" y="1421751"/>
            <a:ext cx="1202694" cy="28121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200" b="1" dirty="0">
                <a:solidFill>
                  <a:srgbClr val="FF0000"/>
                </a:solidFill>
              </a:rPr>
              <a:t>RP-SEMA3F</a:t>
            </a:r>
            <a:endParaRPr lang="es-ES" sz="1200" dirty="0">
              <a:solidFill>
                <a:srgbClr val="FF0000"/>
              </a:solidFill>
            </a:endParaRPr>
          </a:p>
        </p:txBody>
      </p:sp>
      <p:sp>
        <p:nvSpPr>
          <p:cNvPr id="58" name="22 Rectángulo">
            <a:extLst>
              <a:ext uri="{FF2B5EF4-FFF2-40B4-BE49-F238E27FC236}">
                <a16:creationId xmlns:a16="http://schemas.microsoft.com/office/drawing/2014/main" id="{B700CCE3-5ADB-444A-85C6-5FD62BC92A45}"/>
              </a:ext>
            </a:extLst>
          </p:cNvPr>
          <p:cNvSpPr/>
          <p:nvPr/>
        </p:nvSpPr>
        <p:spPr>
          <a:xfrm rot="19154545">
            <a:off x="5910350" y="1472705"/>
            <a:ext cx="745095" cy="378346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200" b="1" dirty="0">
                <a:solidFill>
                  <a:srgbClr val="FF0000"/>
                </a:solidFill>
              </a:rPr>
              <a:t>CTROL</a:t>
            </a:r>
            <a:endParaRPr lang="es-ES" sz="1200" dirty="0">
              <a:solidFill>
                <a:srgbClr val="FF0000"/>
              </a:solidFill>
            </a:endParaRPr>
          </a:p>
        </p:txBody>
      </p:sp>
      <p:sp>
        <p:nvSpPr>
          <p:cNvPr id="59" name="Rectángulo 58">
            <a:extLst>
              <a:ext uri="{FF2B5EF4-FFF2-40B4-BE49-F238E27FC236}">
                <a16:creationId xmlns:a16="http://schemas.microsoft.com/office/drawing/2014/main" id="{4058A9E7-2816-4B61-A12D-D7346C8E6850}"/>
              </a:ext>
            </a:extLst>
          </p:cNvPr>
          <p:cNvSpPr/>
          <p:nvPr/>
        </p:nvSpPr>
        <p:spPr>
          <a:xfrm>
            <a:off x="5887865" y="1753888"/>
            <a:ext cx="2183684" cy="3837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s-ES" sz="1100"/>
          </a:p>
        </p:txBody>
      </p:sp>
      <p:pic>
        <p:nvPicPr>
          <p:cNvPr id="68" name="Imagen 67">
            <a:extLst>
              <a:ext uri="{FF2B5EF4-FFF2-40B4-BE49-F238E27FC236}">
                <a16:creationId xmlns:a16="http://schemas.microsoft.com/office/drawing/2014/main" id="{52E2B393-09E4-4B45-A7B9-6AABD45F64D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688" y="4086501"/>
            <a:ext cx="4073510" cy="2723290"/>
          </a:xfrm>
          <a:prstGeom prst="rect">
            <a:avLst/>
          </a:prstGeom>
        </p:spPr>
      </p:pic>
      <p:cxnSp>
        <p:nvCxnSpPr>
          <p:cNvPr id="71" name="Conector recto de flecha 70">
            <a:extLst>
              <a:ext uri="{FF2B5EF4-FFF2-40B4-BE49-F238E27FC236}">
                <a16:creationId xmlns:a16="http://schemas.microsoft.com/office/drawing/2014/main" id="{D8D56FED-494E-40B1-A4A5-9DA75C0739AA}"/>
              </a:ext>
            </a:extLst>
          </p:cNvPr>
          <p:cNvCxnSpPr/>
          <p:nvPr/>
        </p:nvCxnSpPr>
        <p:spPr>
          <a:xfrm flipH="1" flipV="1">
            <a:off x="3927692" y="5193442"/>
            <a:ext cx="560004" cy="1587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ectangle 124">
            <a:extLst>
              <a:ext uri="{FF2B5EF4-FFF2-40B4-BE49-F238E27FC236}">
                <a16:creationId xmlns:a16="http://schemas.microsoft.com/office/drawing/2014/main" id="{871C921D-DA47-4F32-8F78-AAFF51BA0F19}"/>
              </a:ext>
            </a:extLst>
          </p:cNvPr>
          <p:cNvSpPr/>
          <p:nvPr/>
        </p:nvSpPr>
        <p:spPr>
          <a:xfrm>
            <a:off x="4723302" y="4974997"/>
            <a:ext cx="1280258" cy="301457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>
                <a:solidFill>
                  <a:srgbClr val="FF0000"/>
                </a:solidFill>
              </a:rPr>
              <a:t>Src</a:t>
            </a:r>
          </a:p>
          <a:p>
            <a:r>
              <a:rPr lang="en-US" sz="1400" b="1">
                <a:solidFill>
                  <a:srgbClr val="FF0000"/>
                </a:solidFill>
              </a:rPr>
              <a:t>60</a:t>
            </a:r>
            <a:r>
              <a:rPr lang="en-US" sz="1400" b="1" baseline="0">
                <a:solidFill>
                  <a:srgbClr val="FF0000"/>
                </a:solidFill>
              </a:rPr>
              <a:t> </a:t>
            </a:r>
            <a:r>
              <a:rPr lang="en-US" sz="1400" b="1">
                <a:solidFill>
                  <a:srgbClr val="FF0000"/>
                </a:solidFill>
              </a:rPr>
              <a:t>kDa</a:t>
            </a:r>
          </a:p>
        </p:txBody>
      </p:sp>
      <p:pic>
        <p:nvPicPr>
          <p:cNvPr id="83" name="Imagen 82">
            <a:extLst>
              <a:ext uri="{FF2B5EF4-FFF2-40B4-BE49-F238E27FC236}">
                <a16:creationId xmlns:a16="http://schemas.microsoft.com/office/drawing/2014/main" id="{19023EA9-5921-41B0-89DC-4FB59D9B57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685" y="3861669"/>
            <a:ext cx="4075481" cy="2694767"/>
          </a:xfrm>
          <a:prstGeom prst="rect">
            <a:avLst/>
          </a:prstGeom>
        </p:spPr>
      </p:pic>
      <p:sp>
        <p:nvSpPr>
          <p:cNvPr id="84" name="Rectángulo 83">
            <a:extLst>
              <a:ext uri="{FF2B5EF4-FFF2-40B4-BE49-F238E27FC236}">
                <a16:creationId xmlns:a16="http://schemas.microsoft.com/office/drawing/2014/main" id="{B1FF1D84-2131-4780-9215-3F586012EF36}"/>
              </a:ext>
            </a:extLst>
          </p:cNvPr>
          <p:cNvSpPr/>
          <p:nvPr/>
        </p:nvSpPr>
        <p:spPr>
          <a:xfrm>
            <a:off x="2465189" y="5055443"/>
            <a:ext cx="420015" cy="39302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s-ES" sz="1100"/>
          </a:p>
        </p:txBody>
      </p:sp>
      <p:cxnSp>
        <p:nvCxnSpPr>
          <p:cNvPr id="104" name="Conector recto de flecha 103">
            <a:extLst>
              <a:ext uri="{FF2B5EF4-FFF2-40B4-BE49-F238E27FC236}">
                <a16:creationId xmlns:a16="http://schemas.microsoft.com/office/drawing/2014/main" id="{26358BE5-C73C-4E52-83CE-B2D2AF33C69A}"/>
              </a:ext>
            </a:extLst>
          </p:cNvPr>
          <p:cNvCxnSpPr/>
          <p:nvPr/>
        </p:nvCxnSpPr>
        <p:spPr>
          <a:xfrm flipH="1" flipV="1">
            <a:off x="9053066" y="5798039"/>
            <a:ext cx="558800" cy="1587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Rectangle 124">
            <a:extLst>
              <a:ext uri="{FF2B5EF4-FFF2-40B4-BE49-F238E27FC236}">
                <a16:creationId xmlns:a16="http://schemas.microsoft.com/office/drawing/2014/main" id="{03B2AAA7-1B69-414E-8E97-89B582A77E68}"/>
              </a:ext>
            </a:extLst>
          </p:cNvPr>
          <p:cNvSpPr/>
          <p:nvPr/>
        </p:nvSpPr>
        <p:spPr>
          <a:xfrm>
            <a:off x="9759224" y="5488535"/>
            <a:ext cx="1280258" cy="301457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>
                <a:solidFill>
                  <a:srgbClr val="FF0000"/>
                </a:solidFill>
              </a:rPr>
              <a:t>GAPDH</a:t>
            </a:r>
          </a:p>
          <a:p>
            <a:r>
              <a:rPr lang="en-US" sz="1400" b="1">
                <a:solidFill>
                  <a:srgbClr val="FF0000"/>
                </a:solidFill>
              </a:rPr>
              <a:t>37 kDa</a:t>
            </a:r>
          </a:p>
        </p:txBody>
      </p:sp>
      <p:sp>
        <p:nvSpPr>
          <p:cNvPr id="109" name="22 Rectángulo">
            <a:extLst>
              <a:ext uri="{FF2B5EF4-FFF2-40B4-BE49-F238E27FC236}">
                <a16:creationId xmlns:a16="http://schemas.microsoft.com/office/drawing/2014/main" id="{0B5BFE1A-995E-60A8-BA1E-1BA32399AC16}"/>
              </a:ext>
            </a:extLst>
          </p:cNvPr>
          <p:cNvSpPr/>
          <p:nvPr/>
        </p:nvSpPr>
        <p:spPr>
          <a:xfrm rot="19154545">
            <a:off x="6100859" y="1483421"/>
            <a:ext cx="745095" cy="378346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200" b="1" dirty="0">
                <a:solidFill>
                  <a:srgbClr val="FF0000"/>
                </a:solidFill>
              </a:rPr>
              <a:t>CTROL</a:t>
            </a:r>
            <a:endParaRPr lang="es-ES" sz="1200" dirty="0">
              <a:solidFill>
                <a:srgbClr val="FF0000"/>
              </a:solidFill>
            </a:endParaRPr>
          </a:p>
        </p:txBody>
      </p:sp>
      <p:sp>
        <p:nvSpPr>
          <p:cNvPr id="126" name="23 Rectángulo">
            <a:extLst>
              <a:ext uri="{FF2B5EF4-FFF2-40B4-BE49-F238E27FC236}">
                <a16:creationId xmlns:a16="http://schemas.microsoft.com/office/drawing/2014/main" id="{0FF8F033-A995-1F28-559A-65C9764CCD09}"/>
              </a:ext>
            </a:extLst>
          </p:cNvPr>
          <p:cNvSpPr/>
          <p:nvPr/>
        </p:nvSpPr>
        <p:spPr>
          <a:xfrm rot="19418302">
            <a:off x="6414300" y="1416360"/>
            <a:ext cx="1202694" cy="27666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200" b="1" dirty="0">
                <a:solidFill>
                  <a:srgbClr val="FF0000"/>
                </a:solidFill>
              </a:rPr>
              <a:t>RP-SEMA3F</a:t>
            </a:r>
            <a:endParaRPr lang="es-ES" sz="1200" dirty="0">
              <a:solidFill>
                <a:srgbClr val="FF0000"/>
              </a:solidFill>
            </a:endParaRPr>
          </a:p>
        </p:txBody>
      </p:sp>
      <p:sp>
        <p:nvSpPr>
          <p:cNvPr id="129" name="23 Rectángulo">
            <a:extLst>
              <a:ext uri="{FF2B5EF4-FFF2-40B4-BE49-F238E27FC236}">
                <a16:creationId xmlns:a16="http://schemas.microsoft.com/office/drawing/2014/main" id="{011D65CA-7A0C-DF81-C78C-A26B2BE84008}"/>
              </a:ext>
            </a:extLst>
          </p:cNvPr>
          <p:cNvSpPr/>
          <p:nvPr/>
        </p:nvSpPr>
        <p:spPr>
          <a:xfrm rot="19418302">
            <a:off x="2469294" y="4479549"/>
            <a:ext cx="1202694" cy="28121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200" b="1" dirty="0">
                <a:solidFill>
                  <a:srgbClr val="FF0000"/>
                </a:solidFill>
              </a:rPr>
              <a:t>RP-SEMA3F</a:t>
            </a:r>
            <a:endParaRPr lang="es-ES" sz="1200" dirty="0">
              <a:solidFill>
                <a:srgbClr val="FF0000"/>
              </a:solidFill>
            </a:endParaRPr>
          </a:p>
        </p:txBody>
      </p:sp>
      <p:sp>
        <p:nvSpPr>
          <p:cNvPr id="130" name="22 Rectángulo">
            <a:extLst>
              <a:ext uri="{FF2B5EF4-FFF2-40B4-BE49-F238E27FC236}">
                <a16:creationId xmlns:a16="http://schemas.microsoft.com/office/drawing/2014/main" id="{D84A6E13-B0D9-313C-1331-2B37F10AF29B}"/>
              </a:ext>
            </a:extLst>
          </p:cNvPr>
          <p:cNvSpPr/>
          <p:nvPr/>
        </p:nvSpPr>
        <p:spPr>
          <a:xfrm rot="19154545">
            <a:off x="2205649" y="4530503"/>
            <a:ext cx="745095" cy="378346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200" b="1" dirty="0">
                <a:solidFill>
                  <a:srgbClr val="FF0000"/>
                </a:solidFill>
              </a:rPr>
              <a:t>CTROL</a:t>
            </a:r>
            <a:endParaRPr lang="es-ES" sz="1200" dirty="0">
              <a:solidFill>
                <a:srgbClr val="FF0000"/>
              </a:solidFill>
            </a:endParaRPr>
          </a:p>
        </p:txBody>
      </p:sp>
      <p:sp>
        <p:nvSpPr>
          <p:cNvPr id="131" name="22 Rectángulo">
            <a:extLst>
              <a:ext uri="{FF2B5EF4-FFF2-40B4-BE49-F238E27FC236}">
                <a16:creationId xmlns:a16="http://schemas.microsoft.com/office/drawing/2014/main" id="{276E968F-5585-3C42-17B0-A82AA31CEA62}"/>
              </a:ext>
            </a:extLst>
          </p:cNvPr>
          <p:cNvSpPr/>
          <p:nvPr/>
        </p:nvSpPr>
        <p:spPr>
          <a:xfrm rot="19154545">
            <a:off x="2396158" y="4541219"/>
            <a:ext cx="745095" cy="378346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200" b="1" dirty="0">
                <a:solidFill>
                  <a:srgbClr val="FF0000"/>
                </a:solidFill>
              </a:rPr>
              <a:t>CTROL</a:t>
            </a:r>
            <a:endParaRPr lang="es-ES" sz="1200" dirty="0">
              <a:solidFill>
                <a:srgbClr val="FF0000"/>
              </a:solidFill>
            </a:endParaRPr>
          </a:p>
        </p:txBody>
      </p:sp>
      <p:sp>
        <p:nvSpPr>
          <p:cNvPr id="132" name="23 Rectángulo">
            <a:extLst>
              <a:ext uri="{FF2B5EF4-FFF2-40B4-BE49-F238E27FC236}">
                <a16:creationId xmlns:a16="http://schemas.microsoft.com/office/drawing/2014/main" id="{ED34ABAE-5923-A337-DD18-4644C0D58C84}"/>
              </a:ext>
            </a:extLst>
          </p:cNvPr>
          <p:cNvSpPr/>
          <p:nvPr/>
        </p:nvSpPr>
        <p:spPr>
          <a:xfrm rot="19418302">
            <a:off x="2709599" y="4474158"/>
            <a:ext cx="1202694" cy="27666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200" b="1" dirty="0">
                <a:solidFill>
                  <a:srgbClr val="FF0000"/>
                </a:solidFill>
              </a:rPr>
              <a:t>RP-SEMA3F</a:t>
            </a:r>
            <a:endParaRPr lang="es-ES" sz="1200" dirty="0">
              <a:solidFill>
                <a:srgbClr val="FF0000"/>
              </a:solidFill>
            </a:endParaRPr>
          </a:p>
        </p:txBody>
      </p:sp>
      <p:sp>
        <p:nvSpPr>
          <p:cNvPr id="133" name="Rectángulo 132">
            <a:extLst>
              <a:ext uri="{FF2B5EF4-FFF2-40B4-BE49-F238E27FC236}">
                <a16:creationId xmlns:a16="http://schemas.microsoft.com/office/drawing/2014/main" id="{3417E3B6-C800-9B6B-5044-8D74CC2FF4D8}"/>
              </a:ext>
            </a:extLst>
          </p:cNvPr>
          <p:cNvSpPr/>
          <p:nvPr/>
        </p:nvSpPr>
        <p:spPr>
          <a:xfrm>
            <a:off x="7559077" y="5568886"/>
            <a:ext cx="420015" cy="39302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s-ES" sz="1100"/>
          </a:p>
        </p:txBody>
      </p:sp>
      <p:sp>
        <p:nvSpPr>
          <p:cNvPr id="134" name="23 Rectángulo">
            <a:extLst>
              <a:ext uri="{FF2B5EF4-FFF2-40B4-BE49-F238E27FC236}">
                <a16:creationId xmlns:a16="http://schemas.microsoft.com/office/drawing/2014/main" id="{EC917C1C-55BB-98DE-AAFC-BEF5AD5D9623}"/>
              </a:ext>
            </a:extLst>
          </p:cNvPr>
          <p:cNvSpPr/>
          <p:nvPr/>
        </p:nvSpPr>
        <p:spPr>
          <a:xfrm rot="19418302">
            <a:off x="7563182" y="4992992"/>
            <a:ext cx="1202694" cy="28121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200" b="1" dirty="0">
                <a:solidFill>
                  <a:srgbClr val="FF0000"/>
                </a:solidFill>
              </a:rPr>
              <a:t>RP-SEMA3F</a:t>
            </a:r>
            <a:endParaRPr lang="es-ES" sz="1200" dirty="0">
              <a:solidFill>
                <a:srgbClr val="FF0000"/>
              </a:solidFill>
            </a:endParaRPr>
          </a:p>
        </p:txBody>
      </p:sp>
      <p:sp>
        <p:nvSpPr>
          <p:cNvPr id="135" name="22 Rectángulo">
            <a:extLst>
              <a:ext uri="{FF2B5EF4-FFF2-40B4-BE49-F238E27FC236}">
                <a16:creationId xmlns:a16="http://schemas.microsoft.com/office/drawing/2014/main" id="{94B4B079-65F2-C45C-20D4-B6858511BC44}"/>
              </a:ext>
            </a:extLst>
          </p:cNvPr>
          <p:cNvSpPr/>
          <p:nvPr/>
        </p:nvSpPr>
        <p:spPr>
          <a:xfrm rot="19154545">
            <a:off x="7299537" y="5043946"/>
            <a:ext cx="745095" cy="378346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200" b="1" dirty="0">
                <a:solidFill>
                  <a:srgbClr val="FF0000"/>
                </a:solidFill>
              </a:rPr>
              <a:t>CTROL</a:t>
            </a:r>
            <a:endParaRPr lang="es-ES" sz="1200" dirty="0">
              <a:solidFill>
                <a:srgbClr val="FF0000"/>
              </a:solidFill>
            </a:endParaRPr>
          </a:p>
        </p:txBody>
      </p:sp>
      <p:sp>
        <p:nvSpPr>
          <p:cNvPr id="136" name="22 Rectángulo">
            <a:extLst>
              <a:ext uri="{FF2B5EF4-FFF2-40B4-BE49-F238E27FC236}">
                <a16:creationId xmlns:a16="http://schemas.microsoft.com/office/drawing/2014/main" id="{0339ED8F-1C32-77EA-498E-00B2E2328CE6}"/>
              </a:ext>
            </a:extLst>
          </p:cNvPr>
          <p:cNvSpPr/>
          <p:nvPr/>
        </p:nvSpPr>
        <p:spPr>
          <a:xfrm rot="19154545">
            <a:off x="7490046" y="5054662"/>
            <a:ext cx="745095" cy="378346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200" b="1" dirty="0">
                <a:solidFill>
                  <a:srgbClr val="FF0000"/>
                </a:solidFill>
              </a:rPr>
              <a:t>CTROL</a:t>
            </a:r>
            <a:endParaRPr lang="es-ES" sz="1200" dirty="0">
              <a:solidFill>
                <a:srgbClr val="FF0000"/>
              </a:solidFill>
            </a:endParaRPr>
          </a:p>
        </p:txBody>
      </p:sp>
      <p:sp>
        <p:nvSpPr>
          <p:cNvPr id="141" name="23 Rectángulo">
            <a:extLst>
              <a:ext uri="{FF2B5EF4-FFF2-40B4-BE49-F238E27FC236}">
                <a16:creationId xmlns:a16="http://schemas.microsoft.com/office/drawing/2014/main" id="{0F84A71A-0906-807D-D512-1A37BE24EB6E}"/>
              </a:ext>
            </a:extLst>
          </p:cNvPr>
          <p:cNvSpPr/>
          <p:nvPr/>
        </p:nvSpPr>
        <p:spPr>
          <a:xfrm rot="19418302">
            <a:off x="7794387" y="5010595"/>
            <a:ext cx="1202694" cy="27666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200" b="1" dirty="0">
                <a:solidFill>
                  <a:srgbClr val="FF0000"/>
                </a:solidFill>
              </a:rPr>
              <a:t>RP-SEMA3F</a:t>
            </a:r>
            <a:endParaRPr lang="es-ES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41532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uadroTexto 38">
            <a:extLst>
              <a:ext uri="{FF2B5EF4-FFF2-40B4-BE49-F238E27FC236}">
                <a16:creationId xmlns:a16="http://schemas.microsoft.com/office/drawing/2014/main" id="{17DC3C86-771E-9564-7BC5-5B77FBC7A9C3}"/>
              </a:ext>
            </a:extLst>
          </p:cNvPr>
          <p:cNvSpPr txBox="1"/>
          <p:nvPr/>
        </p:nvSpPr>
        <p:spPr>
          <a:xfrm>
            <a:off x="281414" y="93022"/>
            <a:ext cx="30032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/>
              <a:t>Supplementary</a:t>
            </a:r>
            <a:r>
              <a:rPr lang="es-ES" b="1" dirty="0"/>
              <a:t> Figure 4d		</a:t>
            </a:r>
          </a:p>
        </p:txBody>
      </p:sp>
      <p:sp>
        <p:nvSpPr>
          <p:cNvPr id="127" name="CuadroTexto 126">
            <a:extLst>
              <a:ext uri="{FF2B5EF4-FFF2-40B4-BE49-F238E27FC236}">
                <a16:creationId xmlns:a16="http://schemas.microsoft.com/office/drawing/2014/main" id="{C5EE0BDF-DEFF-DABF-F47E-F4D4055F2DFB}"/>
              </a:ext>
            </a:extLst>
          </p:cNvPr>
          <p:cNvSpPr txBox="1"/>
          <p:nvPr/>
        </p:nvSpPr>
        <p:spPr>
          <a:xfrm>
            <a:off x="4309882" y="186585"/>
            <a:ext cx="45135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/>
              <a:t>SRC AND GAPDH FOR SRC (</a:t>
            </a:r>
            <a:r>
              <a:rPr lang="es-ES" b="1" dirty="0" err="1"/>
              <a:t>Membrane</a:t>
            </a:r>
            <a:r>
              <a:rPr lang="es-ES" b="1" dirty="0"/>
              <a:t> 94)</a:t>
            </a:r>
            <a:endParaRPr lang="ca-ES" b="1" dirty="0"/>
          </a:p>
          <a:p>
            <a:pPr algn="ctr"/>
            <a:endParaRPr lang="ca-ES" b="1" dirty="0"/>
          </a:p>
        </p:txBody>
      </p:sp>
      <p:pic>
        <p:nvPicPr>
          <p:cNvPr id="69" name="Imagen 68">
            <a:extLst>
              <a:ext uri="{FF2B5EF4-FFF2-40B4-BE49-F238E27FC236}">
                <a16:creationId xmlns:a16="http://schemas.microsoft.com/office/drawing/2014/main" id="{C2B9F673-9F2B-EA60-272F-179EDE61C7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17" y="446196"/>
            <a:ext cx="5053232" cy="21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6" name="Tabla 105">
            <a:extLst>
              <a:ext uri="{FF2B5EF4-FFF2-40B4-BE49-F238E27FC236}">
                <a16:creationId xmlns:a16="http://schemas.microsoft.com/office/drawing/2014/main" id="{A36D9E0D-026C-DBBB-3DEE-ED4214E007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0530259"/>
              </p:ext>
            </p:extLst>
          </p:nvPr>
        </p:nvGraphicFramePr>
        <p:xfrm>
          <a:off x="4875187" y="916267"/>
          <a:ext cx="3048000" cy="3683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123771702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26282871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604775864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ca-ES" sz="1100" u="none" strike="noStrike">
                          <a:effectLst/>
                        </a:rPr>
                        <a:t>Antibody used:    </a:t>
                      </a:r>
                      <a:endParaRPr lang="ca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a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a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530910504"/>
                  </a:ext>
                </a:extLst>
              </a:tr>
              <a:tr h="184150">
                <a:tc gridSpan="3">
                  <a:txBody>
                    <a:bodyPr/>
                    <a:lstStyle/>
                    <a:p>
                      <a:pPr algn="l" fontAlgn="b"/>
                      <a:r>
                        <a:rPr lang="ca-ES" sz="1100" u="sng" strike="noStrike" dirty="0">
                          <a:effectLst/>
                          <a:hlinkClick r:id="rId3"/>
                        </a:rPr>
                        <a:t>https://datasheets.scbt.com/sc-68795.pdf    </a:t>
                      </a:r>
                      <a:endParaRPr lang="ca-ES" sz="1100" b="0" i="0" u="sng" strike="noStrike" dirty="0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002606"/>
                  </a:ext>
                </a:extLst>
              </a:tr>
            </a:tbl>
          </a:graphicData>
        </a:graphic>
      </p:graphicFrame>
      <p:grpSp>
        <p:nvGrpSpPr>
          <p:cNvPr id="197" name="Grupo 196">
            <a:extLst>
              <a:ext uri="{FF2B5EF4-FFF2-40B4-BE49-F238E27FC236}">
                <a16:creationId xmlns:a16="http://schemas.microsoft.com/office/drawing/2014/main" id="{FDC5FC96-C6FE-2EA7-9C80-CC1CCD4CA9F7}"/>
              </a:ext>
            </a:extLst>
          </p:cNvPr>
          <p:cNvGrpSpPr/>
          <p:nvPr/>
        </p:nvGrpSpPr>
        <p:grpSpPr>
          <a:xfrm>
            <a:off x="155771" y="2598845"/>
            <a:ext cx="8667690" cy="4029981"/>
            <a:chOff x="527245" y="2817252"/>
            <a:chExt cx="9390294" cy="4249726"/>
          </a:xfrm>
        </p:grpSpPr>
        <p:pic>
          <p:nvPicPr>
            <p:cNvPr id="117" name="Imagen 116">
              <a:extLst>
                <a:ext uri="{FF2B5EF4-FFF2-40B4-BE49-F238E27FC236}">
                  <a16:creationId xmlns:a16="http://schemas.microsoft.com/office/drawing/2014/main" id="{00000000-0008-0000-0500-00001D0000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1197"/>
            <a:stretch/>
          </p:blipFill>
          <p:spPr>
            <a:xfrm rot="21449858">
              <a:off x="527245" y="3129978"/>
              <a:ext cx="8334375" cy="3937000"/>
            </a:xfrm>
            <a:prstGeom prst="rect">
              <a:avLst/>
            </a:prstGeom>
          </p:spPr>
        </p:pic>
        <p:sp>
          <p:nvSpPr>
            <p:cNvPr id="165" name="Rectángulo 164">
              <a:extLst>
                <a:ext uri="{FF2B5EF4-FFF2-40B4-BE49-F238E27FC236}">
                  <a16:creationId xmlns:a16="http://schemas.microsoft.com/office/drawing/2014/main" id="{00000000-0008-0000-0500-000042000000}"/>
                </a:ext>
              </a:extLst>
            </p:cNvPr>
            <p:cNvSpPr/>
            <p:nvPr/>
          </p:nvSpPr>
          <p:spPr>
            <a:xfrm>
              <a:off x="2294132" y="3334765"/>
              <a:ext cx="5238751" cy="1825625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s-ES" sz="1100"/>
            </a:p>
          </p:txBody>
        </p:sp>
        <p:sp>
          <p:nvSpPr>
            <p:cNvPr id="166" name="Rectángulo 165">
              <a:extLst>
                <a:ext uri="{FF2B5EF4-FFF2-40B4-BE49-F238E27FC236}">
                  <a16:creationId xmlns:a16="http://schemas.microsoft.com/office/drawing/2014/main" id="{00000000-0008-0000-0500-000043000000}"/>
                </a:ext>
              </a:extLst>
            </p:cNvPr>
            <p:cNvSpPr/>
            <p:nvPr/>
          </p:nvSpPr>
          <p:spPr>
            <a:xfrm>
              <a:off x="2287782" y="5209603"/>
              <a:ext cx="5238751" cy="183515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s-ES" sz="1100"/>
            </a:p>
          </p:txBody>
        </p:sp>
        <p:pic>
          <p:nvPicPr>
            <p:cNvPr id="193" name="Picture 6" descr="Resultat d'imatges de marker western blot tris-glycine 4-20%">
              <a:extLst>
                <a:ext uri="{FF2B5EF4-FFF2-40B4-BE49-F238E27FC236}">
                  <a16:creationId xmlns:a16="http://schemas.microsoft.com/office/drawing/2014/main" id="{00000000-0008-0000-0500-00005E00000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0348" b="26046"/>
            <a:stretch/>
          </p:blipFill>
          <p:spPr bwMode="auto">
            <a:xfrm>
              <a:off x="1280513" y="2817252"/>
              <a:ext cx="1182688" cy="37798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4" name="CuadroTexto 193">
              <a:extLst>
                <a:ext uri="{FF2B5EF4-FFF2-40B4-BE49-F238E27FC236}">
                  <a16:creationId xmlns:a16="http://schemas.microsoft.com/office/drawing/2014/main" id="{044770C6-AEAC-CF05-4441-2770BEA807D2}"/>
                </a:ext>
              </a:extLst>
            </p:cNvPr>
            <p:cNvSpPr txBox="1"/>
            <p:nvPr/>
          </p:nvSpPr>
          <p:spPr>
            <a:xfrm>
              <a:off x="7842790" y="3475407"/>
              <a:ext cx="2074749" cy="4868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2400" dirty="0">
                  <a:solidFill>
                    <a:srgbClr val="FF0000"/>
                  </a:solidFill>
                </a:rPr>
                <a:t>A </a:t>
              </a:r>
              <a:r>
                <a:rPr lang="es-ES" sz="2400" dirty="0" err="1">
                  <a:solidFill>
                    <a:srgbClr val="FF0000"/>
                  </a:solidFill>
                </a:rPr>
                <a:t>Upper</a:t>
              </a:r>
              <a:r>
                <a:rPr lang="es-ES" sz="2400" dirty="0">
                  <a:solidFill>
                    <a:srgbClr val="FF0000"/>
                  </a:solidFill>
                </a:rPr>
                <a:t> </a:t>
              </a:r>
              <a:r>
                <a:rPr lang="es-ES" sz="2400" dirty="0" err="1">
                  <a:solidFill>
                    <a:srgbClr val="FF0000"/>
                  </a:solidFill>
                </a:rPr>
                <a:t>part</a:t>
              </a:r>
              <a:endParaRPr lang="ca-ES" sz="2400" dirty="0">
                <a:solidFill>
                  <a:srgbClr val="FF0000"/>
                </a:solidFill>
              </a:endParaRPr>
            </a:p>
          </p:txBody>
        </p:sp>
        <p:sp>
          <p:nvSpPr>
            <p:cNvPr id="195" name="CuadroTexto 194">
              <a:extLst>
                <a:ext uri="{FF2B5EF4-FFF2-40B4-BE49-F238E27FC236}">
                  <a16:creationId xmlns:a16="http://schemas.microsoft.com/office/drawing/2014/main" id="{0634E88F-1790-7702-CD45-3DB29170FE93}"/>
                </a:ext>
              </a:extLst>
            </p:cNvPr>
            <p:cNvSpPr txBox="1"/>
            <p:nvPr/>
          </p:nvSpPr>
          <p:spPr>
            <a:xfrm>
              <a:off x="7704266" y="5208675"/>
              <a:ext cx="2213271" cy="4868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2400" dirty="0">
                  <a:solidFill>
                    <a:srgbClr val="FF0000"/>
                  </a:solidFill>
                </a:rPr>
                <a:t>B Bottom </a:t>
              </a:r>
              <a:r>
                <a:rPr lang="es-ES" sz="2400" dirty="0" err="1">
                  <a:solidFill>
                    <a:srgbClr val="FF0000"/>
                  </a:solidFill>
                </a:rPr>
                <a:t>part</a:t>
              </a:r>
              <a:endParaRPr lang="ca-ES" sz="240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281057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uadroTexto 38">
            <a:extLst>
              <a:ext uri="{FF2B5EF4-FFF2-40B4-BE49-F238E27FC236}">
                <a16:creationId xmlns:a16="http://schemas.microsoft.com/office/drawing/2014/main" id="{17DC3C86-771E-9564-7BC5-5B77FBC7A9C3}"/>
              </a:ext>
            </a:extLst>
          </p:cNvPr>
          <p:cNvSpPr txBox="1"/>
          <p:nvPr/>
        </p:nvSpPr>
        <p:spPr>
          <a:xfrm>
            <a:off x="281414" y="93022"/>
            <a:ext cx="30032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/>
              <a:t>Supplementary</a:t>
            </a:r>
            <a:r>
              <a:rPr lang="es-ES" b="1" dirty="0"/>
              <a:t> Figure 4d		</a:t>
            </a:r>
          </a:p>
        </p:txBody>
      </p:sp>
      <p:sp>
        <p:nvSpPr>
          <p:cNvPr id="127" name="CuadroTexto 126">
            <a:extLst>
              <a:ext uri="{FF2B5EF4-FFF2-40B4-BE49-F238E27FC236}">
                <a16:creationId xmlns:a16="http://schemas.microsoft.com/office/drawing/2014/main" id="{C5EE0BDF-DEFF-DABF-F47E-F4D4055F2DFB}"/>
              </a:ext>
            </a:extLst>
          </p:cNvPr>
          <p:cNvSpPr txBox="1"/>
          <p:nvPr/>
        </p:nvSpPr>
        <p:spPr>
          <a:xfrm>
            <a:off x="4309882" y="186585"/>
            <a:ext cx="45135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/>
              <a:t>SEMA3F and GAPDH</a:t>
            </a:r>
            <a:endParaRPr lang="ca-ES" b="1" dirty="0"/>
          </a:p>
          <a:p>
            <a:pPr algn="ctr"/>
            <a:endParaRPr lang="ca-ES" b="1" dirty="0"/>
          </a:p>
        </p:txBody>
      </p:sp>
      <p:pic>
        <p:nvPicPr>
          <p:cNvPr id="69" name="Imagen 68">
            <a:extLst>
              <a:ext uri="{FF2B5EF4-FFF2-40B4-BE49-F238E27FC236}">
                <a16:creationId xmlns:a16="http://schemas.microsoft.com/office/drawing/2014/main" id="{C2B9F673-9F2B-EA60-272F-179EDE61C7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414" y="404105"/>
            <a:ext cx="4513578" cy="1922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6" name="Tabla 105">
            <a:extLst>
              <a:ext uri="{FF2B5EF4-FFF2-40B4-BE49-F238E27FC236}">
                <a16:creationId xmlns:a16="http://schemas.microsoft.com/office/drawing/2014/main" id="{A36D9E0D-026C-DBBB-3DEE-ED4214E007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085389"/>
              </p:ext>
            </p:extLst>
          </p:nvPr>
        </p:nvGraphicFramePr>
        <p:xfrm>
          <a:off x="5042671" y="997185"/>
          <a:ext cx="3048000" cy="3683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123771702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26282871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604775864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ca-ES" sz="1100" u="none" strike="noStrike">
                          <a:effectLst/>
                        </a:rPr>
                        <a:t>Antibody used:    </a:t>
                      </a:r>
                      <a:endParaRPr lang="ca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a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a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530910504"/>
                  </a:ext>
                </a:extLst>
              </a:tr>
              <a:tr h="184150">
                <a:tc gridSpan="3">
                  <a:txBody>
                    <a:bodyPr/>
                    <a:lstStyle/>
                    <a:p>
                      <a:pPr algn="l" fontAlgn="b"/>
                      <a:r>
                        <a:rPr lang="ca-ES" sz="1100" u="sng" strike="noStrike" dirty="0">
                          <a:effectLst/>
                          <a:hlinkClick r:id="rId3"/>
                        </a:rPr>
                        <a:t>https://datasheets.scbt.com/sc-68795.pdf    </a:t>
                      </a:r>
                      <a:endParaRPr lang="ca-ES" sz="1100" b="0" i="0" u="sng" strike="noStrike" dirty="0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002606"/>
                  </a:ext>
                </a:extLst>
              </a:tr>
            </a:tbl>
          </a:graphicData>
        </a:graphic>
      </p:graphicFrame>
      <p:grpSp>
        <p:nvGrpSpPr>
          <p:cNvPr id="5" name="Grupo 4">
            <a:extLst>
              <a:ext uri="{FF2B5EF4-FFF2-40B4-BE49-F238E27FC236}">
                <a16:creationId xmlns:a16="http://schemas.microsoft.com/office/drawing/2014/main" id="{089D5B33-6CC2-498F-5660-267853E3742B}"/>
              </a:ext>
            </a:extLst>
          </p:cNvPr>
          <p:cNvGrpSpPr/>
          <p:nvPr/>
        </p:nvGrpSpPr>
        <p:grpSpPr>
          <a:xfrm>
            <a:off x="0" y="4688875"/>
            <a:ext cx="6328611" cy="1798665"/>
            <a:chOff x="9256908" y="5879528"/>
            <a:chExt cx="8243887" cy="2357437"/>
          </a:xfrm>
        </p:grpSpPr>
        <p:pic>
          <p:nvPicPr>
            <p:cNvPr id="114" name="Imagen 113">
              <a:extLst>
                <a:ext uri="{FF2B5EF4-FFF2-40B4-BE49-F238E27FC236}">
                  <a16:creationId xmlns:a16="http://schemas.microsoft.com/office/drawing/2014/main" id="{00000000-0008-0000-0500-00001A0000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142" t="4422" r="135" b="6314"/>
            <a:stretch/>
          </p:blipFill>
          <p:spPr>
            <a:xfrm rot="5400000">
              <a:off x="12200133" y="2936303"/>
              <a:ext cx="2357437" cy="8243887"/>
            </a:xfrm>
            <a:prstGeom prst="rect">
              <a:avLst/>
            </a:prstGeom>
          </p:spPr>
        </p:pic>
        <p:sp>
          <p:nvSpPr>
            <p:cNvPr id="168" name="Rectángulo 167">
              <a:extLst>
                <a:ext uri="{FF2B5EF4-FFF2-40B4-BE49-F238E27FC236}">
                  <a16:creationId xmlns:a16="http://schemas.microsoft.com/office/drawing/2014/main" id="{00000000-0008-0000-0500-000045000000}"/>
                </a:ext>
              </a:extLst>
            </p:cNvPr>
            <p:cNvSpPr/>
            <p:nvPr/>
          </p:nvSpPr>
          <p:spPr>
            <a:xfrm>
              <a:off x="10371333" y="5909690"/>
              <a:ext cx="5721350" cy="2263775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s-ES" sz="1100"/>
            </a:p>
          </p:txBody>
        </p:sp>
      </p:grpSp>
      <p:grpSp>
        <p:nvGrpSpPr>
          <p:cNvPr id="4" name="Grupo 3">
            <a:extLst>
              <a:ext uri="{FF2B5EF4-FFF2-40B4-BE49-F238E27FC236}">
                <a16:creationId xmlns:a16="http://schemas.microsoft.com/office/drawing/2014/main" id="{B8316C05-FA38-A823-07A4-94F6B422FE5C}"/>
              </a:ext>
            </a:extLst>
          </p:cNvPr>
          <p:cNvGrpSpPr/>
          <p:nvPr/>
        </p:nvGrpSpPr>
        <p:grpSpPr>
          <a:xfrm>
            <a:off x="5975274" y="2370816"/>
            <a:ext cx="5696371" cy="2116367"/>
            <a:chOff x="17915133" y="1312290"/>
            <a:chExt cx="8202612" cy="3667125"/>
          </a:xfrm>
        </p:grpSpPr>
        <p:pic>
          <p:nvPicPr>
            <p:cNvPr id="115" name="Imagen 114">
              <a:extLst>
                <a:ext uri="{FF2B5EF4-FFF2-40B4-BE49-F238E27FC236}">
                  <a16:creationId xmlns:a16="http://schemas.microsoft.com/office/drawing/2014/main" id="{00000000-0008-0000-0500-00001B0000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6170"/>
            <a:stretch/>
          </p:blipFill>
          <p:spPr>
            <a:xfrm>
              <a:off x="17915133" y="1312290"/>
              <a:ext cx="8202612" cy="3667125"/>
            </a:xfrm>
            <a:prstGeom prst="rect">
              <a:avLst/>
            </a:prstGeom>
          </p:spPr>
        </p:pic>
        <p:sp>
          <p:nvSpPr>
            <p:cNvPr id="163" name="Rectangle 124">
              <a:extLst>
                <a:ext uri="{FF2B5EF4-FFF2-40B4-BE49-F238E27FC236}">
                  <a16:creationId xmlns:a16="http://schemas.microsoft.com/office/drawing/2014/main" id="{00000000-0008-0000-0500-000040000000}"/>
                </a:ext>
              </a:extLst>
            </p:cNvPr>
            <p:cNvSpPr/>
            <p:nvPr/>
          </p:nvSpPr>
          <p:spPr>
            <a:xfrm>
              <a:off x="24777895" y="2058415"/>
              <a:ext cx="1271588" cy="301625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>
                  <a:solidFill>
                    <a:srgbClr val="FF0000"/>
                  </a:solidFill>
                </a:rPr>
                <a:t>SEMA3F</a:t>
              </a:r>
            </a:p>
            <a:p>
              <a:r>
                <a:rPr lang="en-US" sz="1400" b="1">
                  <a:solidFill>
                    <a:srgbClr val="FF0000"/>
                  </a:solidFill>
                </a:rPr>
                <a:t>88 kDa</a:t>
              </a:r>
            </a:p>
          </p:txBody>
        </p:sp>
        <p:cxnSp>
          <p:nvCxnSpPr>
            <p:cNvPr id="190" name="Conector recto de flecha 189">
              <a:extLst>
                <a:ext uri="{FF2B5EF4-FFF2-40B4-BE49-F238E27FC236}">
                  <a16:creationId xmlns:a16="http://schemas.microsoft.com/office/drawing/2014/main" id="{00000000-0008-0000-0500-00005B000000}"/>
                </a:ext>
              </a:extLst>
            </p:cNvPr>
            <p:cNvCxnSpPr/>
            <p:nvPr/>
          </p:nvCxnSpPr>
          <p:spPr>
            <a:xfrm flipH="1" flipV="1">
              <a:off x="24127020" y="2220340"/>
              <a:ext cx="555625" cy="15875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0E19FA94-C97A-8D0F-7191-DAFB8F73F66A}"/>
              </a:ext>
            </a:extLst>
          </p:cNvPr>
          <p:cNvGrpSpPr/>
          <p:nvPr/>
        </p:nvGrpSpPr>
        <p:grpSpPr>
          <a:xfrm>
            <a:off x="5953942" y="4724588"/>
            <a:ext cx="6219889" cy="1714503"/>
            <a:chOff x="17916720" y="5870003"/>
            <a:chExt cx="8174038" cy="2379662"/>
          </a:xfrm>
        </p:grpSpPr>
        <p:pic>
          <p:nvPicPr>
            <p:cNvPr id="108" name="Imagen 107">
              <a:extLst>
                <a:ext uri="{FF2B5EF4-FFF2-40B4-BE49-F238E27FC236}">
                  <a16:creationId xmlns:a16="http://schemas.microsoft.com/office/drawing/2014/main" id="{00000000-0008-0000-0500-0000190000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833" t="6541" b="4098"/>
            <a:stretch/>
          </p:blipFill>
          <p:spPr>
            <a:xfrm rot="5400000">
              <a:off x="20813908" y="2972815"/>
              <a:ext cx="2379662" cy="8174038"/>
            </a:xfrm>
            <a:prstGeom prst="rect">
              <a:avLst/>
            </a:prstGeom>
          </p:spPr>
        </p:pic>
        <p:sp>
          <p:nvSpPr>
            <p:cNvPr id="164" name="Rectangle 123">
              <a:extLst>
                <a:ext uri="{FF2B5EF4-FFF2-40B4-BE49-F238E27FC236}">
                  <a16:creationId xmlns:a16="http://schemas.microsoft.com/office/drawing/2014/main" id="{00000000-0008-0000-0500-000041000000}"/>
                </a:ext>
              </a:extLst>
            </p:cNvPr>
            <p:cNvSpPr/>
            <p:nvPr/>
          </p:nvSpPr>
          <p:spPr>
            <a:xfrm>
              <a:off x="24820758" y="6487540"/>
              <a:ext cx="1181100" cy="336550"/>
            </a:xfrm>
            <a:prstGeom prst="rect">
              <a:avLst/>
            </a:prstGeom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>
                  <a:solidFill>
                    <a:srgbClr val="FF0000"/>
                  </a:solidFill>
                </a:rPr>
                <a:t>GAPDH</a:t>
              </a:r>
            </a:p>
            <a:p>
              <a:r>
                <a:rPr lang="en-US" sz="1400" b="1">
                  <a:solidFill>
                    <a:srgbClr val="FF0000"/>
                  </a:solidFill>
                </a:rPr>
                <a:t>37 kDa</a:t>
              </a:r>
            </a:p>
          </p:txBody>
        </p:sp>
        <p:cxnSp>
          <p:nvCxnSpPr>
            <p:cNvPr id="191" name="Conector recto de flecha 190">
              <a:extLst>
                <a:ext uri="{FF2B5EF4-FFF2-40B4-BE49-F238E27FC236}">
                  <a16:creationId xmlns:a16="http://schemas.microsoft.com/office/drawing/2014/main" id="{00000000-0008-0000-0500-00005C000000}"/>
                </a:ext>
              </a:extLst>
            </p:cNvPr>
            <p:cNvCxnSpPr/>
            <p:nvPr/>
          </p:nvCxnSpPr>
          <p:spPr>
            <a:xfrm flipH="1" flipV="1">
              <a:off x="24168295" y="6620890"/>
              <a:ext cx="555625" cy="15875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upo 2">
            <a:extLst>
              <a:ext uri="{FF2B5EF4-FFF2-40B4-BE49-F238E27FC236}">
                <a16:creationId xmlns:a16="http://schemas.microsoft.com/office/drawing/2014/main" id="{8070228E-6841-952D-C610-D1D2252CE334}"/>
              </a:ext>
            </a:extLst>
          </p:cNvPr>
          <p:cNvGrpSpPr/>
          <p:nvPr/>
        </p:nvGrpSpPr>
        <p:grpSpPr>
          <a:xfrm>
            <a:off x="189397" y="2597633"/>
            <a:ext cx="5053233" cy="1837597"/>
            <a:chOff x="9260083" y="1359915"/>
            <a:chExt cx="8310562" cy="3746500"/>
          </a:xfrm>
        </p:grpSpPr>
        <p:pic>
          <p:nvPicPr>
            <p:cNvPr id="116" name="Imagen 115">
              <a:extLst>
                <a:ext uri="{FF2B5EF4-FFF2-40B4-BE49-F238E27FC236}">
                  <a16:creationId xmlns:a16="http://schemas.microsoft.com/office/drawing/2014/main" id="{00000000-0008-0000-0500-00001C0000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950"/>
            <a:stretch/>
          </p:blipFill>
          <p:spPr>
            <a:xfrm>
              <a:off x="9260083" y="1359915"/>
              <a:ext cx="8310562" cy="3562350"/>
            </a:xfrm>
            <a:prstGeom prst="rect">
              <a:avLst/>
            </a:prstGeom>
          </p:spPr>
        </p:pic>
        <p:sp>
          <p:nvSpPr>
            <p:cNvPr id="167" name="Rectángulo 166">
              <a:extLst>
                <a:ext uri="{FF2B5EF4-FFF2-40B4-BE49-F238E27FC236}">
                  <a16:creationId xmlns:a16="http://schemas.microsoft.com/office/drawing/2014/main" id="{00000000-0008-0000-0500-000044000000}"/>
                </a:ext>
              </a:extLst>
            </p:cNvPr>
            <p:cNvSpPr/>
            <p:nvPr/>
          </p:nvSpPr>
          <p:spPr>
            <a:xfrm>
              <a:off x="10793608" y="1432940"/>
              <a:ext cx="5721350" cy="22733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s-ES" sz="1100"/>
            </a:p>
          </p:txBody>
        </p:sp>
        <p:pic>
          <p:nvPicPr>
            <p:cNvPr id="192" name="Imagen 191">
              <a:extLst>
                <a:ext uri="{FF2B5EF4-FFF2-40B4-BE49-F238E27FC236}">
                  <a16:creationId xmlns:a16="http://schemas.microsoft.com/office/drawing/2014/main" id="{00000000-0008-0000-0500-00005D0000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146" t="56170"/>
            <a:stretch/>
          </p:blipFill>
          <p:spPr>
            <a:xfrm>
              <a:off x="11323833" y="1439290"/>
              <a:ext cx="6057900" cy="3667125"/>
            </a:xfrm>
            <a:prstGeom prst="rect">
              <a:avLst/>
            </a:prstGeom>
          </p:spPr>
        </p:pic>
      </p:grpSp>
      <p:sp>
        <p:nvSpPr>
          <p:cNvPr id="7" name="CuadroTexto 6">
            <a:extLst>
              <a:ext uri="{FF2B5EF4-FFF2-40B4-BE49-F238E27FC236}">
                <a16:creationId xmlns:a16="http://schemas.microsoft.com/office/drawing/2014/main" id="{6D69C23D-A631-7ACA-EDB0-B85F2668D531}"/>
              </a:ext>
            </a:extLst>
          </p:cNvPr>
          <p:cNvSpPr txBox="1"/>
          <p:nvPr/>
        </p:nvSpPr>
        <p:spPr>
          <a:xfrm>
            <a:off x="217662" y="3766957"/>
            <a:ext cx="191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rgbClr val="FF0000"/>
                </a:solidFill>
              </a:rPr>
              <a:t>A </a:t>
            </a:r>
            <a:r>
              <a:rPr lang="es-ES" sz="2400" dirty="0" err="1">
                <a:solidFill>
                  <a:srgbClr val="FF0000"/>
                </a:solidFill>
              </a:rPr>
              <a:t>Upper</a:t>
            </a:r>
            <a:r>
              <a:rPr lang="es-ES" sz="2400" dirty="0">
                <a:solidFill>
                  <a:srgbClr val="FF0000"/>
                </a:solidFill>
              </a:rPr>
              <a:t> </a:t>
            </a:r>
            <a:r>
              <a:rPr lang="es-ES" sz="2400" dirty="0" err="1">
                <a:solidFill>
                  <a:srgbClr val="FF0000"/>
                </a:solidFill>
              </a:rPr>
              <a:t>part</a:t>
            </a:r>
            <a:endParaRPr lang="ca-ES" sz="2400" dirty="0">
              <a:solidFill>
                <a:srgbClr val="FF0000"/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8EC9FFA-32B0-ECBB-152B-57718F445231}"/>
              </a:ext>
            </a:extLst>
          </p:cNvPr>
          <p:cNvSpPr txBox="1"/>
          <p:nvPr/>
        </p:nvSpPr>
        <p:spPr>
          <a:xfrm>
            <a:off x="53628" y="6001650"/>
            <a:ext cx="20429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rgbClr val="FF0000"/>
                </a:solidFill>
              </a:rPr>
              <a:t>B Bottom </a:t>
            </a:r>
            <a:r>
              <a:rPr lang="es-ES" sz="2400" dirty="0" err="1">
                <a:solidFill>
                  <a:srgbClr val="FF0000"/>
                </a:solidFill>
              </a:rPr>
              <a:t>part</a:t>
            </a:r>
            <a:endParaRPr lang="ca-ES" sz="2400" dirty="0">
              <a:solidFill>
                <a:srgbClr val="FF0000"/>
              </a:solidFill>
            </a:endParaRP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00000000-0008-0000-0500-00001E000000}"/>
              </a:ext>
            </a:extLst>
          </p:cNvPr>
          <p:cNvGrpSpPr/>
          <p:nvPr/>
        </p:nvGrpSpPr>
        <p:grpSpPr>
          <a:xfrm>
            <a:off x="7312165" y="2499084"/>
            <a:ext cx="2977006" cy="428165"/>
            <a:chOff x="0" y="18198"/>
            <a:chExt cx="4116627" cy="677085"/>
          </a:xfrm>
        </p:grpSpPr>
        <p:sp>
          <p:nvSpPr>
            <p:cNvPr id="10" name="Rectangle 125">
              <a:extLst>
                <a:ext uri="{FF2B5EF4-FFF2-40B4-BE49-F238E27FC236}">
                  <a16:creationId xmlns:a16="http://schemas.microsoft.com/office/drawing/2014/main" id="{00000000-0008-0000-0500-00001F000000}"/>
                </a:ext>
              </a:extLst>
            </p:cNvPr>
            <p:cNvSpPr/>
            <p:nvPr/>
          </p:nvSpPr>
          <p:spPr>
            <a:xfrm>
              <a:off x="486310" y="27709"/>
              <a:ext cx="1494608" cy="268463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>
                  <a:solidFill>
                    <a:srgbClr val="FF0000"/>
                  </a:solidFill>
                </a:rPr>
                <a:t>24h</a:t>
              </a:r>
            </a:p>
          </p:txBody>
        </p:sp>
        <p:cxnSp>
          <p:nvCxnSpPr>
            <p:cNvPr id="11" name="Straight Connector 126">
              <a:extLst>
                <a:ext uri="{FF2B5EF4-FFF2-40B4-BE49-F238E27FC236}">
                  <a16:creationId xmlns:a16="http://schemas.microsoft.com/office/drawing/2014/main" id="{00000000-0008-0000-0500-000020000000}"/>
                </a:ext>
              </a:extLst>
            </p:cNvPr>
            <p:cNvCxnSpPr/>
            <p:nvPr/>
          </p:nvCxnSpPr>
          <p:spPr>
            <a:xfrm flipV="1">
              <a:off x="812069" y="304468"/>
              <a:ext cx="906552" cy="3257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Rectangle 127">
              <a:extLst>
                <a:ext uri="{FF2B5EF4-FFF2-40B4-BE49-F238E27FC236}">
                  <a16:creationId xmlns:a16="http://schemas.microsoft.com/office/drawing/2014/main" id="{00000000-0008-0000-0500-000021000000}"/>
                </a:ext>
              </a:extLst>
            </p:cNvPr>
            <p:cNvSpPr/>
            <p:nvPr/>
          </p:nvSpPr>
          <p:spPr>
            <a:xfrm>
              <a:off x="1593947" y="25285"/>
              <a:ext cx="1494608" cy="268463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srgbClr val="FF0000"/>
                  </a:solidFill>
                </a:rPr>
                <a:t>48h</a:t>
              </a:r>
            </a:p>
          </p:txBody>
        </p:sp>
        <p:cxnSp>
          <p:nvCxnSpPr>
            <p:cNvPr id="18" name="Straight Connector 128">
              <a:extLst>
                <a:ext uri="{FF2B5EF4-FFF2-40B4-BE49-F238E27FC236}">
                  <a16:creationId xmlns:a16="http://schemas.microsoft.com/office/drawing/2014/main" id="{00000000-0008-0000-0500-000022000000}"/>
                </a:ext>
              </a:extLst>
            </p:cNvPr>
            <p:cNvCxnSpPr/>
            <p:nvPr/>
          </p:nvCxnSpPr>
          <p:spPr>
            <a:xfrm>
              <a:off x="1874717" y="309217"/>
              <a:ext cx="879787" cy="1913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Connector 129">
              <a:extLst>
                <a:ext uri="{FF2B5EF4-FFF2-40B4-BE49-F238E27FC236}">
                  <a16:creationId xmlns:a16="http://schemas.microsoft.com/office/drawing/2014/main" id="{00000000-0008-0000-0500-000023000000}"/>
                </a:ext>
              </a:extLst>
            </p:cNvPr>
            <p:cNvCxnSpPr/>
            <p:nvPr/>
          </p:nvCxnSpPr>
          <p:spPr>
            <a:xfrm>
              <a:off x="2941777" y="305812"/>
              <a:ext cx="879787" cy="1913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Rectangle 130">
              <a:extLst>
                <a:ext uri="{FF2B5EF4-FFF2-40B4-BE49-F238E27FC236}">
                  <a16:creationId xmlns:a16="http://schemas.microsoft.com/office/drawing/2014/main" id="{00000000-0008-0000-0500-000024000000}"/>
                </a:ext>
              </a:extLst>
            </p:cNvPr>
            <p:cNvSpPr/>
            <p:nvPr/>
          </p:nvSpPr>
          <p:spPr>
            <a:xfrm>
              <a:off x="2622019" y="18198"/>
              <a:ext cx="1494608" cy="268463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>
                  <a:solidFill>
                    <a:srgbClr val="FF0000"/>
                  </a:solidFill>
                </a:rPr>
                <a:t>72h</a:t>
              </a:r>
            </a:p>
          </p:txBody>
        </p:sp>
        <p:sp>
          <p:nvSpPr>
            <p:cNvPr id="21" name="Rectangle 131">
              <a:extLst>
                <a:ext uri="{FF2B5EF4-FFF2-40B4-BE49-F238E27FC236}">
                  <a16:creationId xmlns:a16="http://schemas.microsoft.com/office/drawing/2014/main" id="{00000000-0008-0000-0500-000025000000}"/>
                </a:ext>
              </a:extLst>
            </p:cNvPr>
            <p:cNvSpPr/>
            <p:nvPr/>
          </p:nvSpPr>
          <p:spPr>
            <a:xfrm rot="19029454">
              <a:off x="0" y="21517"/>
              <a:ext cx="1224658" cy="268463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srgbClr val="FF0000"/>
                  </a:solidFill>
                </a:rPr>
                <a:t>CONTROL</a:t>
              </a:r>
            </a:p>
          </p:txBody>
        </p:sp>
        <p:sp>
          <p:nvSpPr>
            <p:cNvPr id="22" name="Rectangle 132">
              <a:extLst>
                <a:ext uri="{FF2B5EF4-FFF2-40B4-BE49-F238E27FC236}">
                  <a16:creationId xmlns:a16="http://schemas.microsoft.com/office/drawing/2014/main" id="{00000000-0008-0000-0500-000026000000}"/>
                </a:ext>
              </a:extLst>
            </p:cNvPr>
            <p:cNvSpPr/>
            <p:nvPr/>
          </p:nvSpPr>
          <p:spPr>
            <a:xfrm>
              <a:off x="713704" y="258460"/>
              <a:ext cx="298480" cy="268463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srgbClr val="FF0000"/>
                  </a:solidFill>
                </a:rPr>
                <a:t>5 </a:t>
              </a:r>
            </a:p>
          </p:txBody>
        </p:sp>
        <p:sp>
          <p:nvSpPr>
            <p:cNvPr id="23" name="Rectangle 133">
              <a:extLst>
                <a:ext uri="{FF2B5EF4-FFF2-40B4-BE49-F238E27FC236}">
                  <a16:creationId xmlns:a16="http://schemas.microsoft.com/office/drawing/2014/main" id="{00000000-0008-0000-0500-000027000000}"/>
                </a:ext>
              </a:extLst>
            </p:cNvPr>
            <p:cNvSpPr/>
            <p:nvPr/>
          </p:nvSpPr>
          <p:spPr>
            <a:xfrm>
              <a:off x="890661" y="249220"/>
              <a:ext cx="622940" cy="438036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srgbClr val="FF0000"/>
                  </a:solidFill>
                </a:rPr>
                <a:t>10 </a:t>
              </a:r>
            </a:p>
          </p:txBody>
        </p:sp>
        <p:sp>
          <p:nvSpPr>
            <p:cNvPr id="24" name="Rectangle 134">
              <a:extLst>
                <a:ext uri="{FF2B5EF4-FFF2-40B4-BE49-F238E27FC236}">
                  <a16:creationId xmlns:a16="http://schemas.microsoft.com/office/drawing/2014/main" id="{00000000-0008-0000-0500-000028000000}"/>
                </a:ext>
              </a:extLst>
            </p:cNvPr>
            <p:cNvSpPr/>
            <p:nvPr/>
          </p:nvSpPr>
          <p:spPr>
            <a:xfrm>
              <a:off x="1191001" y="257247"/>
              <a:ext cx="778539" cy="438036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srgbClr val="FF0000"/>
                  </a:solidFill>
                </a:rPr>
                <a:t>20 </a:t>
              </a:r>
            </a:p>
          </p:txBody>
        </p:sp>
        <p:sp>
          <p:nvSpPr>
            <p:cNvPr id="25" name="Rectangle 135">
              <a:extLst>
                <a:ext uri="{FF2B5EF4-FFF2-40B4-BE49-F238E27FC236}">
                  <a16:creationId xmlns:a16="http://schemas.microsoft.com/office/drawing/2014/main" id="{00000000-0008-0000-0500-000029000000}"/>
                </a:ext>
              </a:extLst>
            </p:cNvPr>
            <p:cNvSpPr/>
            <p:nvPr/>
          </p:nvSpPr>
          <p:spPr>
            <a:xfrm>
              <a:off x="1789982" y="246783"/>
              <a:ext cx="298480" cy="268463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srgbClr val="FF0000"/>
                  </a:solidFill>
                </a:rPr>
                <a:t>5 </a:t>
              </a:r>
            </a:p>
          </p:txBody>
        </p:sp>
        <p:sp>
          <p:nvSpPr>
            <p:cNvPr id="26" name="Rectangle 136">
              <a:extLst>
                <a:ext uri="{FF2B5EF4-FFF2-40B4-BE49-F238E27FC236}">
                  <a16:creationId xmlns:a16="http://schemas.microsoft.com/office/drawing/2014/main" id="{00000000-0008-0000-0500-00002A000000}"/>
                </a:ext>
              </a:extLst>
            </p:cNvPr>
            <p:cNvSpPr/>
            <p:nvPr/>
          </p:nvSpPr>
          <p:spPr>
            <a:xfrm>
              <a:off x="1966909" y="257247"/>
              <a:ext cx="553992" cy="438036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srgbClr val="FF0000"/>
                  </a:solidFill>
                </a:rPr>
                <a:t>10 </a:t>
              </a:r>
            </a:p>
          </p:txBody>
        </p:sp>
        <p:sp>
          <p:nvSpPr>
            <p:cNvPr id="27" name="Rectangle 137">
              <a:extLst>
                <a:ext uri="{FF2B5EF4-FFF2-40B4-BE49-F238E27FC236}">
                  <a16:creationId xmlns:a16="http://schemas.microsoft.com/office/drawing/2014/main" id="{00000000-0008-0000-0500-00002B000000}"/>
                </a:ext>
              </a:extLst>
            </p:cNvPr>
            <p:cNvSpPr/>
            <p:nvPr/>
          </p:nvSpPr>
          <p:spPr>
            <a:xfrm>
              <a:off x="2422295" y="252275"/>
              <a:ext cx="477074" cy="43498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srgbClr val="FF0000"/>
                  </a:solidFill>
                </a:rPr>
                <a:t>20 </a:t>
              </a:r>
            </a:p>
          </p:txBody>
        </p:sp>
        <p:sp>
          <p:nvSpPr>
            <p:cNvPr id="28" name="Rectangle 138">
              <a:extLst>
                <a:ext uri="{FF2B5EF4-FFF2-40B4-BE49-F238E27FC236}">
                  <a16:creationId xmlns:a16="http://schemas.microsoft.com/office/drawing/2014/main" id="{00000000-0008-0000-0500-00002C000000}"/>
                </a:ext>
              </a:extLst>
            </p:cNvPr>
            <p:cNvSpPr/>
            <p:nvPr/>
          </p:nvSpPr>
          <p:spPr>
            <a:xfrm>
              <a:off x="2851277" y="243653"/>
              <a:ext cx="298480" cy="268463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>
                  <a:solidFill>
                    <a:srgbClr val="FF0000"/>
                  </a:solidFill>
                </a:rPr>
                <a:t>5 </a:t>
              </a:r>
            </a:p>
          </p:txBody>
        </p:sp>
        <p:sp>
          <p:nvSpPr>
            <p:cNvPr id="29" name="Rectangle 139">
              <a:extLst>
                <a:ext uri="{FF2B5EF4-FFF2-40B4-BE49-F238E27FC236}">
                  <a16:creationId xmlns:a16="http://schemas.microsoft.com/office/drawing/2014/main" id="{00000000-0008-0000-0500-00002D000000}"/>
                </a:ext>
              </a:extLst>
            </p:cNvPr>
            <p:cNvSpPr/>
            <p:nvPr/>
          </p:nvSpPr>
          <p:spPr>
            <a:xfrm>
              <a:off x="3055907" y="243653"/>
              <a:ext cx="541271" cy="438036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srgbClr val="FF0000"/>
                  </a:solidFill>
                </a:rPr>
                <a:t>10 </a:t>
              </a:r>
            </a:p>
          </p:txBody>
        </p:sp>
        <p:sp>
          <p:nvSpPr>
            <p:cNvPr id="30" name="Rectangle 140">
              <a:extLst>
                <a:ext uri="{FF2B5EF4-FFF2-40B4-BE49-F238E27FC236}">
                  <a16:creationId xmlns:a16="http://schemas.microsoft.com/office/drawing/2014/main" id="{00000000-0008-0000-0500-00002E000000}"/>
                </a:ext>
              </a:extLst>
            </p:cNvPr>
            <p:cNvSpPr/>
            <p:nvPr/>
          </p:nvSpPr>
          <p:spPr>
            <a:xfrm>
              <a:off x="3528226" y="242440"/>
              <a:ext cx="541271" cy="438036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srgbClr val="FF0000"/>
                  </a:solidFill>
                </a:rPr>
                <a:t>20 </a:t>
              </a:r>
            </a:p>
          </p:txBody>
        </p:sp>
      </p:grpSp>
      <p:grpSp>
        <p:nvGrpSpPr>
          <p:cNvPr id="31" name="Grupo 30">
            <a:extLst>
              <a:ext uri="{FF2B5EF4-FFF2-40B4-BE49-F238E27FC236}">
                <a16:creationId xmlns:a16="http://schemas.microsoft.com/office/drawing/2014/main" id="{E07B00B2-8EF3-3C18-0A55-1EC18BC57C31}"/>
              </a:ext>
            </a:extLst>
          </p:cNvPr>
          <p:cNvGrpSpPr/>
          <p:nvPr/>
        </p:nvGrpSpPr>
        <p:grpSpPr>
          <a:xfrm>
            <a:off x="7575384" y="4851563"/>
            <a:ext cx="2977006" cy="428165"/>
            <a:chOff x="0" y="18198"/>
            <a:chExt cx="4116627" cy="677085"/>
          </a:xfrm>
        </p:grpSpPr>
        <p:sp>
          <p:nvSpPr>
            <p:cNvPr id="32" name="Rectangle 125">
              <a:extLst>
                <a:ext uri="{FF2B5EF4-FFF2-40B4-BE49-F238E27FC236}">
                  <a16:creationId xmlns:a16="http://schemas.microsoft.com/office/drawing/2014/main" id="{D7741BB8-8CCF-16CB-9291-0CE84AD9C843}"/>
                </a:ext>
              </a:extLst>
            </p:cNvPr>
            <p:cNvSpPr/>
            <p:nvPr/>
          </p:nvSpPr>
          <p:spPr>
            <a:xfrm>
              <a:off x="486310" y="27709"/>
              <a:ext cx="1494608" cy="268463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>
                  <a:solidFill>
                    <a:srgbClr val="FF0000"/>
                  </a:solidFill>
                </a:rPr>
                <a:t>24h</a:t>
              </a:r>
            </a:p>
          </p:txBody>
        </p:sp>
        <p:cxnSp>
          <p:nvCxnSpPr>
            <p:cNvPr id="33" name="Straight Connector 126">
              <a:extLst>
                <a:ext uri="{FF2B5EF4-FFF2-40B4-BE49-F238E27FC236}">
                  <a16:creationId xmlns:a16="http://schemas.microsoft.com/office/drawing/2014/main" id="{ECC8077F-EE8A-ED07-0169-3372A1F83420}"/>
                </a:ext>
              </a:extLst>
            </p:cNvPr>
            <p:cNvCxnSpPr/>
            <p:nvPr/>
          </p:nvCxnSpPr>
          <p:spPr>
            <a:xfrm flipV="1">
              <a:off x="812069" y="304468"/>
              <a:ext cx="906552" cy="3257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4" name="Rectangle 127">
              <a:extLst>
                <a:ext uri="{FF2B5EF4-FFF2-40B4-BE49-F238E27FC236}">
                  <a16:creationId xmlns:a16="http://schemas.microsoft.com/office/drawing/2014/main" id="{1F7AEC4E-6AF7-E2DE-7E74-AD8A2ABC7A00}"/>
                </a:ext>
              </a:extLst>
            </p:cNvPr>
            <p:cNvSpPr/>
            <p:nvPr/>
          </p:nvSpPr>
          <p:spPr>
            <a:xfrm>
              <a:off x="1593947" y="25285"/>
              <a:ext cx="1494608" cy="268463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srgbClr val="FF0000"/>
                  </a:solidFill>
                </a:rPr>
                <a:t>48h</a:t>
              </a:r>
            </a:p>
          </p:txBody>
        </p:sp>
        <p:cxnSp>
          <p:nvCxnSpPr>
            <p:cNvPr id="35" name="Straight Connector 128">
              <a:extLst>
                <a:ext uri="{FF2B5EF4-FFF2-40B4-BE49-F238E27FC236}">
                  <a16:creationId xmlns:a16="http://schemas.microsoft.com/office/drawing/2014/main" id="{23B29A71-8F73-ABEC-DC44-5D40DA721017}"/>
                </a:ext>
              </a:extLst>
            </p:cNvPr>
            <p:cNvCxnSpPr/>
            <p:nvPr/>
          </p:nvCxnSpPr>
          <p:spPr>
            <a:xfrm>
              <a:off x="1874717" y="309217"/>
              <a:ext cx="879787" cy="1913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Straight Connector 129">
              <a:extLst>
                <a:ext uri="{FF2B5EF4-FFF2-40B4-BE49-F238E27FC236}">
                  <a16:creationId xmlns:a16="http://schemas.microsoft.com/office/drawing/2014/main" id="{84A35F37-448D-7832-E5A7-12525402B264}"/>
                </a:ext>
              </a:extLst>
            </p:cNvPr>
            <p:cNvCxnSpPr/>
            <p:nvPr/>
          </p:nvCxnSpPr>
          <p:spPr>
            <a:xfrm>
              <a:off x="2941777" y="305812"/>
              <a:ext cx="879787" cy="1913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7" name="Rectangle 130">
              <a:extLst>
                <a:ext uri="{FF2B5EF4-FFF2-40B4-BE49-F238E27FC236}">
                  <a16:creationId xmlns:a16="http://schemas.microsoft.com/office/drawing/2014/main" id="{D719C58F-2D98-3226-7653-9353EE4F7D64}"/>
                </a:ext>
              </a:extLst>
            </p:cNvPr>
            <p:cNvSpPr/>
            <p:nvPr/>
          </p:nvSpPr>
          <p:spPr>
            <a:xfrm>
              <a:off x="2622019" y="18198"/>
              <a:ext cx="1494608" cy="268463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srgbClr val="FF0000"/>
                  </a:solidFill>
                </a:rPr>
                <a:t>72h</a:t>
              </a:r>
            </a:p>
          </p:txBody>
        </p:sp>
        <p:sp>
          <p:nvSpPr>
            <p:cNvPr id="38" name="Rectangle 131">
              <a:extLst>
                <a:ext uri="{FF2B5EF4-FFF2-40B4-BE49-F238E27FC236}">
                  <a16:creationId xmlns:a16="http://schemas.microsoft.com/office/drawing/2014/main" id="{9B651F04-ED7D-0A7D-629D-E474C7EBFF69}"/>
                </a:ext>
              </a:extLst>
            </p:cNvPr>
            <p:cNvSpPr/>
            <p:nvPr/>
          </p:nvSpPr>
          <p:spPr>
            <a:xfrm rot="19029454">
              <a:off x="0" y="21517"/>
              <a:ext cx="1224658" cy="268463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srgbClr val="FF0000"/>
                  </a:solidFill>
                </a:rPr>
                <a:t>CONTROL</a:t>
              </a:r>
            </a:p>
          </p:txBody>
        </p:sp>
        <p:sp>
          <p:nvSpPr>
            <p:cNvPr id="40" name="Rectangle 132">
              <a:extLst>
                <a:ext uri="{FF2B5EF4-FFF2-40B4-BE49-F238E27FC236}">
                  <a16:creationId xmlns:a16="http://schemas.microsoft.com/office/drawing/2014/main" id="{D19F47A8-6CE4-3C87-9FB6-A13988FA16BD}"/>
                </a:ext>
              </a:extLst>
            </p:cNvPr>
            <p:cNvSpPr/>
            <p:nvPr/>
          </p:nvSpPr>
          <p:spPr>
            <a:xfrm>
              <a:off x="713704" y="258460"/>
              <a:ext cx="298480" cy="268463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srgbClr val="FF0000"/>
                  </a:solidFill>
                </a:rPr>
                <a:t>5 </a:t>
              </a:r>
            </a:p>
          </p:txBody>
        </p:sp>
        <p:sp>
          <p:nvSpPr>
            <p:cNvPr id="41" name="Rectangle 133">
              <a:extLst>
                <a:ext uri="{FF2B5EF4-FFF2-40B4-BE49-F238E27FC236}">
                  <a16:creationId xmlns:a16="http://schemas.microsoft.com/office/drawing/2014/main" id="{22A0E6C2-5D7E-50D2-796A-D6D4316A5C0D}"/>
                </a:ext>
              </a:extLst>
            </p:cNvPr>
            <p:cNvSpPr/>
            <p:nvPr/>
          </p:nvSpPr>
          <p:spPr>
            <a:xfrm>
              <a:off x="890661" y="249220"/>
              <a:ext cx="622940" cy="438036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srgbClr val="FF0000"/>
                  </a:solidFill>
                </a:rPr>
                <a:t>10 </a:t>
              </a:r>
            </a:p>
          </p:txBody>
        </p:sp>
        <p:sp>
          <p:nvSpPr>
            <p:cNvPr id="42" name="Rectangle 134">
              <a:extLst>
                <a:ext uri="{FF2B5EF4-FFF2-40B4-BE49-F238E27FC236}">
                  <a16:creationId xmlns:a16="http://schemas.microsoft.com/office/drawing/2014/main" id="{8565FC4D-4059-BB60-8924-C87B7010AE0A}"/>
                </a:ext>
              </a:extLst>
            </p:cNvPr>
            <p:cNvSpPr/>
            <p:nvPr/>
          </p:nvSpPr>
          <p:spPr>
            <a:xfrm>
              <a:off x="1191001" y="257247"/>
              <a:ext cx="778539" cy="438036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srgbClr val="FF0000"/>
                  </a:solidFill>
                </a:rPr>
                <a:t>20 </a:t>
              </a:r>
            </a:p>
          </p:txBody>
        </p:sp>
        <p:sp>
          <p:nvSpPr>
            <p:cNvPr id="43" name="Rectangle 135">
              <a:extLst>
                <a:ext uri="{FF2B5EF4-FFF2-40B4-BE49-F238E27FC236}">
                  <a16:creationId xmlns:a16="http://schemas.microsoft.com/office/drawing/2014/main" id="{DCF99522-1848-4343-221F-C2471E3820C5}"/>
                </a:ext>
              </a:extLst>
            </p:cNvPr>
            <p:cNvSpPr/>
            <p:nvPr/>
          </p:nvSpPr>
          <p:spPr>
            <a:xfrm>
              <a:off x="1789982" y="246783"/>
              <a:ext cx="298480" cy="268463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srgbClr val="FF0000"/>
                  </a:solidFill>
                </a:rPr>
                <a:t>5 </a:t>
              </a:r>
            </a:p>
          </p:txBody>
        </p:sp>
        <p:sp>
          <p:nvSpPr>
            <p:cNvPr id="44" name="Rectangle 136">
              <a:extLst>
                <a:ext uri="{FF2B5EF4-FFF2-40B4-BE49-F238E27FC236}">
                  <a16:creationId xmlns:a16="http://schemas.microsoft.com/office/drawing/2014/main" id="{E2CB6668-36F4-1357-F614-35959C84E974}"/>
                </a:ext>
              </a:extLst>
            </p:cNvPr>
            <p:cNvSpPr/>
            <p:nvPr/>
          </p:nvSpPr>
          <p:spPr>
            <a:xfrm>
              <a:off x="1966909" y="257247"/>
              <a:ext cx="553992" cy="438036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srgbClr val="FF0000"/>
                  </a:solidFill>
                </a:rPr>
                <a:t>10 </a:t>
              </a:r>
            </a:p>
          </p:txBody>
        </p:sp>
        <p:sp>
          <p:nvSpPr>
            <p:cNvPr id="45" name="Rectangle 137">
              <a:extLst>
                <a:ext uri="{FF2B5EF4-FFF2-40B4-BE49-F238E27FC236}">
                  <a16:creationId xmlns:a16="http://schemas.microsoft.com/office/drawing/2014/main" id="{10E5C494-A38B-3D04-EC46-76E295BE867C}"/>
                </a:ext>
              </a:extLst>
            </p:cNvPr>
            <p:cNvSpPr/>
            <p:nvPr/>
          </p:nvSpPr>
          <p:spPr>
            <a:xfrm>
              <a:off x="2422295" y="252275"/>
              <a:ext cx="477074" cy="43498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srgbClr val="FF0000"/>
                  </a:solidFill>
                </a:rPr>
                <a:t>20 </a:t>
              </a:r>
            </a:p>
          </p:txBody>
        </p:sp>
        <p:sp>
          <p:nvSpPr>
            <p:cNvPr id="46" name="Rectangle 138">
              <a:extLst>
                <a:ext uri="{FF2B5EF4-FFF2-40B4-BE49-F238E27FC236}">
                  <a16:creationId xmlns:a16="http://schemas.microsoft.com/office/drawing/2014/main" id="{3F7D514B-9097-8108-1019-FB320E0A1ABA}"/>
                </a:ext>
              </a:extLst>
            </p:cNvPr>
            <p:cNvSpPr/>
            <p:nvPr/>
          </p:nvSpPr>
          <p:spPr>
            <a:xfrm>
              <a:off x="2851277" y="243653"/>
              <a:ext cx="298480" cy="268463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>
                  <a:solidFill>
                    <a:srgbClr val="FF0000"/>
                  </a:solidFill>
                </a:rPr>
                <a:t>5 </a:t>
              </a:r>
            </a:p>
          </p:txBody>
        </p:sp>
        <p:sp>
          <p:nvSpPr>
            <p:cNvPr id="47" name="Rectangle 139">
              <a:extLst>
                <a:ext uri="{FF2B5EF4-FFF2-40B4-BE49-F238E27FC236}">
                  <a16:creationId xmlns:a16="http://schemas.microsoft.com/office/drawing/2014/main" id="{04AF03EA-3487-DD6F-5A9E-60003CEF2B09}"/>
                </a:ext>
              </a:extLst>
            </p:cNvPr>
            <p:cNvSpPr/>
            <p:nvPr/>
          </p:nvSpPr>
          <p:spPr>
            <a:xfrm>
              <a:off x="3155695" y="242440"/>
              <a:ext cx="541271" cy="438036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srgbClr val="FF0000"/>
                  </a:solidFill>
                </a:rPr>
                <a:t>10 </a:t>
              </a:r>
            </a:p>
          </p:txBody>
        </p:sp>
        <p:sp>
          <p:nvSpPr>
            <p:cNvPr id="48" name="Rectangle 140">
              <a:extLst>
                <a:ext uri="{FF2B5EF4-FFF2-40B4-BE49-F238E27FC236}">
                  <a16:creationId xmlns:a16="http://schemas.microsoft.com/office/drawing/2014/main" id="{82827C9C-352C-6E0E-DD22-821B9CA0AA74}"/>
                </a:ext>
              </a:extLst>
            </p:cNvPr>
            <p:cNvSpPr/>
            <p:nvPr/>
          </p:nvSpPr>
          <p:spPr>
            <a:xfrm>
              <a:off x="3528226" y="242440"/>
              <a:ext cx="541271" cy="438036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srgbClr val="FF0000"/>
                  </a:solidFill>
                </a:rPr>
                <a:t> 20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527187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uadroTexto 38">
            <a:extLst>
              <a:ext uri="{FF2B5EF4-FFF2-40B4-BE49-F238E27FC236}">
                <a16:creationId xmlns:a16="http://schemas.microsoft.com/office/drawing/2014/main" id="{17DC3C86-771E-9564-7BC5-5B77FBC7A9C3}"/>
              </a:ext>
            </a:extLst>
          </p:cNvPr>
          <p:cNvSpPr txBox="1"/>
          <p:nvPr/>
        </p:nvSpPr>
        <p:spPr>
          <a:xfrm>
            <a:off x="281414" y="93022"/>
            <a:ext cx="30032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/>
              <a:t>Supplementary</a:t>
            </a:r>
            <a:r>
              <a:rPr lang="es-ES" b="1" dirty="0"/>
              <a:t> Figure 5 B		</a:t>
            </a:r>
          </a:p>
        </p:txBody>
      </p:sp>
      <p:sp>
        <p:nvSpPr>
          <p:cNvPr id="127" name="CuadroTexto 126">
            <a:extLst>
              <a:ext uri="{FF2B5EF4-FFF2-40B4-BE49-F238E27FC236}">
                <a16:creationId xmlns:a16="http://schemas.microsoft.com/office/drawing/2014/main" id="{C5EE0BDF-DEFF-DABF-F47E-F4D4055F2DFB}"/>
              </a:ext>
            </a:extLst>
          </p:cNvPr>
          <p:cNvSpPr txBox="1"/>
          <p:nvPr/>
        </p:nvSpPr>
        <p:spPr>
          <a:xfrm>
            <a:off x="4309882" y="186585"/>
            <a:ext cx="45135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/>
              <a:t>MCF10A-T </a:t>
            </a:r>
            <a:endParaRPr lang="ca-ES" b="1" dirty="0"/>
          </a:p>
          <a:p>
            <a:pPr algn="ctr"/>
            <a:endParaRPr lang="ca-ES" b="1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00000000-0008-0000-0600-000004000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97" y="739353"/>
            <a:ext cx="6164490" cy="1582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00000000-0008-0000-0600-000003000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275" y="2334127"/>
            <a:ext cx="4632325" cy="2938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18 Triángulo isósceles">
            <a:extLst>
              <a:ext uri="{FF2B5EF4-FFF2-40B4-BE49-F238E27FC236}">
                <a16:creationId xmlns:a16="http://schemas.microsoft.com/office/drawing/2014/main" id="{00000000-0008-0000-0600-000005000000}"/>
              </a:ext>
            </a:extLst>
          </p:cNvPr>
          <p:cNvSpPr/>
          <p:nvPr/>
        </p:nvSpPr>
        <p:spPr>
          <a:xfrm rot="16200000">
            <a:off x="4138800" y="3578727"/>
            <a:ext cx="131762" cy="11271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" sz="1103"/>
          </a:p>
        </p:txBody>
      </p:sp>
      <p:sp>
        <p:nvSpPr>
          <p:cNvPr id="15" name="19 Triángulo isósceles">
            <a:extLst>
              <a:ext uri="{FF2B5EF4-FFF2-40B4-BE49-F238E27FC236}">
                <a16:creationId xmlns:a16="http://schemas.microsoft.com/office/drawing/2014/main" id="{00000000-0008-0000-0600-00000B000000}"/>
              </a:ext>
            </a:extLst>
          </p:cNvPr>
          <p:cNvSpPr/>
          <p:nvPr/>
        </p:nvSpPr>
        <p:spPr>
          <a:xfrm rot="16200000">
            <a:off x="4189600" y="4672514"/>
            <a:ext cx="131762" cy="112713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" sz="1103"/>
          </a:p>
        </p:txBody>
      </p:sp>
      <p:sp>
        <p:nvSpPr>
          <p:cNvPr id="16" name="20 CuadroTexto">
            <a:extLst>
              <a:ext uri="{FF2B5EF4-FFF2-40B4-BE49-F238E27FC236}">
                <a16:creationId xmlns:a16="http://schemas.microsoft.com/office/drawing/2014/main" id="{00000000-0008-0000-0600-00000C000000}"/>
              </a:ext>
            </a:extLst>
          </p:cNvPr>
          <p:cNvSpPr txBox="1"/>
          <p:nvPr/>
        </p:nvSpPr>
        <p:spPr>
          <a:xfrm>
            <a:off x="4300725" y="4585202"/>
            <a:ext cx="1019175" cy="904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s-ES" sz="1103">
                <a:latin typeface="Arial" pitchFamily="34" charset="0"/>
                <a:cs typeface="Arial" pitchFamily="34" charset="0"/>
              </a:rPr>
              <a:t>20</a:t>
            </a:r>
            <a:r>
              <a:rPr lang="es-ES" sz="1103" baseline="0">
                <a:latin typeface="Arial" pitchFamily="34" charset="0"/>
                <a:cs typeface="Arial" pitchFamily="34" charset="0"/>
              </a:rPr>
              <a:t> KDa</a:t>
            </a:r>
            <a:r>
              <a:rPr lang="es-ES" sz="1103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s-ES" sz="1103">
                <a:latin typeface="Arial" pitchFamily="34" charset="0"/>
                <a:cs typeface="Arial" pitchFamily="34" charset="0"/>
              </a:rPr>
              <a:t>band from Molecular weight marker</a:t>
            </a:r>
          </a:p>
        </p:txBody>
      </p:sp>
      <p:sp>
        <p:nvSpPr>
          <p:cNvPr id="49" name="21 CuadroTexto">
            <a:extLst>
              <a:ext uri="{FF2B5EF4-FFF2-40B4-BE49-F238E27FC236}">
                <a16:creationId xmlns:a16="http://schemas.microsoft.com/office/drawing/2014/main" id="{00000000-0008-0000-0600-00000D000000}"/>
              </a:ext>
            </a:extLst>
          </p:cNvPr>
          <p:cNvSpPr txBox="1"/>
          <p:nvPr/>
        </p:nvSpPr>
        <p:spPr>
          <a:xfrm>
            <a:off x="1347975" y="3500939"/>
            <a:ext cx="1019175" cy="417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s-ES" sz="1103">
                <a:latin typeface="Arial" pitchFamily="34" charset="0"/>
                <a:cs typeface="Arial" pitchFamily="34" charset="0"/>
              </a:rPr>
              <a:t>Tubulin</a:t>
            </a:r>
          </a:p>
          <a:p>
            <a:r>
              <a:rPr lang="es-ES" sz="1103">
                <a:latin typeface="Arial" pitchFamily="34" charset="0"/>
                <a:cs typeface="Arial" pitchFamily="34" charset="0"/>
              </a:rPr>
              <a:t>52KDa</a:t>
            </a:r>
          </a:p>
        </p:txBody>
      </p:sp>
      <p:sp>
        <p:nvSpPr>
          <p:cNvPr id="50" name="24 CuadroTexto">
            <a:extLst>
              <a:ext uri="{FF2B5EF4-FFF2-40B4-BE49-F238E27FC236}">
                <a16:creationId xmlns:a16="http://schemas.microsoft.com/office/drawing/2014/main" id="{00000000-0008-0000-0600-00000F000000}"/>
              </a:ext>
            </a:extLst>
          </p:cNvPr>
          <p:cNvSpPr txBox="1"/>
          <p:nvPr/>
        </p:nvSpPr>
        <p:spPr>
          <a:xfrm>
            <a:off x="2664012" y="3186614"/>
            <a:ext cx="1757363" cy="261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103">
                <a:cs typeface="Arial" pitchFamily="34" charset="0"/>
              </a:rPr>
              <a:t>MCF10A-T</a:t>
            </a:r>
          </a:p>
        </p:txBody>
      </p:sp>
      <p:sp>
        <p:nvSpPr>
          <p:cNvPr id="51" name="23 CuadroTexto">
            <a:extLst>
              <a:ext uri="{FF2B5EF4-FFF2-40B4-BE49-F238E27FC236}">
                <a16:creationId xmlns:a16="http://schemas.microsoft.com/office/drawing/2014/main" id="{00000000-0008-0000-0600-000010000000}"/>
              </a:ext>
            </a:extLst>
          </p:cNvPr>
          <p:cNvSpPr txBox="1"/>
          <p:nvPr/>
        </p:nvSpPr>
        <p:spPr>
          <a:xfrm>
            <a:off x="1574987" y="3185027"/>
            <a:ext cx="1758950" cy="26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103">
                <a:cs typeface="Arial" pitchFamily="34" charset="0"/>
              </a:rPr>
              <a:t>MCF10A-mock cells</a:t>
            </a:r>
          </a:p>
        </p:txBody>
      </p:sp>
      <p:sp>
        <p:nvSpPr>
          <p:cNvPr id="52" name="19 Triángulo isósceles">
            <a:extLst>
              <a:ext uri="{FF2B5EF4-FFF2-40B4-BE49-F238E27FC236}">
                <a16:creationId xmlns:a16="http://schemas.microsoft.com/office/drawing/2014/main" id="{00000000-0008-0000-0600-000011000000}"/>
              </a:ext>
            </a:extLst>
          </p:cNvPr>
          <p:cNvSpPr/>
          <p:nvPr/>
        </p:nvSpPr>
        <p:spPr>
          <a:xfrm rot="5400000">
            <a:off x="2046475" y="4677277"/>
            <a:ext cx="130175" cy="1143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" sz="1103"/>
          </a:p>
        </p:txBody>
      </p:sp>
      <p:sp>
        <p:nvSpPr>
          <p:cNvPr id="53" name="19 Triángulo isósceles">
            <a:extLst>
              <a:ext uri="{FF2B5EF4-FFF2-40B4-BE49-F238E27FC236}">
                <a16:creationId xmlns:a16="http://schemas.microsoft.com/office/drawing/2014/main" id="{00000000-0008-0000-0600-000012000000}"/>
              </a:ext>
            </a:extLst>
          </p:cNvPr>
          <p:cNvSpPr/>
          <p:nvPr/>
        </p:nvSpPr>
        <p:spPr>
          <a:xfrm rot="5400000">
            <a:off x="1951225" y="3591427"/>
            <a:ext cx="130175" cy="1143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" sz="1103"/>
          </a:p>
        </p:txBody>
      </p:sp>
      <p:sp>
        <p:nvSpPr>
          <p:cNvPr id="54" name="21 CuadroTexto">
            <a:extLst>
              <a:ext uri="{FF2B5EF4-FFF2-40B4-BE49-F238E27FC236}">
                <a16:creationId xmlns:a16="http://schemas.microsoft.com/office/drawing/2014/main" id="{00000000-0008-0000-0600-000013000000}"/>
              </a:ext>
            </a:extLst>
          </p:cNvPr>
          <p:cNvSpPr txBox="1"/>
          <p:nvPr/>
        </p:nvSpPr>
        <p:spPr>
          <a:xfrm>
            <a:off x="4243575" y="3505702"/>
            <a:ext cx="1019175" cy="904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s-ES" sz="1103">
                <a:latin typeface="Arial" pitchFamily="34" charset="0"/>
                <a:cs typeface="Arial" pitchFamily="34" charset="0"/>
              </a:rPr>
              <a:t>48KDa band from Molecular</a:t>
            </a:r>
            <a:r>
              <a:rPr lang="es-ES" sz="1103" baseline="0">
                <a:latin typeface="Arial" pitchFamily="34" charset="0"/>
                <a:cs typeface="Arial" pitchFamily="34" charset="0"/>
              </a:rPr>
              <a:t> weight marker</a:t>
            </a:r>
            <a:endParaRPr lang="es-ES" sz="1103"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20 CuadroTexto">
            <a:extLst>
              <a:ext uri="{FF2B5EF4-FFF2-40B4-BE49-F238E27FC236}">
                <a16:creationId xmlns:a16="http://schemas.microsoft.com/office/drawing/2014/main" id="{00000000-0008-0000-0600-000014000000}"/>
              </a:ext>
            </a:extLst>
          </p:cNvPr>
          <p:cNvSpPr txBox="1"/>
          <p:nvPr/>
        </p:nvSpPr>
        <p:spPr>
          <a:xfrm>
            <a:off x="1473387" y="4597902"/>
            <a:ext cx="1019175" cy="417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s-ES" sz="1103">
                <a:latin typeface="Arial" pitchFamily="34" charset="0"/>
                <a:cs typeface="Arial" pitchFamily="34" charset="0"/>
              </a:rPr>
              <a:t>hRas</a:t>
            </a:r>
          </a:p>
          <a:p>
            <a:r>
              <a:rPr lang="es-ES" sz="1103">
                <a:latin typeface="Arial" pitchFamily="34" charset="0"/>
                <a:cs typeface="Arial" pitchFamily="34" charset="0"/>
              </a:rPr>
              <a:t>21 KDa </a:t>
            </a:r>
          </a:p>
        </p:txBody>
      </p:sp>
      <p:pic>
        <p:nvPicPr>
          <p:cNvPr id="56" name="Picture 6" descr="Resultat d'imatges de marker western blot tris-glycine 4-20%">
            <a:extLst>
              <a:ext uri="{FF2B5EF4-FFF2-40B4-BE49-F238E27FC236}">
                <a16:creationId xmlns:a16="http://schemas.microsoft.com/office/drawing/2014/main" id="{E6B44C93-98CA-4430-8C53-D6C9586488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7" t="46627" r="70685" b="35707"/>
          <a:stretch/>
        </p:blipFill>
        <p:spPr bwMode="auto">
          <a:xfrm>
            <a:off x="5099237" y="3315202"/>
            <a:ext cx="1111250" cy="849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6" descr="Resultat d'imatges de marker western blot tris-glycine 4-20%">
            <a:extLst>
              <a:ext uri="{FF2B5EF4-FFF2-40B4-BE49-F238E27FC236}">
                <a16:creationId xmlns:a16="http://schemas.microsoft.com/office/drawing/2014/main" id="{6A2636BB-5D73-4151-A924-C46A3C38D7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7" t="73814" r="70685" b="13086"/>
          <a:stretch/>
        </p:blipFill>
        <p:spPr bwMode="auto">
          <a:xfrm>
            <a:off x="5124637" y="4605839"/>
            <a:ext cx="1108075" cy="633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6E22FFA6-D82C-7FF1-F4B8-98EDB1949249}"/>
              </a:ext>
            </a:extLst>
          </p:cNvPr>
          <p:cNvSpPr txBox="1"/>
          <p:nvPr/>
        </p:nvSpPr>
        <p:spPr>
          <a:xfrm>
            <a:off x="375106" y="2024200"/>
            <a:ext cx="60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ca-ES"/>
            </a:defPPr>
            <a:lvl1pPr>
              <a:defRPr b="1"/>
            </a:lvl1pPr>
          </a:lstStyle>
          <a:p>
            <a:r>
              <a:rPr lang="ca-ES" dirty="0" err="1"/>
              <a:t>Less</a:t>
            </a:r>
            <a:r>
              <a:rPr lang="ca-ES" dirty="0"/>
              <a:t> </a:t>
            </a:r>
            <a:r>
              <a:rPr lang="ca-ES" dirty="0" err="1"/>
              <a:t>exposition</a:t>
            </a:r>
            <a:r>
              <a:rPr lang="ca-ES" dirty="0"/>
              <a:t>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0000000-0008-0000-0600-000002000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4089" y="2405871"/>
            <a:ext cx="4579936" cy="3084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9920C288-9A97-3FDE-1551-43C83AC9B427}"/>
              </a:ext>
            </a:extLst>
          </p:cNvPr>
          <p:cNvSpPr txBox="1"/>
          <p:nvPr/>
        </p:nvSpPr>
        <p:spPr>
          <a:xfrm>
            <a:off x="6172882" y="197894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a-ES" sz="1800" b="1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More</a:t>
            </a:r>
            <a:r>
              <a:rPr lang="ca-ES" sz="18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ca-ES" sz="1800" b="1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exposition</a:t>
            </a:r>
            <a:r>
              <a:rPr lang="ca-E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8913988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1115</TotalTime>
  <Words>702</Words>
  <Application>Microsoft Office PowerPoint</Application>
  <PresentationFormat>Panorámica</PresentationFormat>
  <Paragraphs>379</Paragraphs>
  <Slides>26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32" baseType="lpstr">
      <vt:lpstr>Aptos</vt:lpstr>
      <vt:lpstr>Aptos Display</vt:lpstr>
      <vt:lpstr>Arial</vt:lpstr>
      <vt:lpstr>AvantGarde Bk BT</vt:lpstr>
      <vt:lpstr>Calibri</vt:lpstr>
      <vt:lpstr>Tema de Office</vt:lpstr>
      <vt:lpstr>Full uncropped Gels and Blots images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Full uncropped Gels and Blots images</dc:title>
  <dc:creator>Gemma Fuster Orellana</dc:creator>
  <cp:lastModifiedBy>Gemma Fuster Orellana</cp:lastModifiedBy>
  <cp:revision>9</cp:revision>
  <dcterms:created xsi:type="dcterms:W3CDTF">2024-06-07T12:45:50Z</dcterms:created>
  <dcterms:modified xsi:type="dcterms:W3CDTF">2024-06-08T07:52:21Z</dcterms:modified>
</cp:coreProperties>
</file>