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57" r:id="rId5"/>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81659"/>
  </p:normalViewPr>
  <p:slideViewPr>
    <p:cSldViewPr snapToGrid="0">
      <p:cViewPr varScale="1">
        <p:scale>
          <a:sx n="68" d="100"/>
          <a:sy n="68" d="100"/>
        </p:scale>
        <p:origin x="3960" y="2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8557D-26F7-4A42-BAEC-E55315379DC4}" type="datetimeFigureOut">
              <a:rPr lang="en-US" smtClean="0"/>
              <a:t>3/19/25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662F55-F18C-2B4E-B342-39FEEE7314F4}" type="slidenum">
              <a:rPr lang="en-US" smtClean="0"/>
              <a:t>‹#›</a:t>
            </a:fld>
            <a:endParaRPr lang="en-US"/>
          </a:p>
        </p:txBody>
      </p:sp>
    </p:spTree>
    <p:extLst>
      <p:ext uri="{BB962C8B-B14F-4D97-AF65-F5344CB8AC3E}">
        <p14:creationId xmlns:p14="http://schemas.microsoft.com/office/powerpoint/2010/main" val="796200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R"/>
              <a:tabLst/>
              <a:defRPr/>
            </a:pPr>
            <a:r>
              <a:rPr lang="en-CA" sz="1800" dirty="0">
                <a:effectLst/>
                <a:latin typeface="Arial" panose="020B0604020202020204" pitchFamily="34" charset="0"/>
                <a:ea typeface="Times New Roman" panose="02020603050405020304" pitchFamily="18" charset="0"/>
              </a:rPr>
              <a:t>Supplemental Figure S2: Software algorithm used to define CIRBP positivity. A) Representative images of CIRBP immunohistochemistry staining from hormone receptor positive patients in the Gold Series tissue microarray, with annotation for tumor cells indicated with yellow regions of interest (left), and examples of 0+, 1+, 2+, and 3+ staining cells in matched regions of interest with the HALO digital pathology algorithm (right). Scale bar: 100 µM. B) Quantification of CIRBP H-score by immunohistochemistry from patients in the Gold Series tissue microarray, with means demonstrated on the bar graph. Error bars represent standard error of means. ANOVA was performed to calculate P-value.  C) Representative images of CIRBP immunohistochemistry staining from patients in the Triple-Negative Breast Cancer tissue microarray, with examples of 0+, 1+, 2+, and 3+ staining cells in matched regions of interest with the HALO digital pathology algorithm (right). Scale bar: 50 µM. Abbreviations: HR+: hormone receptor positive, HER2+: human epidermal growth factor receptor 2 positive, TNBC: triple-negative breast cancer. </a:t>
            </a:r>
            <a:endParaRPr lang="en-CA" sz="1800" dirty="0">
              <a:effectLst/>
              <a:latin typeface="Times New Roman" panose="02020603050405020304" pitchFamily="18" charset="0"/>
              <a:ea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lphaUcParenR"/>
              <a:tabLst/>
              <a:defRPr/>
            </a:pPr>
            <a:endParaRPr lang="en-CA" sz="1800" dirty="0">
              <a:effectLst/>
              <a:latin typeface="Times New Roman" panose="02020603050405020304" pitchFamily="18" charset="0"/>
              <a:ea typeface="Times New Roman" panose="02020603050405020304" pitchFamily="18" charset="0"/>
            </a:endParaRPr>
          </a:p>
          <a:p>
            <a:pPr marL="228600" indent="-228600">
              <a:buAutoNum type="alphaUcParenR"/>
            </a:pPr>
            <a:endParaRPr lang="en-US" dirty="0"/>
          </a:p>
        </p:txBody>
      </p:sp>
      <p:sp>
        <p:nvSpPr>
          <p:cNvPr id="4" name="Slide Number Placeholder 3"/>
          <p:cNvSpPr>
            <a:spLocks noGrp="1"/>
          </p:cNvSpPr>
          <p:nvPr>
            <p:ph type="sldNum" sz="quarter" idx="5"/>
          </p:nvPr>
        </p:nvSpPr>
        <p:spPr/>
        <p:txBody>
          <a:bodyPr/>
          <a:lstStyle/>
          <a:p>
            <a:fld id="{70662F55-F18C-2B4E-B342-39FEEE7314F4}" type="slidenum">
              <a:rPr lang="en-US" smtClean="0"/>
              <a:t>1</a:t>
            </a:fld>
            <a:endParaRPr lang="en-US"/>
          </a:p>
        </p:txBody>
      </p:sp>
    </p:spTree>
    <p:extLst>
      <p:ext uri="{BB962C8B-B14F-4D97-AF65-F5344CB8AC3E}">
        <p14:creationId xmlns:p14="http://schemas.microsoft.com/office/powerpoint/2010/main" val="338940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6A09A86-7CCA-490E-81F7-83B19E31C6A5}" type="datetimeFigureOut">
              <a:rPr lang="en-CA" smtClean="0"/>
              <a:t>2025-03-19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4183145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A09A86-7CCA-490E-81F7-83B19E31C6A5}" type="datetimeFigureOut">
              <a:rPr lang="en-CA" smtClean="0"/>
              <a:t>2025-03-19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3905605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A09A86-7CCA-490E-81F7-83B19E31C6A5}" type="datetimeFigureOut">
              <a:rPr lang="en-CA" smtClean="0"/>
              <a:t>2025-03-19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3637757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A09A86-7CCA-490E-81F7-83B19E31C6A5}" type="datetimeFigureOut">
              <a:rPr lang="en-CA" smtClean="0"/>
              <a:t>2025-03-19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2451645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A09A86-7CCA-490E-81F7-83B19E31C6A5}" type="datetimeFigureOut">
              <a:rPr lang="en-CA" smtClean="0"/>
              <a:t>2025-03-19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1257209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A09A86-7CCA-490E-81F7-83B19E31C6A5}" type="datetimeFigureOut">
              <a:rPr lang="en-CA" smtClean="0"/>
              <a:t>2025-03-19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246435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09A86-7CCA-490E-81F7-83B19E31C6A5}" type="datetimeFigureOut">
              <a:rPr lang="en-CA" smtClean="0"/>
              <a:t>2025-03-19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3945572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6A09A86-7CCA-490E-81F7-83B19E31C6A5}" type="datetimeFigureOut">
              <a:rPr lang="en-CA" smtClean="0"/>
              <a:t>2025-03-19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201626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6A09A86-7CCA-490E-81F7-83B19E31C6A5}" type="datetimeFigureOut">
              <a:rPr lang="en-CA" smtClean="0"/>
              <a:t>2025-03-19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1954832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A09A86-7CCA-490E-81F7-83B19E31C6A5}" type="datetimeFigureOut">
              <a:rPr lang="en-CA" smtClean="0"/>
              <a:t>2025-03-19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3692629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A09A86-7CCA-490E-81F7-83B19E31C6A5}" type="datetimeFigureOut">
              <a:rPr lang="en-CA" smtClean="0"/>
              <a:t>2025-03-19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16A5132-6931-4114-8589-5B7E507BD0A9}" type="slidenum">
              <a:rPr lang="en-CA" smtClean="0"/>
              <a:t>‹#›</a:t>
            </a:fld>
            <a:endParaRPr lang="en-CA"/>
          </a:p>
        </p:txBody>
      </p:sp>
    </p:spTree>
    <p:extLst>
      <p:ext uri="{BB962C8B-B14F-4D97-AF65-F5344CB8AC3E}">
        <p14:creationId xmlns:p14="http://schemas.microsoft.com/office/powerpoint/2010/main" val="2287176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6A09A86-7CCA-490E-81F7-83B19E31C6A5}" type="datetimeFigureOut">
              <a:rPr lang="en-CA" smtClean="0"/>
              <a:t>2025-03-19</a:t>
            </a:fld>
            <a:endParaRPr lang="en-CA"/>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516A5132-6931-4114-8589-5B7E507BD0A9}" type="slidenum">
              <a:rPr lang="en-CA" smtClean="0"/>
              <a:t>‹#›</a:t>
            </a:fld>
            <a:endParaRPr lang="en-CA"/>
          </a:p>
        </p:txBody>
      </p:sp>
    </p:spTree>
    <p:extLst>
      <p:ext uri="{BB962C8B-B14F-4D97-AF65-F5344CB8AC3E}">
        <p14:creationId xmlns:p14="http://schemas.microsoft.com/office/powerpoint/2010/main" val="20126000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4D0D107-A68D-A025-507C-4FAE7B9F1D67}"/>
              </a:ext>
            </a:extLst>
          </p:cNvPr>
          <p:cNvSpPr txBox="1"/>
          <p:nvPr/>
        </p:nvSpPr>
        <p:spPr>
          <a:xfrm>
            <a:off x="26235" y="29726"/>
            <a:ext cx="389850"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A</a:t>
            </a:r>
          </a:p>
        </p:txBody>
      </p:sp>
      <p:pic>
        <p:nvPicPr>
          <p:cNvPr id="20" name="Picture 19" descr="A close-up of a blue and white cell&#10;&#10;Description automatically generated">
            <a:extLst>
              <a:ext uri="{FF2B5EF4-FFF2-40B4-BE49-F238E27FC236}">
                <a16:creationId xmlns:a16="http://schemas.microsoft.com/office/drawing/2014/main" id="{9D4EE3F5-9639-C5B7-36F0-898527516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70" y="389124"/>
            <a:ext cx="2863399" cy="1188037"/>
          </a:xfrm>
          <a:prstGeom prst="rect">
            <a:avLst/>
          </a:prstGeom>
        </p:spPr>
      </p:pic>
      <p:pic>
        <p:nvPicPr>
          <p:cNvPr id="22" name="Picture 21" descr="A close-up of a blue and yellow image&#10;&#10;Description automatically generated">
            <a:extLst>
              <a:ext uri="{FF2B5EF4-FFF2-40B4-BE49-F238E27FC236}">
                <a16:creationId xmlns:a16="http://schemas.microsoft.com/office/drawing/2014/main" id="{BB82BA0B-EEA2-800A-D7AA-2E402DB60E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0825" y="388300"/>
            <a:ext cx="2863399" cy="1188037"/>
          </a:xfrm>
          <a:prstGeom prst="rect">
            <a:avLst/>
          </a:prstGeom>
        </p:spPr>
      </p:pic>
      <p:pic>
        <p:nvPicPr>
          <p:cNvPr id="24" name="Picture 23" descr="A close-up of a microscope&#10;&#10;Description automatically generated">
            <a:extLst>
              <a:ext uri="{FF2B5EF4-FFF2-40B4-BE49-F238E27FC236}">
                <a16:creationId xmlns:a16="http://schemas.microsoft.com/office/drawing/2014/main" id="{204DB135-53D9-15D8-5754-B8EE4F2C1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0970" y="1905467"/>
            <a:ext cx="2863399" cy="1188037"/>
          </a:xfrm>
          <a:prstGeom prst="rect">
            <a:avLst/>
          </a:prstGeom>
        </p:spPr>
      </p:pic>
      <p:pic>
        <p:nvPicPr>
          <p:cNvPr id="26" name="Picture 25" descr="A close-up of a microscope&#10;&#10;Description automatically generated">
            <a:extLst>
              <a:ext uri="{FF2B5EF4-FFF2-40B4-BE49-F238E27FC236}">
                <a16:creationId xmlns:a16="http://schemas.microsoft.com/office/drawing/2014/main" id="{0F44760F-F344-D017-77D0-375A6458C7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5287" y="1908870"/>
            <a:ext cx="2863399" cy="1188037"/>
          </a:xfrm>
          <a:prstGeom prst="rect">
            <a:avLst/>
          </a:prstGeom>
        </p:spPr>
      </p:pic>
      <p:sp>
        <p:nvSpPr>
          <p:cNvPr id="29" name="Rectangle 28">
            <a:extLst>
              <a:ext uri="{FF2B5EF4-FFF2-40B4-BE49-F238E27FC236}">
                <a16:creationId xmlns:a16="http://schemas.microsoft.com/office/drawing/2014/main" id="{5ED5EA0E-A66F-5D64-BAC0-60055B6DE70C}"/>
              </a:ext>
            </a:extLst>
          </p:cNvPr>
          <p:cNvSpPr/>
          <p:nvPr/>
        </p:nvSpPr>
        <p:spPr>
          <a:xfrm>
            <a:off x="580742" y="1486115"/>
            <a:ext cx="303816" cy="3344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5173B09-94C6-07E6-CC78-D3348E20293B}"/>
              </a:ext>
            </a:extLst>
          </p:cNvPr>
          <p:cNvSpPr txBox="1"/>
          <p:nvPr/>
        </p:nvSpPr>
        <p:spPr>
          <a:xfrm>
            <a:off x="1679438" y="31941"/>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0+</a:t>
            </a:r>
          </a:p>
        </p:txBody>
      </p:sp>
      <p:sp>
        <p:nvSpPr>
          <p:cNvPr id="31" name="TextBox 30">
            <a:extLst>
              <a:ext uri="{FF2B5EF4-FFF2-40B4-BE49-F238E27FC236}">
                <a16:creationId xmlns:a16="http://schemas.microsoft.com/office/drawing/2014/main" id="{979180D9-6275-3F56-CDB0-0C926A42E342}"/>
              </a:ext>
            </a:extLst>
          </p:cNvPr>
          <p:cNvSpPr txBox="1"/>
          <p:nvPr/>
        </p:nvSpPr>
        <p:spPr>
          <a:xfrm>
            <a:off x="4708135" y="31941"/>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1+</a:t>
            </a:r>
          </a:p>
        </p:txBody>
      </p:sp>
      <p:sp>
        <p:nvSpPr>
          <p:cNvPr id="32" name="TextBox 31">
            <a:extLst>
              <a:ext uri="{FF2B5EF4-FFF2-40B4-BE49-F238E27FC236}">
                <a16:creationId xmlns:a16="http://schemas.microsoft.com/office/drawing/2014/main" id="{80060E1B-E1A3-EA75-10BF-F6E569AACABD}"/>
              </a:ext>
            </a:extLst>
          </p:cNvPr>
          <p:cNvSpPr txBox="1"/>
          <p:nvPr/>
        </p:nvSpPr>
        <p:spPr>
          <a:xfrm>
            <a:off x="1695769" y="1547262"/>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2+</a:t>
            </a:r>
          </a:p>
        </p:txBody>
      </p:sp>
      <p:sp>
        <p:nvSpPr>
          <p:cNvPr id="33" name="TextBox 32">
            <a:extLst>
              <a:ext uri="{FF2B5EF4-FFF2-40B4-BE49-F238E27FC236}">
                <a16:creationId xmlns:a16="http://schemas.microsoft.com/office/drawing/2014/main" id="{6AF8F5C5-A560-5BBB-87AE-B6249FD49BA1}"/>
              </a:ext>
            </a:extLst>
          </p:cNvPr>
          <p:cNvSpPr txBox="1"/>
          <p:nvPr/>
        </p:nvSpPr>
        <p:spPr>
          <a:xfrm>
            <a:off x="4684696" y="1547262"/>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3+</a:t>
            </a:r>
          </a:p>
        </p:txBody>
      </p:sp>
      <p:pic>
        <p:nvPicPr>
          <p:cNvPr id="2" name="Picture 1">
            <a:extLst>
              <a:ext uri="{FF2B5EF4-FFF2-40B4-BE49-F238E27FC236}">
                <a16:creationId xmlns:a16="http://schemas.microsoft.com/office/drawing/2014/main" id="{32887DBF-71B4-2889-A2E2-76C9B629449C}"/>
              </a:ext>
            </a:extLst>
          </p:cNvPr>
          <p:cNvPicPr>
            <a:picLocks noChangeAspect="1"/>
          </p:cNvPicPr>
          <p:nvPr/>
        </p:nvPicPr>
        <p:blipFill rotWithShape="1">
          <a:blip r:embed="rId7"/>
          <a:srcRect l="12714" b="6568"/>
          <a:stretch/>
        </p:blipFill>
        <p:spPr>
          <a:xfrm>
            <a:off x="1545543" y="3114821"/>
            <a:ext cx="4198051" cy="2423256"/>
          </a:xfrm>
          <a:prstGeom prst="rect">
            <a:avLst/>
          </a:prstGeom>
        </p:spPr>
      </p:pic>
      <p:sp>
        <p:nvSpPr>
          <p:cNvPr id="4" name="TextBox 3">
            <a:extLst>
              <a:ext uri="{FF2B5EF4-FFF2-40B4-BE49-F238E27FC236}">
                <a16:creationId xmlns:a16="http://schemas.microsoft.com/office/drawing/2014/main" id="{690B3500-AAF3-3EE7-FB72-0F85F59F5C31}"/>
              </a:ext>
            </a:extLst>
          </p:cNvPr>
          <p:cNvSpPr txBox="1"/>
          <p:nvPr/>
        </p:nvSpPr>
        <p:spPr>
          <a:xfrm>
            <a:off x="3506101" y="3190990"/>
            <a:ext cx="1882503"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ANOVA: P &lt; 0.001</a:t>
            </a:r>
          </a:p>
        </p:txBody>
      </p:sp>
      <p:sp>
        <p:nvSpPr>
          <p:cNvPr id="7" name="TextBox 6">
            <a:extLst>
              <a:ext uri="{FF2B5EF4-FFF2-40B4-BE49-F238E27FC236}">
                <a16:creationId xmlns:a16="http://schemas.microsoft.com/office/drawing/2014/main" id="{5E950B3D-8589-CCA5-8098-7C36A0373980}"/>
              </a:ext>
            </a:extLst>
          </p:cNvPr>
          <p:cNvSpPr txBox="1"/>
          <p:nvPr/>
        </p:nvSpPr>
        <p:spPr>
          <a:xfrm>
            <a:off x="1997335" y="3270861"/>
            <a:ext cx="724878"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N=1406</a:t>
            </a:r>
          </a:p>
        </p:txBody>
      </p:sp>
      <p:sp>
        <p:nvSpPr>
          <p:cNvPr id="8" name="TextBox 7">
            <a:extLst>
              <a:ext uri="{FF2B5EF4-FFF2-40B4-BE49-F238E27FC236}">
                <a16:creationId xmlns:a16="http://schemas.microsoft.com/office/drawing/2014/main" id="{8ED6F39C-EF6A-3EF7-6AB1-3B7A84DDE88D}"/>
              </a:ext>
            </a:extLst>
          </p:cNvPr>
          <p:cNvSpPr txBox="1"/>
          <p:nvPr/>
        </p:nvSpPr>
        <p:spPr>
          <a:xfrm>
            <a:off x="3193352" y="4290783"/>
            <a:ext cx="554960"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N=99</a:t>
            </a:r>
          </a:p>
        </p:txBody>
      </p:sp>
      <p:sp>
        <p:nvSpPr>
          <p:cNvPr id="9" name="TextBox 8">
            <a:extLst>
              <a:ext uri="{FF2B5EF4-FFF2-40B4-BE49-F238E27FC236}">
                <a16:creationId xmlns:a16="http://schemas.microsoft.com/office/drawing/2014/main" id="{163F9155-90CC-C0D7-5622-4D3132F1C3D1}"/>
              </a:ext>
            </a:extLst>
          </p:cNvPr>
          <p:cNvSpPr txBox="1"/>
          <p:nvPr/>
        </p:nvSpPr>
        <p:spPr>
          <a:xfrm>
            <a:off x="4259530" y="4538248"/>
            <a:ext cx="639919"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N=267</a:t>
            </a:r>
          </a:p>
        </p:txBody>
      </p:sp>
      <p:sp>
        <p:nvSpPr>
          <p:cNvPr id="14" name="TextBox 13">
            <a:extLst>
              <a:ext uri="{FF2B5EF4-FFF2-40B4-BE49-F238E27FC236}">
                <a16:creationId xmlns:a16="http://schemas.microsoft.com/office/drawing/2014/main" id="{1F5B07DE-3ABF-C91B-92D3-E3A122897C47}"/>
              </a:ext>
            </a:extLst>
          </p:cNvPr>
          <p:cNvSpPr txBox="1"/>
          <p:nvPr/>
        </p:nvSpPr>
        <p:spPr>
          <a:xfrm>
            <a:off x="26235" y="3115792"/>
            <a:ext cx="389850"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B</a:t>
            </a:r>
          </a:p>
        </p:txBody>
      </p:sp>
      <p:sp>
        <p:nvSpPr>
          <p:cNvPr id="3" name="TextBox 2">
            <a:extLst>
              <a:ext uri="{FF2B5EF4-FFF2-40B4-BE49-F238E27FC236}">
                <a16:creationId xmlns:a16="http://schemas.microsoft.com/office/drawing/2014/main" id="{DA62D80D-7E58-83AF-C29E-1672DB7D3631}"/>
              </a:ext>
            </a:extLst>
          </p:cNvPr>
          <p:cNvSpPr txBox="1"/>
          <p:nvPr/>
        </p:nvSpPr>
        <p:spPr>
          <a:xfrm rot="16200000">
            <a:off x="260853" y="4235808"/>
            <a:ext cx="1615635"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CIRBP H-Score</a:t>
            </a:r>
          </a:p>
        </p:txBody>
      </p:sp>
      <p:sp>
        <p:nvSpPr>
          <p:cNvPr id="6" name="TextBox 5">
            <a:extLst>
              <a:ext uri="{FF2B5EF4-FFF2-40B4-BE49-F238E27FC236}">
                <a16:creationId xmlns:a16="http://schemas.microsoft.com/office/drawing/2014/main" id="{154E312E-156C-656A-CA28-19835289F834}"/>
              </a:ext>
            </a:extLst>
          </p:cNvPr>
          <p:cNvSpPr txBox="1"/>
          <p:nvPr/>
        </p:nvSpPr>
        <p:spPr>
          <a:xfrm>
            <a:off x="1242516" y="3120051"/>
            <a:ext cx="298480"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5</a:t>
            </a:r>
          </a:p>
        </p:txBody>
      </p:sp>
      <p:sp>
        <p:nvSpPr>
          <p:cNvPr id="11" name="TextBox 10">
            <a:extLst>
              <a:ext uri="{FF2B5EF4-FFF2-40B4-BE49-F238E27FC236}">
                <a16:creationId xmlns:a16="http://schemas.microsoft.com/office/drawing/2014/main" id="{B07F6D6E-9DAC-6B10-F29E-C20F79B8E815}"/>
              </a:ext>
            </a:extLst>
          </p:cNvPr>
          <p:cNvSpPr txBox="1"/>
          <p:nvPr/>
        </p:nvSpPr>
        <p:spPr>
          <a:xfrm>
            <a:off x="1242516" y="3565442"/>
            <a:ext cx="66314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4</a:t>
            </a:r>
          </a:p>
        </p:txBody>
      </p:sp>
      <p:sp>
        <p:nvSpPr>
          <p:cNvPr id="13" name="TextBox 12">
            <a:extLst>
              <a:ext uri="{FF2B5EF4-FFF2-40B4-BE49-F238E27FC236}">
                <a16:creationId xmlns:a16="http://schemas.microsoft.com/office/drawing/2014/main" id="{0514862B-5945-7D65-82BD-3F9273ADE8BF}"/>
              </a:ext>
            </a:extLst>
          </p:cNvPr>
          <p:cNvSpPr txBox="1"/>
          <p:nvPr/>
        </p:nvSpPr>
        <p:spPr>
          <a:xfrm>
            <a:off x="1242516" y="3987221"/>
            <a:ext cx="66314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3</a:t>
            </a:r>
          </a:p>
        </p:txBody>
      </p:sp>
      <p:sp>
        <p:nvSpPr>
          <p:cNvPr id="16" name="TextBox 15">
            <a:extLst>
              <a:ext uri="{FF2B5EF4-FFF2-40B4-BE49-F238E27FC236}">
                <a16:creationId xmlns:a16="http://schemas.microsoft.com/office/drawing/2014/main" id="{DD1A2D79-EED8-9059-17E3-E2A98CDDCCFE}"/>
              </a:ext>
            </a:extLst>
          </p:cNvPr>
          <p:cNvSpPr txBox="1"/>
          <p:nvPr/>
        </p:nvSpPr>
        <p:spPr>
          <a:xfrm>
            <a:off x="1242516" y="4408999"/>
            <a:ext cx="66314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2</a:t>
            </a:r>
          </a:p>
        </p:txBody>
      </p:sp>
      <p:sp>
        <p:nvSpPr>
          <p:cNvPr id="17" name="TextBox 16">
            <a:extLst>
              <a:ext uri="{FF2B5EF4-FFF2-40B4-BE49-F238E27FC236}">
                <a16:creationId xmlns:a16="http://schemas.microsoft.com/office/drawing/2014/main" id="{41DBE1BF-DA29-1085-B507-9A7E1CAD0D3D}"/>
              </a:ext>
            </a:extLst>
          </p:cNvPr>
          <p:cNvSpPr txBox="1"/>
          <p:nvPr/>
        </p:nvSpPr>
        <p:spPr>
          <a:xfrm>
            <a:off x="1242516" y="4830778"/>
            <a:ext cx="66314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57E3C0EE-35AC-885F-5F4F-851735C4376C}"/>
              </a:ext>
            </a:extLst>
          </p:cNvPr>
          <p:cNvSpPr txBox="1"/>
          <p:nvPr/>
        </p:nvSpPr>
        <p:spPr>
          <a:xfrm>
            <a:off x="1242516" y="5252557"/>
            <a:ext cx="663143" cy="338554"/>
          </a:xfrm>
          <a:prstGeom prst="rect">
            <a:avLst/>
          </a:prstGeom>
          <a:noFill/>
        </p:spPr>
        <p:txBody>
          <a:bodyPr wrap="square">
            <a:spAutoFit/>
          </a:bodyPr>
          <a:lstStyle/>
          <a:p>
            <a:r>
              <a:rPr lang="en-US" sz="1600" dirty="0">
                <a:latin typeface="Arial" panose="020B0604020202020204" pitchFamily="34" charset="0"/>
                <a:cs typeface="Arial" panose="020B0604020202020204" pitchFamily="34" charset="0"/>
              </a:rPr>
              <a:t>0</a:t>
            </a:r>
          </a:p>
        </p:txBody>
      </p:sp>
      <p:pic>
        <p:nvPicPr>
          <p:cNvPr id="43" name="Picture 42" descr="A close-up of a microscope slide&#10;&#10;Description automatically generated">
            <a:extLst>
              <a:ext uri="{FF2B5EF4-FFF2-40B4-BE49-F238E27FC236}">
                <a16:creationId xmlns:a16="http://schemas.microsoft.com/office/drawing/2014/main" id="{F2618938-4CB1-4984-E3AC-AED6EBA3CC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4955" y="6121834"/>
            <a:ext cx="2830112" cy="1170058"/>
          </a:xfrm>
          <a:prstGeom prst="rect">
            <a:avLst/>
          </a:prstGeom>
        </p:spPr>
      </p:pic>
      <p:sp>
        <p:nvSpPr>
          <p:cNvPr id="21" name="TextBox 20">
            <a:extLst>
              <a:ext uri="{FF2B5EF4-FFF2-40B4-BE49-F238E27FC236}">
                <a16:creationId xmlns:a16="http://schemas.microsoft.com/office/drawing/2014/main" id="{14B04E4C-1A4F-4C0C-3314-8F09EF3DC56A}"/>
              </a:ext>
            </a:extLst>
          </p:cNvPr>
          <p:cNvSpPr txBox="1"/>
          <p:nvPr/>
        </p:nvSpPr>
        <p:spPr>
          <a:xfrm>
            <a:off x="26235" y="5664568"/>
            <a:ext cx="407484" cy="461665"/>
          </a:xfrm>
          <a:prstGeom prst="rect">
            <a:avLst/>
          </a:prstGeom>
          <a:noFill/>
        </p:spPr>
        <p:txBody>
          <a:bodyPr wrap="none" rtlCol="0">
            <a:spAutoFit/>
          </a:bodyPr>
          <a:lstStyle/>
          <a:p>
            <a:r>
              <a:rPr lang="en-US" sz="2400" dirty="0">
                <a:latin typeface="Arial" panose="020B0604020202020204" pitchFamily="34" charset="0"/>
                <a:cs typeface="Arial" panose="020B0604020202020204" pitchFamily="34" charset="0"/>
              </a:rPr>
              <a:t>C</a:t>
            </a:r>
          </a:p>
        </p:txBody>
      </p:sp>
      <p:sp>
        <p:nvSpPr>
          <p:cNvPr id="34" name="Rectangle 33">
            <a:extLst>
              <a:ext uri="{FF2B5EF4-FFF2-40B4-BE49-F238E27FC236}">
                <a16:creationId xmlns:a16="http://schemas.microsoft.com/office/drawing/2014/main" id="{439695A9-816B-6925-6698-FDF17F57EC99}"/>
              </a:ext>
            </a:extLst>
          </p:cNvPr>
          <p:cNvSpPr/>
          <p:nvPr/>
        </p:nvSpPr>
        <p:spPr>
          <a:xfrm>
            <a:off x="580742" y="7215010"/>
            <a:ext cx="303816" cy="33444"/>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C6D072F-4693-F546-BC0C-0ED51B505132}"/>
              </a:ext>
            </a:extLst>
          </p:cNvPr>
          <p:cNvSpPr txBox="1"/>
          <p:nvPr/>
        </p:nvSpPr>
        <p:spPr>
          <a:xfrm>
            <a:off x="1695769" y="5782163"/>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0+</a:t>
            </a:r>
          </a:p>
        </p:txBody>
      </p:sp>
      <p:sp>
        <p:nvSpPr>
          <p:cNvPr id="36" name="TextBox 35">
            <a:extLst>
              <a:ext uri="{FF2B5EF4-FFF2-40B4-BE49-F238E27FC236}">
                <a16:creationId xmlns:a16="http://schemas.microsoft.com/office/drawing/2014/main" id="{DFC8C5C5-27CA-5F4B-E1FA-A2DEB02AB599}"/>
              </a:ext>
            </a:extLst>
          </p:cNvPr>
          <p:cNvSpPr txBox="1"/>
          <p:nvPr/>
        </p:nvSpPr>
        <p:spPr>
          <a:xfrm>
            <a:off x="4691805" y="5777166"/>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1+</a:t>
            </a:r>
          </a:p>
        </p:txBody>
      </p:sp>
      <p:sp>
        <p:nvSpPr>
          <p:cNvPr id="37" name="TextBox 36">
            <a:extLst>
              <a:ext uri="{FF2B5EF4-FFF2-40B4-BE49-F238E27FC236}">
                <a16:creationId xmlns:a16="http://schemas.microsoft.com/office/drawing/2014/main" id="{B8571097-1A31-7F60-6B50-CF308F495D76}"/>
              </a:ext>
            </a:extLst>
          </p:cNvPr>
          <p:cNvSpPr txBox="1"/>
          <p:nvPr/>
        </p:nvSpPr>
        <p:spPr>
          <a:xfrm>
            <a:off x="1695769" y="7323185"/>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2+</a:t>
            </a:r>
          </a:p>
        </p:txBody>
      </p:sp>
      <p:sp>
        <p:nvSpPr>
          <p:cNvPr id="38" name="TextBox 37">
            <a:extLst>
              <a:ext uri="{FF2B5EF4-FFF2-40B4-BE49-F238E27FC236}">
                <a16:creationId xmlns:a16="http://schemas.microsoft.com/office/drawing/2014/main" id="{99FD116C-7C22-6B63-CB4B-89884447929D}"/>
              </a:ext>
            </a:extLst>
          </p:cNvPr>
          <p:cNvSpPr txBox="1"/>
          <p:nvPr/>
        </p:nvSpPr>
        <p:spPr>
          <a:xfrm>
            <a:off x="4702984" y="7323183"/>
            <a:ext cx="47641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3+</a:t>
            </a:r>
          </a:p>
        </p:txBody>
      </p:sp>
      <p:pic>
        <p:nvPicPr>
          <p:cNvPr id="45" name="Picture 44" descr="A close-up of a cell&#10;&#10;Description automatically generated">
            <a:extLst>
              <a:ext uri="{FF2B5EF4-FFF2-40B4-BE49-F238E27FC236}">
                <a16:creationId xmlns:a16="http://schemas.microsoft.com/office/drawing/2014/main" id="{CB0F63F2-6942-A975-1885-90B8965C1E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95943" y="6123789"/>
            <a:ext cx="2830112" cy="1200395"/>
          </a:xfrm>
          <a:prstGeom prst="rect">
            <a:avLst/>
          </a:prstGeom>
        </p:spPr>
      </p:pic>
      <p:pic>
        <p:nvPicPr>
          <p:cNvPr id="47" name="Picture 46" descr="A close-up of several cells&#10;&#10;Description automatically generated">
            <a:extLst>
              <a:ext uri="{FF2B5EF4-FFF2-40B4-BE49-F238E27FC236}">
                <a16:creationId xmlns:a16="http://schemas.microsoft.com/office/drawing/2014/main" id="{6B9B5101-C9D7-3103-A152-98B61E52FD0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9793" y="7657297"/>
            <a:ext cx="2823122" cy="1167623"/>
          </a:xfrm>
          <a:prstGeom prst="rect">
            <a:avLst/>
          </a:prstGeom>
        </p:spPr>
      </p:pic>
      <p:pic>
        <p:nvPicPr>
          <p:cNvPr id="49" name="Picture 48" descr="A close-up of a microscope slide&#10;&#10;Description automatically generated">
            <a:extLst>
              <a:ext uri="{FF2B5EF4-FFF2-40B4-BE49-F238E27FC236}">
                <a16:creationId xmlns:a16="http://schemas.microsoft.com/office/drawing/2014/main" id="{A83F8934-3C36-612E-FD1D-F29E22C3982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95287" y="7657440"/>
            <a:ext cx="2830112" cy="1167480"/>
          </a:xfrm>
          <a:prstGeom prst="rect">
            <a:avLst/>
          </a:prstGeom>
        </p:spPr>
      </p:pic>
      <p:sp>
        <p:nvSpPr>
          <p:cNvPr id="27" name="TextBox 26">
            <a:extLst>
              <a:ext uri="{FF2B5EF4-FFF2-40B4-BE49-F238E27FC236}">
                <a16:creationId xmlns:a16="http://schemas.microsoft.com/office/drawing/2014/main" id="{B1C9C71A-785C-221E-9B9C-1EA83F844075}"/>
              </a:ext>
            </a:extLst>
          </p:cNvPr>
          <p:cNvSpPr txBox="1"/>
          <p:nvPr/>
        </p:nvSpPr>
        <p:spPr>
          <a:xfrm>
            <a:off x="2051894" y="5516679"/>
            <a:ext cx="59984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HR+</a:t>
            </a:r>
          </a:p>
        </p:txBody>
      </p:sp>
      <p:sp>
        <p:nvSpPr>
          <p:cNvPr id="28" name="TextBox 27">
            <a:extLst>
              <a:ext uri="{FF2B5EF4-FFF2-40B4-BE49-F238E27FC236}">
                <a16:creationId xmlns:a16="http://schemas.microsoft.com/office/drawing/2014/main" id="{4B61F798-7057-4AB2-7873-78437F155FDB}"/>
              </a:ext>
            </a:extLst>
          </p:cNvPr>
          <p:cNvSpPr txBox="1"/>
          <p:nvPr/>
        </p:nvSpPr>
        <p:spPr>
          <a:xfrm>
            <a:off x="3048793" y="5516679"/>
            <a:ext cx="849913"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HER2+</a:t>
            </a:r>
          </a:p>
        </p:txBody>
      </p:sp>
      <p:sp>
        <p:nvSpPr>
          <p:cNvPr id="39" name="TextBox 38">
            <a:extLst>
              <a:ext uri="{FF2B5EF4-FFF2-40B4-BE49-F238E27FC236}">
                <a16:creationId xmlns:a16="http://schemas.microsoft.com/office/drawing/2014/main" id="{DEE09E73-66EC-8B45-6339-9633EBF0A725}"/>
              </a:ext>
            </a:extLst>
          </p:cNvPr>
          <p:cNvSpPr txBox="1"/>
          <p:nvPr/>
        </p:nvSpPr>
        <p:spPr>
          <a:xfrm>
            <a:off x="4213566" y="5516679"/>
            <a:ext cx="74090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TNBC</a:t>
            </a:r>
          </a:p>
        </p:txBody>
      </p:sp>
    </p:spTree>
    <p:extLst>
      <p:ext uri="{BB962C8B-B14F-4D97-AF65-F5344CB8AC3E}">
        <p14:creationId xmlns:p14="http://schemas.microsoft.com/office/powerpoint/2010/main" val="6103649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68FA5AE2681CA4489F841FAC749F7D8" ma:contentTypeVersion="20" ma:contentTypeDescription="Create a new document." ma:contentTypeScope="" ma:versionID="1025cb5d6a75fd0687cfa6c1ee049409">
  <xsd:schema xmlns:xsd="http://www.w3.org/2001/XMLSchema" xmlns:xs="http://www.w3.org/2001/XMLSchema" xmlns:p="http://schemas.microsoft.com/office/2006/metadata/properties" xmlns:ns2="8564b2ec-c8e7-469f-8d32-97cd07667c04" xmlns:ns3="fcf25b6c-cf2d-48e3-b06a-baea5b3ae914" targetNamespace="http://schemas.microsoft.com/office/2006/metadata/properties" ma:root="true" ma:fieldsID="eb696d6537b8b028e258816f5772c786" ns2:_="" ns3:_="">
    <xsd:import namespace="8564b2ec-c8e7-469f-8d32-97cd07667c04"/>
    <xsd:import namespace="fcf25b6c-cf2d-48e3-b06a-baea5b3ae91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Location" minOccurs="0"/>
                <xsd:element ref="ns2:MediaLengthInSeconds" minOccurs="0"/>
                <xsd:element ref="ns3:TaxCatchAll" minOccurs="0"/>
                <xsd:element ref="ns2:lcf76f155ced4ddcb4097134ff3c332f"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64b2ec-c8e7-469f-8d32-97cd07667c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baaf764-73f0-4b4c-b8e1-b7d465e0804e"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f25b6c-cf2d-48e3-b06a-baea5b3ae91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76231f5d-43c1-4689-92bd-e42417c497ed}" ma:internalName="TaxCatchAll" ma:showField="CatchAllData" ma:web="fcf25b6c-cf2d-48e3-b06a-baea5b3ae9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f25b6c-cf2d-48e3-b06a-baea5b3ae914" xsi:nil="true"/>
    <lcf76f155ced4ddcb4097134ff3c332f xmlns="8564b2ec-c8e7-469f-8d32-97cd07667c0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2DCC64E-7614-4475-944D-A118F006B0FC}">
  <ds:schemaRefs>
    <ds:schemaRef ds:uri="http://schemas.microsoft.com/sharepoint/v3/contenttype/forms"/>
  </ds:schemaRefs>
</ds:datastoreItem>
</file>

<file path=customXml/itemProps2.xml><?xml version="1.0" encoding="utf-8"?>
<ds:datastoreItem xmlns:ds="http://schemas.openxmlformats.org/officeDocument/2006/customXml" ds:itemID="{449413ED-5BEB-4549-9E4D-3E2C7C964C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64b2ec-c8e7-469f-8d32-97cd07667c04"/>
    <ds:schemaRef ds:uri="fcf25b6c-cf2d-48e3-b06a-baea5b3ae9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9B4E53-D4B1-422D-A7F7-C34C190A3842}">
  <ds:schemaRefs>
    <ds:schemaRef ds:uri="http://schemas.microsoft.com/office/infopath/2007/PartnerControls"/>
    <ds:schemaRef ds:uri="http://purl.org/dc/dcmitype/"/>
    <ds:schemaRef ds:uri="http://schemas.microsoft.com/office/2006/documentManagement/types"/>
    <ds:schemaRef ds:uri="http://purl.org/dc/terms/"/>
    <ds:schemaRef ds:uri="http://schemas.openxmlformats.org/package/2006/metadata/core-properties"/>
    <ds:schemaRef ds:uri="http://purl.org/dc/elements/1.1/"/>
    <ds:schemaRef ds:uri="http://schemas.microsoft.com/office/2006/metadata/properties"/>
    <ds:schemaRef ds:uri="fcf25b6c-cf2d-48e3-b06a-baea5b3ae914"/>
    <ds:schemaRef ds:uri="8564b2ec-c8e7-469f-8d32-97cd07667c0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8699</TotalTime>
  <Words>243</Words>
  <Application>Microsoft Macintosh PowerPoint</Application>
  <PresentationFormat>Letter Paper (8.5x11 in)</PresentationFormat>
  <Paragraphs>27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Maritan</dc:creator>
  <cp:lastModifiedBy>Matthew Dankner</cp:lastModifiedBy>
  <cp:revision>76</cp:revision>
  <dcterms:created xsi:type="dcterms:W3CDTF">2023-06-14T16:39:34Z</dcterms:created>
  <dcterms:modified xsi:type="dcterms:W3CDTF">2025-03-19T23:09:54Z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0x010100F68FA5AE2681CA4489F841FAC749F7D8</vt:lpwstr>
  </property>
  <property fmtid="{D5CDD505-2E9C-101B-9397-08002B2CF9AE}" pid="3" name="MediaServiceImageTags">
    <vt:lpwstr/>
  </property>
</Properties>
</file>