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4572000" cy="3200400"/>
  <p:notesSz cx="6858000" cy="9144000"/>
  <p:defaultTextStyle>
    <a:defPPr>
      <a:defRPr lang="en-US"/>
    </a:defPPr>
    <a:lvl1pPr marL="0" algn="l" defTabSz="444124" rtl="0" eaLnBrk="1" latinLnBrk="0" hangingPunct="1">
      <a:defRPr sz="874" kern="1200">
        <a:solidFill>
          <a:schemeClr val="tx1"/>
        </a:solidFill>
        <a:latin typeface="+mn-lt"/>
        <a:ea typeface="+mn-ea"/>
        <a:cs typeface="+mn-cs"/>
      </a:defRPr>
    </a:lvl1pPr>
    <a:lvl2pPr marL="222062" algn="l" defTabSz="444124" rtl="0" eaLnBrk="1" latinLnBrk="0" hangingPunct="1">
      <a:defRPr sz="874" kern="1200">
        <a:solidFill>
          <a:schemeClr val="tx1"/>
        </a:solidFill>
        <a:latin typeface="+mn-lt"/>
        <a:ea typeface="+mn-ea"/>
        <a:cs typeface="+mn-cs"/>
      </a:defRPr>
    </a:lvl2pPr>
    <a:lvl3pPr marL="444124" algn="l" defTabSz="444124" rtl="0" eaLnBrk="1" latinLnBrk="0" hangingPunct="1">
      <a:defRPr sz="874" kern="1200">
        <a:solidFill>
          <a:schemeClr val="tx1"/>
        </a:solidFill>
        <a:latin typeface="+mn-lt"/>
        <a:ea typeface="+mn-ea"/>
        <a:cs typeface="+mn-cs"/>
      </a:defRPr>
    </a:lvl3pPr>
    <a:lvl4pPr marL="666186" algn="l" defTabSz="444124" rtl="0" eaLnBrk="1" latinLnBrk="0" hangingPunct="1">
      <a:defRPr sz="874" kern="1200">
        <a:solidFill>
          <a:schemeClr val="tx1"/>
        </a:solidFill>
        <a:latin typeface="+mn-lt"/>
        <a:ea typeface="+mn-ea"/>
        <a:cs typeface="+mn-cs"/>
      </a:defRPr>
    </a:lvl4pPr>
    <a:lvl5pPr marL="888248" algn="l" defTabSz="444124" rtl="0" eaLnBrk="1" latinLnBrk="0" hangingPunct="1">
      <a:defRPr sz="874" kern="1200">
        <a:solidFill>
          <a:schemeClr val="tx1"/>
        </a:solidFill>
        <a:latin typeface="+mn-lt"/>
        <a:ea typeface="+mn-ea"/>
        <a:cs typeface="+mn-cs"/>
      </a:defRPr>
    </a:lvl5pPr>
    <a:lvl6pPr marL="1110310" algn="l" defTabSz="444124" rtl="0" eaLnBrk="1" latinLnBrk="0" hangingPunct="1">
      <a:defRPr sz="874" kern="1200">
        <a:solidFill>
          <a:schemeClr val="tx1"/>
        </a:solidFill>
        <a:latin typeface="+mn-lt"/>
        <a:ea typeface="+mn-ea"/>
        <a:cs typeface="+mn-cs"/>
      </a:defRPr>
    </a:lvl6pPr>
    <a:lvl7pPr marL="1332372" algn="l" defTabSz="444124" rtl="0" eaLnBrk="1" latinLnBrk="0" hangingPunct="1">
      <a:defRPr sz="874" kern="1200">
        <a:solidFill>
          <a:schemeClr val="tx1"/>
        </a:solidFill>
        <a:latin typeface="+mn-lt"/>
        <a:ea typeface="+mn-ea"/>
        <a:cs typeface="+mn-cs"/>
      </a:defRPr>
    </a:lvl7pPr>
    <a:lvl8pPr marL="1554434" algn="l" defTabSz="444124" rtl="0" eaLnBrk="1" latinLnBrk="0" hangingPunct="1">
      <a:defRPr sz="874" kern="1200">
        <a:solidFill>
          <a:schemeClr val="tx1"/>
        </a:solidFill>
        <a:latin typeface="+mn-lt"/>
        <a:ea typeface="+mn-ea"/>
        <a:cs typeface="+mn-cs"/>
      </a:defRPr>
    </a:lvl8pPr>
    <a:lvl9pPr marL="1776496" algn="l" defTabSz="444124" rtl="0" eaLnBrk="1" latinLnBrk="0" hangingPunct="1">
      <a:defRPr sz="874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203" d="100"/>
          <a:sy n="203" d="100"/>
        </p:scale>
        <p:origin x="174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Rustad\Dropbox\Lab%20share\Papers%20being%20written&amp;submitted\TFOEpaper\TFOE%20fold%20change%20vs%20MTB%20array%20world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Sheet1!$L$2:$L$14</c:f>
              <c:strCache>
                <c:ptCount val="13"/>
                <c:pt idx="0">
                  <c:v>TFOE smaller</c:v>
                </c:pt>
                <c:pt idx="1">
                  <c:v>-5</c:v>
                </c:pt>
                <c:pt idx="2">
                  <c:v>-4</c:v>
                </c:pt>
                <c:pt idx="3">
                  <c:v>-3</c:v>
                </c:pt>
                <c:pt idx="4">
                  <c:v>-2</c:v>
                </c:pt>
                <c:pt idx="5">
                  <c:v>-1</c:v>
                </c:pt>
                <c:pt idx="6">
                  <c:v>0</c:v>
                </c:pt>
                <c:pt idx="7">
                  <c:v>1</c:v>
                </c:pt>
                <c:pt idx="8">
                  <c:v>2</c:v>
                </c:pt>
                <c:pt idx="9">
                  <c:v>3</c:v>
                </c:pt>
                <c:pt idx="10">
                  <c:v>4</c:v>
                </c:pt>
                <c:pt idx="11">
                  <c:v>5</c:v>
                </c:pt>
                <c:pt idx="12">
                  <c:v>TFOE larger</c:v>
                </c:pt>
              </c:strCache>
            </c:strRef>
          </c:cat>
          <c:val>
            <c:numRef>
              <c:f>Sheet1!$M$2:$M$14</c:f>
              <c:numCache>
                <c:formatCode>General</c:formatCode>
                <c:ptCount val="13"/>
                <c:pt idx="1">
                  <c:v>12</c:v>
                </c:pt>
                <c:pt idx="2">
                  <c:v>15</c:v>
                </c:pt>
                <c:pt idx="3">
                  <c:v>34</c:v>
                </c:pt>
                <c:pt idx="4">
                  <c:v>41</c:v>
                </c:pt>
                <c:pt idx="5">
                  <c:v>37</c:v>
                </c:pt>
                <c:pt idx="6">
                  <c:v>30</c:v>
                </c:pt>
                <c:pt idx="7">
                  <c:v>24</c:v>
                </c:pt>
                <c:pt idx="8">
                  <c:v>12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2223992"/>
        <c:axId val="192221640"/>
      </c:barChart>
      <c:catAx>
        <c:axId val="1922239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Difference between TFOE and max fold change</a:t>
                </a:r>
                <a:r>
                  <a:rPr lang="en-US" baseline="0" dirty="0"/>
                  <a:t> in </a:t>
                </a:r>
                <a:r>
                  <a:rPr lang="en-US" baseline="0" dirty="0" smtClean="0"/>
                  <a:t>literature (log2)</a:t>
                </a: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221640"/>
        <c:crosses val="autoZero"/>
        <c:auto val="1"/>
        <c:lblAlgn val="ctr"/>
        <c:lblOffset val="100"/>
        <c:noMultiLvlLbl val="0"/>
      </c:catAx>
      <c:valAx>
        <c:axId val="192221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</a:t>
                </a:r>
                <a:r>
                  <a:rPr lang="en-US" baseline="0"/>
                  <a:t> of TFs</a:t>
                </a:r>
                <a:endParaRPr lang="en-US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223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523770"/>
            <a:ext cx="3886200" cy="111421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1680951"/>
            <a:ext cx="3429000" cy="77268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656A2-16B1-4A55-B77C-DBD1BE07D3B8}" type="datetimeFigureOut">
              <a:rPr lang="en-US" smtClean="0"/>
              <a:t>7/3/2014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4886-D381-4F48-A9EB-35D597204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01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656A2-16B1-4A55-B77C-DBD1BE07D3B8}" type="datetimeFigureOut">
              <a:rPr lang="en-US" smtClean="0"/>
              <a:t>7/3/2014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4886-D381-4F48-A9EB-35D597204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883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271838" y="170392"/>
            <a:ext cx="985838" cy="271219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4325" y="170392"/>
            <a:ext cx="2900363" cy="271219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656A2-16B1-4A55-B77C-DBD1BE07D3B8}" type="datetimeFigureOut">
              <a:rPr lang="en-US" smtClean="0"/>
              <a:t>7/3/2014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4886-D381-4F48-A9EB-35D597204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77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656A2-16B1-4A55-B77C-DBD1BE07D3B8}" type="datetimeFigureOut">
              <a:rPr lang="en-US" smtClean="0"/>
              <a:t>7/3/2014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4886-D381-4F48-A9EB-35D597204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672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944" y="797879"/>
            <a:ext cx="3943350" cy="133127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944" y="2141750"/>
            <a:ext cx="3943350" cy="7000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656A2-16B1-4A55-B77C-DBD1BE07D3B8}" type="datetimeFigureOut">
              <a:rPr lang="en-US" smtClean="0"/>
              <a:t>7/3/2014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4886-D381-4F48-A9EB-35D597204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336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5" y="851959"/>
            <a:ext cx="1943100" cy="203062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14575" y="851959"/>
            <a:ext cx="1943100" cy="203062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656A2-16B1-4A55-B77C-DBD1BE07D3B8}" type="datetimeFigureOut">
              <a:rPr lang="en-US" smtClean="0"/>
              <a:t>7/3/2014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4886-D381-4F48-A9EB-35D597204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535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170392"/>
            <a:ext cx="3943350" cy="61859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921" y="784543"/>
            <a:ext cx="1934170" cy="38449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4921" y="1169035"/>
            <a:ext cx="1934170" cy="171947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14575" y="784543"/>
            <a:ext cx="1943696" cy="38449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14575" y="1169035"/>
            <a:ext cx="1943696" cy="171947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656A2-16B1-4A55-B77C-DBD1BE07D3B8}" type="datetimeFigureOut">
              <a:rPr lang="en-US" smtClean="0"/>
              <a:t>7/3/2014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4886-D381-4F48-A9EB-35D597204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1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656A2-16B1-4A55-B77C-DBD1BE07D3B8}" type="datetimeFigureOut">
              <a:rPr lang="en-US" smtClean="0"/>
              <a:t>7/3/2014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4886-D381-4F48-A9EB-35D597204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944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656A2-16B1-4A55-B77C-DBD1BE07D3B8}" type="datetimeFigureOut">
              <a:rPr lang="en-US" smtClean="0"/>
              <a:t>7/3/2014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4886-D381-4F48-A9EB-35D597204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183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13360"/>
            <a:ext cx="1474589" cy="74676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3695" y="460799"/>
            <a:ext cx="2314575" cy="227435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960120"/>
            <a:ext cx="1474589" cy="177874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656A2-16B1-4A55-B77C-DBD1BE07D3B8}" type="datetimeFigureOut">
              <a:rPr lang="en-US" smtClean="0"/>
              <a:t>7/3/2014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4886-D381-4F48-A9EB-35D597204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894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13360"/>
            <a:ext cx="1474589" cy="74676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3695" y="460799"/>
            <a:ext cx="2314575" cy="227435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960120"/>
            <a:ext cx="1474589" cy="177874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656A2-16B1-4A55-B77C-DBD1BE07D3B8}" type="datetimeFigureOut">
              <a:rPr lang="en-US" smtClean="0"/>
              <a:t>7/3/2014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4886-D381-4F48-A9EB-35D597204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728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4325" y="170392"/>
            <a:ext cx="3943350" cy="6185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325" y="851959"/>
            <a:ext cx="3943350" cy="2030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4325" y="2966297"/>
            <a:ext cx="1028700" cy="1703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656A2-16B1-4A55-B77C-DBD1BE07D3B8}" type="datetimeFigureOut">
              <a:rPr lang="en-US" smtClean="0"/>
              <a:t>7/3/2014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4475" y="2966297"/>
            <a:ext cx="1543050" cy="1703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28975" y="2966297"/>
            <a:ext cx="1028700" cy="1703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D4886-D381-4F48-A9EB-35D597204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36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27881"/>
            <a:ext cx="4572000" cy="3172519"/>
            <a:chOff x="1905000" y="1247081"/>
            <a:chExt cx="4572000" cy="3172519"/>
          </a:xfrm>
        </p:grpSpPr>
        <p:graphicFrame>
          <p:nvGraphicFramePr>
            <p:cNvPr id="5" name="Chart 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466503883"/>
                </p:ext>
              </p:extLst>
            </p:nvPr>
          </p:nvGraphicFramePr>
          <p:xfrm>
            <a:off x="1905000" y="1676400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" name="Left Brace 5"/>
            <p:cNvSpPr/>
            <p:nvPr/>
          </p:nvSpPr>
          <p:spPr>
            <a:xfrm rot="5400000">
              <a:off x="3467100" y="876300"/>
              <a:ext cx="381000" cy="1828800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95601" y="1247081"/>
              <a:ext cx="16602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169 TFs (82.3%)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3862215"/>
      </p:ext>
    </p:extLst>
  </p:cSld>
  <p:clrMapOvr>
    <a:masterClrMapping/>
  </p:clrMapOvr>
</p:sld>
</file>

<file path=ppt/theme/theme1.xml><?xml version="1.0" encoding="utf-8"?>
<a:theme xmlns:a="http://schemas.openxmlformats.org/drawingml/2006/main" name="Std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dTheme" id="{242254CC-C039-436E-8BC4-ABE58E035FF8}" vid="{66BB4CAC-C8AA-40E5-9C10-F3C7BDD7195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</TotalTime>
  <Words>20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StdTheme</vt:lpstr>
      <vt:lpstr>PowerPoint Presentation</vt:lpstr>
    </vt:vector>
  </TitlesOfParts>
  <Company>Seattle BioMed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Tige Rustad</dc:creator>
  <cp:lastModifiedBy>Tige Rustad</cp:lastModifiedBy>
  <cp:revision>1</cp:revision>
  <dcterms:created xsi:type="dcterms:W3CDTF">2014-07-03T20:48:03Z</dcterms:created>
  <dcterms:modified xsi:type="dcterms:W3CDTF">2014-07-03T20:49:16Z</dcterms:modified>
</cp:coreProperties>
</file>