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CC"/>
    <a:srgbClr val="33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200" d="100"/>
          <a:sy n="200" d="100"/>
        </p:scale>
        <p:origin x="64" y="36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8B56B-93A7-494A-8704-289A1D95ED0B}" type="datetimeFigureOut">
              <a:rPr lang="en-US" smtClean="0"/>
              <a:t>10/24/14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54B92-6897-1047-89AE-16B7BE4B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66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8B56B-93A7-494A-8704-289A1D95ED0B}" type="datetimeFigureOut">
              <a:rPr lang="en-US" smtClean="0"/>
              <a:t>10/24/14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54B92-6897-1047-89AE-16B7BE4B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474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8B56B-93A7-494A-8704-289A1D95ED0B}" type="datetimeFigureOut">
              <a:rPr lang="en-US" smtClean="0"/>
              <a:t>10/24/14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54B92-6897-1047-89AE-16B7BE4B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028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8B56B-93A7-494A-8704-289A1D95ED0B}" type="datetimeFigureOut">
              <a:rPr lang="en-US" smtClean="0"/>
              <a:t>10/24/14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54B92-6897-1047-89AE-16B7BE4B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825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8B56B-93A7-494A-8704-289A1D95ED0B}" type="datetimeFigureOut">
              <a:rPr lang="en-US" smtClean="0"/>
              <a:t>10/24/14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54B92-6897-1047-89AE-16B7BE4B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137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8B56B-93A7-494A-8704-289A1D95ED0B}" type="datetimeFigureOut">
              <a:rPr lang="en-US" smtClean="0"/>
              <a:t>10/24/14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54B92-6897-1047-89AE-16B7BE4B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432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8B56B-93A7-494A-8704-289A1D95ED0B}" type="datetimeFigureOut">
              <a:rPr lang="en-US" smtClean="0"/>
              <a:t>10/24/14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54B92-6897-1047-89AE-16B7BE4B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442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8B56B-93A7-494A-8704-289A1D95ED0B}" type="datetimeFigureOut">
              <a:rPr lang="en-US" smtClean="0"/>
              <a:t>10/24/14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54B92-6897-1047-89AE-16B7BE4B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622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8B56B-93A7-494A-8704-289A1D95ED0B}" type="datetimeFigureOut">
              <a:rPr lang="en-US" smtClean="0"/>
              <a:t>10/24/14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54B92-6897-1047-89AE-16B7BE4B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715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8B56B-93A7-494A-8704-289A1D95ED0B}" type="datetimeFigureOut">
              <a:rPr lang="en-US" smtClean="0"/>
              <a:t>10/24/14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54B92-6897-1047-89AE-16B7BE4B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086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8B56B-93A7-494A-8704-289A1D95ED0B}" type="datetimeFigureOut">
              <a:rPr lang="en-US" smtClean="0"/>
              <a:t>10/24/14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54B92-6897-1047-89AE-16B7BE4B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164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A8B56B-93A7-494A-8704-289A1D95ED0B}" type="datetimeFigureOut">
              <a:rPr lang="en-US" smtClean="0"/>
              <a:t>10/24/14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354B92-6897-1047-89AE-16B7BE4B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414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Oval 63"/>
          <p:cNvSpPr/>
          <p:nvPr/>
        </p:nvSpPr>
        <p:spPr>
          <a:xfrm>
            <a:off x="621571" y="4445000"/>
            <a:ext cx="610329" cy="127001"/>
          </a:xfrm>
          <a:prstGeom prst="ellipse">
            <a:avLst/>
          </a:prstGeom>
          <a:solidFill>
            <a:srgbClr val="3366FF">
              <a:alpha val="5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361950" y="993775"/>
            <a:ext cx="809625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61950" y="1146175"/>
            <a:ext cx="809625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61950" y="1489075"/>
            <a:ext cx="809625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61950" y="1831975"/>
            <a:ext cx="809625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61950" y="2032000"/>
            <a:ext cx="809625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61950" y="2136775"/>
            <a:ext cx="809625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61950" y="2479675"/>
            <a:ext cx="809625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593975" y="1336675"/>
            <a:ext cx="809625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3714750" y="987425"/>
            <a:ext cx="809625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3714750" y="1260475"/>
            <a:ext cx="809625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3714750" y="1482725"/>
            <a:ext cx="809625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3714750" y="1654175"/>
            <a:ext cx="809625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714750" y="1955800"/>
            <a:ext cx="809625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3714750" y="2333625"/>
            <a:ext cx="809625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3714750" y="1412875"/>
            <a:ext cx="809625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3714750" y="2422525"/>
            <a:ext cx="809625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3721" y="349250"/>
            <a:ext cx="386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A.</a:t>
            </a:r>
            <a:endParaRPr lang="en-US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1650271" y="581025"/>
            <a:ext cx="2428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3366FF"/>
                </a:solidFill>
              </a:rPr>
              <a:t>I</a:t>
            </a:r>
            <a:endParaRPr lang="en-US" dirty="0">
              <a:solidFill>
                <a:srgbClr val="3366FF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882171" y="58420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5"/>
                </a:solidFill>
              </a:rPr>
              <a:t>C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999771" y="587375"/>
            <a:ext cx="3266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</a:rPr>
              <a:t>D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21571" y="587375"/>
            <a:ext cx="304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3366FF"/>
                </a:solidFill>
              </a:rPr>
              <a:t>X</a:t>
            </a:r>
            <a:endParaRPr lang="en-US" dirty="0">
              <a:solidFill>
                <a:srgbClr val="3366FF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43721" y="3060184"/>
            <a:ext cx="3757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B.</a:t>
            </a:r>
            <a:endParaRPr lang="en-US" b="1" dirty="0"/>
          </a:p>
        </p:txBody>
      </p:sp>
      <p:sp>
        <p:nvSpPr>
          <p:cNvPr id="46" name="TextBox 45"/>
          <p:cNvSpPr txBox="1"/>
          <p:nvPr/>
        </p:nvSpPr>
        <p:spPr>
          <a:xfrm>
            <a:off x="338958" y="3060184"/>
            <a:ext cx="51220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X                  I</a:t>
            </a:r>
            <a:r>
              <a:rPr lang="en-US" dirty="0" smtClean="0"/>
              <a:t>                     </a:t>
            </a:r>
            <a:r>
              <a:rPr lang="en-US" dirty="0" smtClean="0">
                <a:solidFill>
                  <a:schemeClr val="accent5"/>
                </a:solidFill>
              </a:rPr>
              <a:t>C</a:t>
            </a:r>
            <a:r>
              <a:rPr lang="en-US" dirty="0" smtClean="0"/>
              <a:t>                     </a:t>
            </a:r>
            <a:r>
              <a:rPr lang="en-US" dirty="0" smtClean="0">
                <a:solidFill>
                  <a:schemeClr val="accent6"/>
                </a:solidFill>
              </a:rPr>
              <a:t>D</a:t>
            </a:r>
          </a:p>
          <a:p>
            <a:r>
              <a:rPr lang="en-US" sz="1200" dirty="0" smtClean="0"/>
              <a:t>Serotype 19F      Serotype 19F          Serotype 19A           Serotype 4</a:t>
            </a:r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3721" y="4019034"/>
            <a:ext cx="3660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C.</a:t>
            </a:r>
            <a:endParaRPr lang="en-US" b="1" dirty="0"/>
          </a:p>
        </p:txBody>
      </p:sp>
      <p:cxnSp>
        <p:nvCxnSpPr>
          <p:cNvPr id="48" name="Straight Connector 47"/>
          <p:cNvCxnSpPr/>
          <p:nvPr/>
        </p:nvCxnSpPr>
        <p:spPr>
          <a:xfrm>
            <a:off x="1403350" y="993775"/>
            <a:ext cx="809625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1403350" y="1146175"/>
            <a:ext cx="809625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1403350" y="1489075"/>
            <a:ext cx="809625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1403350" y="1831975"/>
            <a:ext cx="809625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1403350" y="2032000"/>
            <a:ext cx="809625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1403350" y="2136775"/>
            <a:ext cx="809625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1403350" y="2479675"/>
            <a:ext cx="809625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2593975" y="993775"/>
            <a:ext cx="809625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2593975" y="1146175"/>
            <a:ext cx="809625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2593975" y="1489075"/>
            <a:ext cx="809625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2593975" y="1831975"/>
            <a:ext cx="809625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2593975" y="2032000"/>
            <a:ext cx="809625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2593975" y="2136775"/>
            <a:ext cx="809625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2593975" y="2479675"/>
            <a:ext cx="809625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1171576" y="4388367"/>
            <a:ext cx="247134" cy="247134"/>
          </a:xfrm>
          <a:prstGeom prst="ellipse">
            <a:avLst/>
          </a:prstGeom>
          <a:solidFill>
            <a:srgbClr val="336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3" name="Straight Connector 62"/>
          <p:cNvCxnSpPr>
            <a:stCxn id="21" idx="2"/>
          </p:cNvCxnSpPr>
          <p:nvPr/>
        </p:nvCxnSpPr>
        <p:spPr>
          <a:xfrm flipH="1" flipV="1">
            <a:off x="698500" y="4508500"/>
            <a:ext cx="473076" cy="3434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Oval 64"/>
          <p:cNvSpPr/>
          <p:nvPr/>
        </p:nvSpPr>
        <p:spPr>
          <a:xfrm>
            <a:off x="653321" y="4469671"/>
            <a:ext cx="76929" cy="76929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4F81B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3721" y="4894818"/>
            <a:ext cx="3918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D. </a:t>
            </a:r>
            <a:endParaRPr lang="en-US" b="1" dirty="0"/>
          </a:p>
        </p:txBody>
      </p:sp>
      <p:cxnSp>
        <p:nvCxnSpPr>
          <p:cNvPr id="72" name="Straight Connector 71"/>
          <p:cNvCxnSpPr/>
          <p:nvPr/>
        </p:nvCxnSpPr>
        <p:spPr>
          <a:xfrm>
            <a:off x="3283017" y="5099050"/>
            <a:ext cx="253204" cy="0"/>
          </a:xfrm>
          <a:prstGeom prst="line">
            <a:avLst/>
          </a:prstGeom>
          <a:ln>
            <a:solidFill>
              <a:srgbClr val="000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3289367" y="5451475"/>
            <a:ext cx="165033" cy="0"/>
          </a:xfrm>
          <a:prstGeom prst="line">
            <a:avLst/>
          </a:prstGeom>
          <a:ln>
            <a:solidFill>
              <a:srgbClr val="6666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3289367" y="5086350"/>
            <a:ext cx="0" cy="367784"/>
          </a:xfrm>
          <a:prstGeom prst="line">
            <a:avLst/>
          </a:prstGeom>
          <a:ln>
            <a:solidFill>
              <a:srgbClr val="6666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H="1">
            <a:off x="2875821" y="5251450"/>
            <a:ext cx="407196" cy="0"/>
          </a:xfrm>
          <a:prstGeom prst="line">
            <a:avLst/>
          </a:prstGeom>
          <a:ln>
            <a:solidFill>
              <a:srgbClr val="6666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>
            <a:off x="2882171" y="5238750"/>
            <a:ext cx="0" cy="415409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 flipH="1">
            <a:off x="2889111" y="5654159"/>
            <a:ext cx="654050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>
            <a:off x="1177197" y="5451475"/>
            <a:ext cx="0" cy="387350"/>
          </a:xfrm>
          <a:prstGeom prst="line">
            <a:avLst/>
          </a:prstGeom>
          <a:ln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 flipH="1">
            <a:off x="1167671" y="5838825"/>
            <a:ext cx="2610579" cy="0"/>
          </a:xfrm>
          <a:prstGeom prst="line">
            <a:avLst/>
          </a:prstGeom>
          <a:ln>
            <a:solidFill>
              <a:srgbClr val="F7964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H="1">
            <a:off x="1167671" y="5451475"/>
            <a:ext cx="1708150" cy="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8" name="Rectangle 97"/>
          <p:cNvSpPr/>
          <p:nvPr/>
        </p:nvSpPr>
        <p:spPr>
          <a:xfrm>
            <a:off x="3834403" y="4755634"/>
            <a:ext cx="3044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X </a:t>
            </a:r>
            <a:endParaRPr lang="en-US" dirty="0"/>
          </a:p>
        </p:txBody>
      </p:sp>
      <p:sp>
        <p:nvSpPr>
          <p:cNvPr id="99" name="Rectangle 98"/>
          <p:cNvSpPr/>
          <p:nvPr/>
        </p:nvSpPr>
        <p:spPr>
          <a:xfrm>
            <a:off x="3841278" y="5250418"/>
            <a:ext cx="3898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6666CC"/>
                </a:solidFill>
              </a:rPr>
              <a:t>C</a:t>
            </a:r>
            <a:r>
              <a:rPr lang="en-US" baseline="-25000" dirty="0" smtClean="0">
                <a:solidFill>
                  <a:srgbClr val="6666CC"/>
                </a:solidFill>
              </a:rPr>
              <a:t>1</a:t>
            </a:r>
            <a:endParaRPr lang="en-US" baseline="-25000" dirty="0">
              <a:solidFill>
                <a:srgbClr val="6666CC"/>
              </a:solidFill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3841278" y="5454134"/>
            <a:ext cx="3898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</a:t>
            </a:r>
            <a:r>
              <a:rPr lang="en-US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3823462" y="5654159"/>
            <a:ext cx="3266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6"/>
                </a:solidFill>
              </a:rPr>
              <a:t>D 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62" name="Oval 61"/>
          <p:cNvSpPr/>
          <p:nvPr/>
        </p:nvSpPr>
        <p:spPr>
          <a:xfrm>
            <a:off x="3434482" y="4450104"/>
            <a:ext cx="610329" cy="127001"/>
          </a:xfrm>
          <a:prstGeom prst="ellipse">
            <a:avLst/>
          </a:prstGeom>
          <a:solidFill>
            <a:schemeClr val="accent6">
              <a:lumMod val="60000"/>
              <a:lumOff val="40000"/>
              <a:alpha val="5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3984487" y="4393471"/>
            <a:ext cx="247134" cy="247134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1" name="Straight Connector 70"/>
          <p:cNvCxnSpPr>
            <a:stCxn id="69" idx="2"/>
          </p:cNvCxnSpPr>
          <p:nvPr/>
        </p:nvCxnSpPr>
        <p:spPr>
          <a:xfrm flipH="1" flipV="1">
            <a:off x="3511411" y="4513604"/>
            <a:ext cx="473076" cy="3434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Oval 73"/>
          <p:cNvSpPr/>
          <p:nvPr/>
        </p:nvSpPr>
        <p:spPr>
          <a:xfrm>
            <a:off x="3466232" y="4474775"/>
            <a:ext cx="76929" cy="76929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 rot="10800000">
            <a:off x="1358900" y="4453537"/>
            <a:ext cx="610329" cy="127001"/>
            <a:chOff x="773971" y="4597400"/>
            <a:chExt cx="610329" cy="127001"/>
          </a:xfrm>
        </p:grpSpPr>
        <p:sp>
          <p:nvSpPr>
            <p:cNvPr id="76" name="Oval 75"/>
            <p:cNvSpPr/>
            <p:nvPr/>
          </p:nvSpPr>
          <p:spPr>
            <a:xfrm>
              <a:off x="773971" y="4597400"/>
              <a:ext cx="610329" cy="127001"/>
            </a:xfrm>
            <a:prstGeom prst="ellipse">
              <a:avLst/>
            </a:prstGeom>
            <a:solidFill>
              <a:srgbClr val="3366FF">
                <a:alpha val="58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7" name="Straight Connector 76"/>
            <p:cNvCxnSpPr/>
            <p:nvPr/>
          </p:nvCxnSpPr>
          <p:spPr>
            <a:xfrm flipH="1" flipV="1">
              <a:off x="850900" y="4660900"/>
              <a:ext cx="473076" cy="3434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Oval 78"/>
            <p:cNvSpPr/>
            <p:nvPr/>
          </p:nvSpPr>
          <p:spPr>
            <a:xfrm>
              <a:off x="805721" y="4622071"/>
              <a:ext cx="76929" cy="76929"/>
            </a:xfrm>
            <a:prstGeom prst="ellipse">
              <a:avLst/>
            </a:prstGeom>
            <a:solidFill>
              <a:srgbClr val="93CDDD"/>
            </a:solidFill>
            <a:ln>
              <a:solidFill>
                <a:srgbClr val="4F81BD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88" name="Straight Connector 87"/>
          <p:cNvCxnSpPr/>
          <p:nvPr/>
        </p:nvCxnSpPr>
        <p:spPr>
          <a:xfrm flipV="1">
            <a:off x="3548988" y="4940300"/>
            <a:ext cx="0" cy="298450"/>
          </a:xfrm>
          <a:prstGeom prst="line">
            <a:avLst/>
          </a:prstGeom>
          <a:ln>
            <a:solidFill>
              <a:srgbClr val="000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Rectangle 89"/>
          <p:cNvSpPr/>
          <p:nvPr/>
        </p:nvSpPr>
        <p:spPr>
          <a:xfrm>
            <a:off x="3882627" y="5015468"/>
            <a:ext cx="2428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I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endParaRPr lang="en-US" dirty="0"/>
          </a:p>
        </p:txBody>
      </p:sp>
      <p:sp>
        <p:nvSpPr>
          <p:cNvPr id="91" name="Rectangle 90"/>
          <p:cNvSpPr/>
          <p:nvPr/>
        </p:nvSpPr>
        <p:spPr>
          <a:xfrm>
            <a:off x="3968664" y="4024139"/>
            <a:ext cx="3266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6"/>
                </a:solidFill>
              </a:rPr>
              <a:t>D 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1053371" y="4024139"/>
            <a:ext cx="4724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X, I </a:t>
            </a:r>
            <a:endParaRPr lang="en-US" dirty="0"/>
          </a:p>
        </p:txBody>
      </p:sp>
      <p:sp>
        <p:nvSpPr>
          <p:cNvPr id="95" name="Rectangle 94"/>
          <p:cNvSpPr/>
          <p:nvPr/>
        </p:nvSpPr>
        <p:spPr>
          <a:xfrm>
            <a:off x="565836" y="4019034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1704097" y="4019034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152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35</Words>
  <Application>Microsoft Macintosh PowerPoint</Application>
  <PresentationFormat>On-screen Show (4:3)</PresentationFormat>
  <Paragraphs>19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Harvard School of Public Health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 Lipsitch</dc:creator>
  <cp:lastModifiedBy>Yonatan Grad</cp:lastModifiedBy>
  <cp:revision>15</cp:revision>
  <dcterms:created xsi:type="dcterms:W3CDTF">2014-10-21T19:10:25Z</dcterms:created>
  <dcterms:modified xsi:type="dcterms:W3CDTF">2014-10-24T17:48:38Z</dcterms:modified>
</cp:coreProperties>
</file>