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369" r:id="rId2"/>
    <p:sldId id="378" r:id="rId3"/>
    <p:sldId id="371" r:id="rId4"/>
    <p:sldId id="376" r:id="rId5"/>
    <p:sldId id="377" r:id="rId6"/>
    <p:sldId id="357" r:id="rId7"/>
    <p:sldId id="370" r:id="rId8"/>
    <p:sldId id="368" r:id="rId9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squin Daron" initials="JD" lastIdx="3" clrIdx="0"/>
  <p:cmAuthor id="1" name="Catherine Feuillet" initials="CF" lastIdx="4" clrIdx="1"/>
  <p:cmAuthor id="2" name="Frederic Choulet" initials="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4CF92F-5E35-4349-ABF2-E64BCE8B6360}" type="datetimeFigureOut">
              <a:rPr lang="en-US" smtClean="0"/>
              <a:t>9/30/2014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202C6-6E75-47C3-98F4-458D5D2795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264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028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281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03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79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520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53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93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94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18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4B0D0-633F-47D6-ADFF-15CD6FC39D83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BA19A-FA31-4AA9-9BE0-0A563AA1E598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785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610261"/>
              </p:ext>
            </p:extLst>
          </p:nvPr>
        </p:nvGraphicFramePr>
        <p:xfrm>
          <a:off x="2087604" y="890774"/>
          <a:ext cx="4968792" cy="5319529"/>
        </p:xfrm>
        <a:graphic>
          <a:graphicData uri="http://schemas.openxmlformats.org/drawingml/2006/table">
            <a:tbl>
              <a:tblPr firstRow="1" lastRow="1" bandRow="1">
                <a:tableStyleId>{9D7B26C5-4107-4FEC-AEDC-1716B250A1EF}</a:tableStyleId>
              </a:tblPr>
              <a:tblGrid>
                <a:gridCol w="828132"/>
                <a:gridCol w="828132"/>
                <a:gridCol w="828132"/>
                <a:gridCol w="828132"/>
                <a:gridCol w="828132"/>
                <a:gridCol w="828132"/>
              </a:tblGrid>
              <a:tr h="376154"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Wheat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chr</a:t>
                      </a:r>
                      <a:r>
                        <a:rPr lang="en-US" sz="1200" u="none" strike="noStrike" dirty="0" smtClean="0">
                          <a:effectLst/>
                        </a:rPr>
                        <a:t> 3B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u="none" strike="noStrike" dirty="0" smtClean="0">
                          <a:effectLst/>
                        </a:rPr>
                        <a:t>T. </a:t>
                      </a:r>
                      <a:r>
                        <a:rPr lang="en-US" sz="1200" i="1" u="none" strike="noStrike" dirty="0" err="1" smtClean="0">
                          <a:effectLst/>
                        </a:rPr>
                        <a:t>urartu</a:t>
                      </a:r>
                      <a:endParaRPr lang="en-US" sz="1200" b="1" i="1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i="1" u="none" strike="noStrike" dirty="0" smtClean="0">
                          <a:effectLst/>
                        </a:rPr>
                        <a:t>Ae. </a:t>
                      </a:r>
                      <a:r>
                        <a:rPr lang="en-US" sz="1200" i="1" u="none" strike="noStrike" dirty="0" err="1" smtClean="0">
                          <a:effectLst/>
                        </a:rPr>
                        <a:t>taushii</a:t>
                      </a:r>
                      <a:endParaRPr lang="en-US" sz="1200" i="1" u="none" strike="noStrike" dirty="0" smtClean="0">
                        <a:effectLst/>
                      </a:endParaRPr>
                    </a:p>
                  </a:txBody>
                  <a:tcPr marL="8556" marR="8556" marT="8556" marB="0" anchor="ctr"/>
                </a:tc>
              </a:tr>
              <a:tr h="291325">
                <a:tc rowSpan="5"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Class 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With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LTR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Gypsy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46.9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46.6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39.1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err="1">
                          <a:effectLst/>
                        </a:rPr>
                        <a:t>Copia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15.6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11.9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7622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LTR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unclass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3.5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3.4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Without</a:t>
                      </a:r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LTR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LINE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1.2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SINE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rowSpan="9">
                  <a:txBody>
                    <a:bodyPr/>
                    <a:lstStyle/>
                    <a:p>
                      <a:pPr algn="ctr" rtl="0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Cl</a:t>
                      </a:r>
                      <a:r>
                        <a:rPr lang="fr-FR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ass</a:t>
                      </a:r>
                      <a:r>
                        <a:rPr lang="fr-FR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rowSpan="7">
                  <a:txBody>
                    <a:bodyPr/>
                    <a:lstStyle/>
                    <a:p>
                      <a:pPr algn="ctr" rtl="0" fontAlgn="b"/>
                      <a:r>
                        <a:rPr lang="fr-F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TIR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CACTA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16.4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12.3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15.6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err="1">
                          <a:effectLst/>
                        </a:rPr>
                        <a:t>Mutator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0.43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0.36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0.54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29097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err="1">
                          <a:effectLst/>
                        </a:rPr>
                        <a:t>hAT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0.02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Harbinger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0.20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0.23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Mariner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0.19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0.17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0.20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6154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TIR</a:t>
                      </a:r>
                      <a:r>
                        <a:rPr lang="en-US" sz="12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200" u="none" strike="noStrike" baseline="0" dirty="0" err="1" smtClean="0">
                          <a:effectLst/>
                        </a:rPr>
                        <a:t>unclass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0.22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0.23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0.27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569630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Transposon </a:t>
                      </a:r>
                      <a:r>
                        <a:rPr lang="en-US" sz="1200" u="none" strike="noStrike" dirty="0" err="1" smtClean="0">
                          <a:effectLst/>
                        </a:rPr>
                        <a:t>unclass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0.07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err="1">
                          <a:effectLst/>
                        </a:rPr>
                        <a:t>Helitron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0.01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0.01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77622">
                <a:tc vMerge="1"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unclassified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0.81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0.72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0.88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291325">
                <a:tc>
                  <a:txBody>
                    <a:bodyPr/>
                    <a:lstStyle/>
                    <a:p>
                      <a:pPr algn="ctr" rtl="0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>
                          <a:effectLst/>
                        </a:rPr>
                        <a:t>Total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200" u="none" strike="noStrike" dirty="0" smtClean="0">
                          <a:effectLst/>
                        </a:rPr>
                        <a:t>85.5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556" marR="8556" marT="8556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76.9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20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73.6</a:t>
                      </a:r>
                      <a:endParaRPr lang="en-US" sz="12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850270" y="295254"/>
            <a:ext cx="74434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Tables S1  : Proportion of TEs in wheat chromosome 3B and in </a:t>
            </a:r>
            <a:r>
              <a:rPr lang="en-US" sz="1200" b="1" dirty="0"/>
              <a:t>the draft genome </a:t>
            </a:r>
            <a:r>
              <a:rPr lang="en-US" sz="1200" b="1" dirty="0" smtClean="0"/>
              <a:t>sequences of </a:t>
            </a:r>
            <a:r>
              <a:rPr lang="en-US" sz="1200" b="1" i="1" dirty="0" smtClean="0"/>
              <a:t>T. </a:t>
            </a:r>
            <a:r>
              <a:rPr lang="en-US" sz="1200" b="1" i="1" dirty="0" err="1" smtClean="0"/>
              <a:t>urartu</a:t>
            </a:r>
            <a:r>
              <a:rPr lang="en-US" sz="1200" b="1" i="1" dirty="0"/>
              <a:t> </a:t>
            </a:r>
            <a:r>
              <a:rPr lang="en-US" sz="1200" b="1" dirty="0" smtClean="0"/>
              <a:t>and </a:t>
            </a:r>
            <a:r>
              <a:rPr lang="en-US" sz="1200" b="1" i="1" dirty="0"/>
              <a:t>Ae. </a:t>
            </a:r>
            <a:r>
              <a:rPr lang="en-US" sz="1200" b="1" i="1" dirty="0" smtClean="0"/>
              <a:t>tauschii </a:t>
            </a:r>
            <a:r>
              <a:rPr lang="en-US" sz="1200" b="1" dirty="0" smtClean="0"/>
              <a:t>annotated using CLARI-TE and the </a:t>
            </a:r>
            <a:r>
              <a:rPr lang="en-US" sz="1200" b="1" dirty="0" err="1" smtClean="0"/>
              <a:t>ClariTeRep</a:t>
            </a:r>
            <a:r>
              <a:rPr lang="en-US" sz="1200" b="1" dirty="0" smtClean="0"/>
              <a:t> library.</a:t>
            </a:r>
            <a:endParaRPr lang="en-US" sz="1200" dirty="0" smtClean="0"/>
          </a:p>
        </p:txBody>
      </p:sp>
    </p:spTree>
    <p:extLst>
      <p:ext uri="{BB962C8B-B14F-4D97-AF65-F5344CB8AC3E}">
        <p14:creationId xmlns:p14="http://schemas.microsoft.com/office/powerpoint/2010/main" val="33285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7354808"/>
              </p:ext>
            </p:extLst>
          </p:nvPr>
        </p:nvGraphicFramePr>
        <p:xfrm>
          <a:off x="2200276" y="1871664"/>
          <a:ext cx="4533900" cy="3771215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906780"/>
                <a:gridCol w="906780"/>
                <a:gridCol w="906780"/>
                <a:gridCol w="906780"/>
                <a:gridCol w="906780"/>
              </a:tblGrid>
              <a:tr h="526427"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GR rates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Gene density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Nonsyntenic genes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TE proportion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7737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TE proportion 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-0.81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-0.75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-0.90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8096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Gypsy proportion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-0.78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-0.71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-0.87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0.97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7905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CACTA proportion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0.42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-0.51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87085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 dirty="0">
                          <a:effectLst/>
                        </a:rPr>
                        <a:t>DNA transposon proportion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0.71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>
                          <a:effectLst/>
                        </a:rPr>
                        <a:t>0.86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effectLst/>
                        </a:rPr>
                        <a:t>-0.89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820367" y="671238"/>
            <a:ext cx="7595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Table S2: Correlations between the content in different TE superfamilies and local genetic recombination (GR) and gene density. </a:t>
            </a:r>
            <a:r>
              <a:rPr lang="en-US" sz="1200" dirty="0" smtClean="0"/>
              <a:t>Correlations were calculated using a sliding window of 10 Mb and a step of 1 Mb along the pseudomolecule.</a:t>
            </a:r>
          </a:p>
        </p:txBody>
      </p:sp>
    </p:spTree>
    <p:extLst>
      <p:ext uri="{BB962C8B-B14F-4D97-AF65-F5344CB8AC3E}">
        <p14:creationId xmlns:p14="http://schemas.microsoft.com/office/powerpoint/2010/main" val="1840195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Rplot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162" y="142875"/>
            <a:ext cx="5461676" cy="558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1295400" y="5669547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Figure S1: Distribution of the average percentage of similarity shared </a:t>
            </a:r>
            <a:r>
              <a:rPr lang="en-US" sz="1200" b="1" dirty="0"/>
              <a:t>among </a:t>
            </a:r>
            <a:r>
              <a:rPr lang="en-US" sz="1200" b="1" dirty="0" smtClean="0"/>
              <a:t>LTR-RT families for </a:t>
            </a:r>
            <a:r>
              <a:rPr lang="en-US" sz="1200" b="1" i="1" dirty="0" smtClean="0"/>
              <a:t>Brachypodium</a:t>
            </a:r>
            <a:r>
              <a:rPr lang="en-US" sz="1200" b="1" dirty="0" smtClean="0"/>
              <a:t> (</a:t>
            </a:r>
            <a:r>
              <a:rPr lang="en-US" sz="1200" b="1" dirty="0" err="1" smtClean="0"/>
              <a:t>bd</a:t>
            </a:r>
            <a:r>
              <a:rPr lang="en-US" sz="1200" b="1" dirty="0" smtClean="0"/>
              <a:t>), rice (</a:t>
            </a:r>
            <a:r>
              <a:rPr lang="en-US" sz="1200" b="1" dirty="0" err="1" smtClean="0"/>
              <a:t>os</a:t>
            </a:r>
            <a:r>
              <a:rPr lang="en-US" sz="1200" b="1" dirty="0" smtClean="0"/>
              <a:t>) sorghum (</a:t>
            </a:r>
            <a:r>
              <a:rPr lang="en-US" sz="1200" b="1" dirty="0" err="1" smtClean="0"/>
              <a:t>sb</a:t>
            </a:r>
            <a:r>
              <a:rPr lang="en-US" sz="1200" b="1" dirty="0" smtClean="0"/>
              <a:t>), maize (</a:t>
            </a:r>
            <a:r>
              <a:rPr lang="en-US" sz="1200" b="1" dirty="0" err="1" smtClean="0"/>
              <a:t>zm</a:t>
            </a:r>
            <a:r>
              <a:rPr lang="en-US" sz="1200" b="1" dirty="0" smtClean="0"/>
              <a:t>) and wheat (ta).</a:t>
            </a:r>
          </a:p>
          <a:p>
            <a:pPr algn="just"/>
            <a:r>
              <a:rPr lang="en-US" sz="1200" dirty="0" smtClean="0"/>
              <a:t>Clustering methods for </a:t>
            </a:r>
            <a:r>
              <a:rPr lang="en-US" sz="1200" dirty="0" err="1" smtClean="0"/>
              <a:t>bd</a:t>
            </a:r>
            <a:r>
              <a:rPr lang="en-US" sz="1200" dirty="0" smtClean="0"/>
              <a:t>, </a:t>
            </a:r>
            <a:r>
              <a:rPr lang="en-US" sz="1200" dirty="0" err="1" smtClean="0"/>
              <a:t>os</a:t>
            </a:r>
            <a:r>
              <a:rPr lang="en-US" sz="1200" dirty="0" smtClean="0"/>
              <a:t>, </a:t>
            </a:r>
            <a:r>
              <a:rPr lang="en-US" sz="1200" dirty="0" err="1" smtClean="0"/>
              <a:t>sb</a:t>
            </a:r>
            <a:r>
              <a:rPr lang="en-US" sz="1200" dirty="0" smtClean="0"/>
              <a:t> and </a:t>
            </a:r>
            <a:r>
              <a:rPr lang="en-US" sz="1200" dirty="0" err="1" smtClean="0"/>
              <a:t>zm</a:t>
            </a:r>
            <a:r>
              <a:rPr lang="en-US" sz="1200" dirty="0" smtClean="0"/>
              <a:t> was described in El </a:t>
            </a:r>
            <a:r>
              <a:rPr lang="en-US" sz="1200" dirty="0" err="1" smtClean="0"/>
              <a:t>Baidouri</a:t>
            </a:r>
            <a:r>
              <a:rPr lang="en-US" sz="1200" dirty="0" smtClean="0"/>
              <a:t> et al. [42]. The x axis represents the percentage of similarity and the y axis the proportion of families. The vertical red line represents the average for each species.</a:t>
            </a:r>
          </a:p>
        </p:txBody>
      </p:sp>
    </p:spTree>
    <p:extLst>
      <p:ext uri="{BB962C8B-B14F-4D97-AF65-F5344CB8AC3E}">
        <p14:creationId xmlns:p14="http://schemas.microsoft.com/office/powerpoint/2010/main" val="192745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E:\tm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34112"/>
            <a:ext cx="5109068" cy="447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E:\R1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 r="9160" b="15354"/>
          <a:stretch/>
        </p:blipFill>
        <p:spPr bwMode="auto">
          <a:xfrm>
            <a:off x="7186715" y="5466945"/>
            <a:ext cx="1962150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 descr="E:\R9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 r="10703" b="15354"/>
          <a:stretch/>
        </p:blipFill>
        <p:spPr bwMode="auto">
          <a:xfrm>
            <a:off x="5421643" y="5466945"/>
            <a:ext cx="1928811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7" name="Picture 25" descr="E:\R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 r="7175" b="15354"/>
          <a:stretch/>
        </p:blipFill>
        <p:spPr bwMode="auto">
          <a:xfrm>
            <a:off x="1771923" y="5466945"/>
            <a:ext cx="2005012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E:\R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6" r="9600" b="15354"/>
          <a:stretch/>
        </p:blipFill>
        <p:spPr bwMode="auto">
          <a:xfrm>
            <a:off x="0" y="5466945"/>
            <a:ext cx="1952625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 descr="E:\R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4" t="20026" b="15354"/>
          <a:stretch/>
        </p:blipFill>
        <p:spPr bwMode="auto">
          <a:xfrm>
            <a:off x="3592565" y="5466945"/>
            <a:ext cx="2018212" cy="1395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/>
          <p:cNvSpPr txBox="1"/>
          <p:nvPr/>
        </p:nvSpPr>
        <p:spPr>
          <a:xfrm>
            <a:off x="450850" y="544450"/>
            <a:ext cx="45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</a:t>
            </a:r>
            <a:endParaRPr lang="en-US" dirty="0"/>
          </a:p>
        </p:txBody>
      </p:sp>
      <p:sp>
        <p:nvSpPr>
          <p:cNvPr id="33" name="ZoneTexte 32"/>
          <p:cNvSpPr txBox="1"/>
          <p:nvPr/>
        </p:nvSpPr>
        <p:spPr>
          <a:xfrm>
            <a:off x="5412497" y="544450"/>
            <a:ext cx="45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</a:t>
            </a:r>
            <a:endParaRPr lang="en-US" dirty="0"/>
          </a:p>
        </p:txBody>
      </p:sp>
      <p:pic>
        <p:nvPicPr>
          <p:cNvPr id="3093" name="Picture 21" descr="E:\R5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5" r="10830" b="16286"/>
          <a:stretch/>
        </p:blipFill>
        <p:spPr bwMode="auto">
          <a:xfrm>
            <a:off x="7204753" y="4036988"/>
            <a:ext cx="1926075" cy="13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9" name="Picture 17" descr="E:\R4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2" r="10191" b="16286"/>
          <a:stretch/>
        </p:blipFill>
        <p:spPr bwMode="auto">
          <a:xfrm>
            <a:off x="5416120" y="3959167"/>
            <a:ext cx="1939857" cy="1444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E:\R3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25" r="9995" b="16286"/>
          <a:stretch/>
        </p:blipFill>
        <p:spPr bwMode="auto">
          <a:xfrm>
            <a:off x="3629615" y="4036988"/>
            <a:ext cx="1944113" cy="1367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1" name="Picture 19" descr="E:\R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3" r="11121" b="16074"/>
          <a:stretch/>
        </p:blipFill>
        <p:spPr bwMode="auto">
          <a:xfrm>
            <a:off x="7207893" y="2538939"/>
            <a:ext cx="1919794" cy="1449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E:\R1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75" r="9600" b="16074"/>
          <a:stretch/>
        </p:blipFill>
        <p:spPr bwMode="auto">
          <a:xfrm>
            <a:off x="5409736" y="2607033"/>
            <a:ext cx="1952625" cy="1381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1" name="Picture 29" descr="E:\tmp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1" r="9744" b="14894"/>
          <a:stretch/>
        </p:blipFill>
        <p:spPr bwMode="auto">
          <a:xfrm>
            <a:off x="7193028" y="1050603"/>
            <a:ext cx="1949525" cy="154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444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tm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13" y="620480"/>
            <a:ext cx="4298898" cy="3375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0850" y="5856925"/>
            <a:ext cx="8483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b="1" dirty="0" smtClean="0"/>
              <a:t>Figure S2 </a:t>
            </a:r>
            <a:r>
              <a:rPr lang="en-US" sz="1200" dirty="0" smtClean="0"/>
              <a:t>: </a:t>
            </a:r>
            <a:r>
              <a:rPr lang="en-US" sz="1200" b="1" dirty="0" err="1" smtClean="0"/>
              <a:t>Dendrograms</a:t>
            </a:r>
            <a:r>
              <a:rPr lang="en-US" sz="1200" b="1" dirty="0" smtClean="0"/>
              <a:t> of two families of LTR-RTs: RLG_famc1 (A-B) and RLC_famc2 (C-D).</a:t>
            </a:r>
          </a:p>
          <a:p>
            <a:pPr algn="just"/>
            <a:r>
              <a:rPr lang="en-US" sz="1200" dirty="0" err="1" smtClean="0"/>
              <a:t>Dendrograms</a:t>
            </a:r>
            <a:r>
              <a:rPr lang="en-US" sz="1200" dirty="0" smtClean="0"/>
              <a:t> were computed based on multiple alignment of the entire sequence of each copy. The different colors labeled the different subfamilies that can be distinguished on the </a:t>
            </a:r>
            <a:r>
              <a:rPr lang="en-US" sz="1200" dirty="0" err="1" smtClean="0"/>
              <a:t>dendrogram</a:t>
            </a:r>
            <a:r>
              <a:rPr lang="en-US" sz="1200" dirty="0" smtClean="0"/>
              <a:t>. Insertion dates are represented in B and D. Distribution in gray represents </a:t>
            </a:r>
            <a:r>
              <a:rPr lang="en-US" sz="1200" dirty="0"/>
              <a:t>the insertion dates </a:t>
            </a:r>
            <a:r>
              <a:rPr lang="en-US" sz="1200" dirty="0" smtClean="0"/>
              <a:t>estimated </a:t>
            </a:r>
            <a:r>
              <a:rPr lang="en-US" sz="1200" dirty="0"/>
              <a:t>for 5554 </a:t>
            </a:r>
            <a:r>
              <a:rPr lang="en-US" sz="1200" dirty="0" smtClean="0"/>
              <a:t>and 837 complete elements belonging to RLG_famc1 (B) and </a:t>
            </a:r>
            <a:r>
              <a:rPr lang="en-US" sz="1200" dirty="0"/>
              <a:t>RLC_famc2 </a:t>
            </a:r>
            <a:r>
              <a:rPr lang="en-US" sz="1200" dirty="0" smtClean="0"/>
              <a:t>(D), respectively.</a:t>
            </a:r>
            <a:endParaRPr lang="en-US" sz="1200" dirty="0"/>
          </a:p>
        </p:txBody>
      </p:sp>
      <p:sp>
        <p:nvSpPr>
          <p:cNvPr id="2" name="ZoneTexte 1"/>
          <p:cNvSpPr txBox="1"/>
          <p:nvPr/>
        </p:nvSpPr>
        <p:spPr>
          <a:xfrm>
            <a:off x="450850" y="554974"/>
            <a:ext cx="45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</a:t>
            </a:r>
            <a:endParaRPr lang="en-US" dirty="0"/>
          </a:p>
        </p:txBody>
      </p:sp>
      <p:sp>
        <p:nvSpPr>
          <p:cNvPr id="6" name="ZoneTexte 5"/>
          <p:cNvSpPr txBox="1"/>
          <p:nvPr/>
        </p:nvSpPr>
        <p:spPr>
          <a:xfrm>
            <a:off x="4609211" y="554974"/>
            <a:ext cx="454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D</a:t>
            </a:r>
            <a:endParaRPr lang="en-US" dirty="0"/>
          </a:p>
        </p:txBody>
      </p:sp>
      <p:pic>
        <p:nvPicPr>
          <p:cNvPr id="4098" name="Picture 2" descr="E:\test_ gra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1"/>
          <a:stretch/>
        </p:blipFill>
        <p:spPr bwMode="auto">
          <a:xfrm>
            <a:off x="6950856" y="301556"/>
            <a:ext cx="2160000" cy="1872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E:\test_ cya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6"/>
          <a:stretch/>
        </p:blipFill>
        <p:spPr bwMode="auto">
          <a:xfrm>
            <a:off x="4790856" y="3995318"/>
            <a:ext cx="2160000" cy="1811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test_ blu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6"/>
          <a:stretch/>
        </p:blipFill>
        <p:spPr bwMode="auto">
          <a:xfrm>
            <a:off x="6950856" y="3995318"/>
            <a:ext cx="2160000" cy="18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E:\test_ re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1"/>
          <a:stretch/>
        </p:blipFill>
        <p:spPr bwMode="auto">
          <a:xfrm>
            <a:off x="6950856" y="2108323"/>
            <a:ext cx="2160000" cy="182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E:\test_ purpl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11" r="11241"/>
          <a:stretch/>
        </p:blipFill>
        <p:spPr bwMode="auto">
          <a:xfrm>
            <a:off x="2375402" y="3988775"/>
            <a:ext cx="1917198" cy="182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E:\test_ green3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21"/>
          <a:stretch/>
        </p:blipFill>
        <p:spPr bwMode="auto">
          <a:xfrm>
            <a:off x="4780399" y="2084669"/>
            <a:ext cx="2160000" cy="1872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594686" y="4277257"/>
            <a:ext cx="42781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6.93</a:t>
            </a:r>
            <a:endParaRPr lang="en-US" sz="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64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577104" y="4026016"/>
            <a:ext cx="5989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Figure S3: Distribution of the number of different TE families found in a 10 Mb window along the wheat chromosome 3B (in Mb). </a:t>
            </a:r>
            <a:r>
              <a:rPr lang="en-US" sz="1200" dirty="0" smtClean="0"/>
              <a:t>DNA transposons are represented in red and retrotransposons are represented in blue.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462730" y="2370319"/>
            <a:ext cx="6169269" cy="1392356"/>
            <a:chOff x="1462730" y="2370319"/>
            <a:chExt cx="6169269" cy="1392356"/>
          </a:xfrm>
        </p:grpSpPr>
        <p:pic>
          <p:nvPicPr>
            <p:cNvPr id="3078" name="Picture 6" descr="E:\Rplot1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51" t="20910" r="3789" b="16078"/>
            <a:stretch/>
          </p:blipFill>
          <p:spPr bwMode="auto">
            <a:xfrm>
              <a:off x="1731522" y="2370319"/>
              <a:ext cx="5900477" cy="13923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/>
            <p:cNvSpPr txBox="1"/>
            <p:nvPr/>
          </p:nvSpPr>
          <p:spPr>
            <a:xfrm rot="16200000">
              <a:off x="1047626" y="2801720"/>
              <a:ext cx="10764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TE families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569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766462" y="3815215"/>
            <a:ext cx="5789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Figure S4: </a:t>
            </a:r>
            <a:r>
              <a:rPr lang="en-US" sz="1200" b="1" dirty="0"/>
              <a:t>Proportions of solo-LTRs, truncated TEs, and recombination rates in three different regions of chromosome 3B.</a:t>
            </a:r>
            <a:r>
              <a:rPr lang="fr-FR" sz="1200" b="1" dirty="0"/>
              <a:t> </a:t>
            </a:r>
            <a:endParaRPr lang="fr-FR" sz="1200" b="1" dirty="0" smtClean="0"/>
          </a:p>
          <a:p>
            <a:pPr algn="just"/>
            <a:r>
              <a:rPr lang="en-US" sz="1200" dirty="0" smtClean="0"/>
              <a:t>Boxplot of the ratio of solo </a:t>
            </a:r>
            <a:r>
              <a:rPr lang="en-US" sz="1200" dirty="0" err="1" smtClean="0"/>
              <a:t>LTR:intact</a:t>
            </a:r>
            <a:r>
              <a:rPr lang="en-US" sz="1200" dirty="0" smtClean="0"/>
              <a:t> </a:t>
            </a:r>
            <a:r>
              <a:rPr lang="en-US" sz="1200" dirty="0"/>
              <a:t>(</a:t>
            </a:r>
            <a:r>
              <a:rPr lang="en-US" sz="1200" dirty="0" smtClean="0"/>
              <a:t>purple), ratio </a:t>
            </a:r>
            <a:r>
              <a:rPr lang="en-US" sz="1200" dirty="0" err="1" smtClean="0"/>
              <a:t>truncated:intact</a:t>
            </a:r>
            <a:r>
              <a:rPr lang="en-US" sz="1200" dirty="0" smtClean="0"/>
              <a:t> (</a:t>
            </a:r>
            <a:r>
              <a:rPr lang="en-US" sz="1200" dirty="0"/>
              <a:t>green</a:t>
            </a:r>
            <a:r>
              <a:rPr lang="en-US" sz="1200" dirty="0" smtClean="0"/>
              <a:t>) and genetic recombination (red) in the </a:t>
            </a:r>
            <a:r>
              <a:rPr lang="en-US" sz="1200" dirty="0"/>
              <a:t>recombinogenic distal regions (D), the centromeric/pericentromeric regions (C), and the internal parts of the chromosome arms (I). </a:t>
            </a:r>
          </a:p>
        </p:txBody>
      </p:sp>
      <p:pic>
        <p:nvPicPr>
          <p:cNvPr id="1026" name="Picture 2" descr="E:\Rplot01.tif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668" y="1216453"/>
            <a:ext cx="638175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331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/>
          <p:cNvSpPr txBox="1"/>
          <p:nvPr/>
        </p:nvSpPr>
        <p:spPr>
          <a:xfrm>
            <a:off x="1634247" y="4427195"/>
            <a:ext cx="58755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/>
              <a:t>Figure S5: Preferential location of gypsy families along the 3B chromosome</a:t>
            </a:r>
          </a:p>
          <a:p>
            <a:pPr algn="just"/>
            <a:r>
              <a:rPr lang="en-US" sz="1200" dirty="0" smtClean="0"/>
              <a:t>Change rate of the cumulative proportion of centromere specific gypsy (purple) and the other gypsy families (green) carried </a:t>
            </a:r>
            <a:r>
              <a:rPr lang="en-US" sz="1200" dirty="0"/>
              <a:t>by the recombinogenic distal regions (D</a:t>
            </a:r>
            <a:r>
              <a:rPr lang="en-US" sz="1200" dirty="0" smtClean="0"/>
              <a:t>), the </a:t>
            </a:r>
            <a:r>
              <a:rPr lang="en-US" sz="1200" dirty="0"/>
              <a:t>internal parts of the chromosome arms (I), and the centromeric/pericentromeric regions (C) </a:t>
            </a:r>
          </a:p>
        </p:txBody>
      </p:sp>
      <p:pic>
        <p:nvPicPr>
          <p:cNvPr id="1029" name="Picture 5" descr="E:\Rplot07.tif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3" b="19204"/>
          <a:stretch/>
        </p:blipFill>
        <p:spPr bwMode="auto">
          <a:xfrm>
            <a:off x="1981200" y="933449"/>
            <a:ext cx="5448300" cy="3028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24395</TotalTime>
  <Words>539</Words>
  <Application>Microsoft Office PowerPoint</Application>
  <PresentationFormat>Affichage à l'écran (4:3)</PresentationFormat>
  <Paragraphs>110</Paragraphs>
  <Slides>8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INRA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Josquin Daron</dc:creator>
  <cp:lastModifiedBy>Josquin Daron</cp:lastModifiedBy>
  <cp:revision>876</cp:revision>
  <cp:lastPrinted>2014-03-27T08:02:52Z</cp:lastPrinted>
  <dcterms:created xsi:type="dcterms:W3CDTF">2013-02-17T12:56:09Z</dcterms:created>
  <dcterms:modified xsi:type="dcterms:W3CDTF">2014-09-30T12:41:52Z</dcterms:modified>
</cp:coreProperties>
</file>