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6858000" cy="9144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2746" y="8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480716951074864"/>
          <c:y val="1.8012600191078264E-2"/>
          <c:w val="0.78571173476013612"/>
          <c:h val="0.800183586639369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MCF7VSK562_Jan_2014_Plate3!$R$12</c:f>
              <c:strCache>
                <c:ptCount val="1"/>
                <c:pt idx="0">
                  <c:v>GAL3ST1</c:v>
                </c:pt>
              </c:strCache>
            </c:strRef>
          </c:tx>
          <c:invertIfNegative val="0"/>
          <c:errBars>
            <c:errBarType val="both"/>
            <c:errValType val="percentage"/>
            <c:noEndCap val="0"/>
            <c:val val="5"/>
          </c:errBars>
          <c:cat>
            <c:strRef>
              <c:f>MCF7VSK562_Jan_2014_Plate3!$Y$21:$Y$27</c:f>
              <c:strCache>
                <c:ptCount val="7"/>
                <c:pt idx="0">
                  <c:v>GM12878</c:v>
                </c:pt>
                <c:pt idx="1">
                  <c:v>NHDF</c:v>
                </c:pt>
                <c:pt idx="2">
                  <c:v>NHEK</c:v>
                </c:pt>
                <c:pt idx="3">
                  <c:v>Testes</c:v>
                </c:pt>
                <c:pt idx="4">
                  <c:v>K562</c:v>
                </c:pt>
                <c:pt idx="5">
                  <c:v>Ovcar8</c:v>
                </c:pt>
                <c:pt idx="6">
                  <c:v>Delta47</c:v>
                </c:pt>
              </c:strCache>
            </c:strRef>
          </c:cat>
          <c:val>
            <c:numRef>
              <c:f>MCF7VSK562_Jan_2014_Plate3!$U$21:$U$27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2219.1769613444899</c:v>
                </c:pt>
                <c:pt idx="4">
                  <c:v>454.14724979326246</c:v>
                </c:pt>
                <c:pt idx="5">
                  <c:v>3.8212544662772934</c:v>
                </c:pt>
                <c:pt idx="6">
                  <c:v>617.62371264064518</c:v>
                </c:pt>
              </c:numCache>
            </c:numRef>
          </c:val>
        </c:ser>
        <c:ser>
          <c:idx val="1"/>
          <c:order val="1"/>
          <c:tx>
            <c:strRef>
              <c:f>MCF7VSK562_Jan_2014_Plate3!$S$12</c:f>
              <c:strCache>
                <c:ptCount val="1"/>
                <c:pt idx="0">
                  <c:v>FOXA3</c:v>
                </c:pt>
              </c:strCache>
            </c:strRef>
          </c:tx>
          <c:invertIfNegative val="0"/>
          <c:errBars>
            <c:errBarType val="both"/>
            <c:errValType val="percentage"/>
            <c:noEndCap val="0"/>
            <c:val val="5"/>
          </c:errBars>
          <c:cat>
            <c:strRef>
              <c:f>MCF7VSK562_Jan_2014_Plate3!$Y$21:$Y$27</c:f>
              <c:strCache>
                <c:ptCount val="7"/>
                <c:pt idx="0">
                  <c:v>GM12878</c:v>
                </c:pt>
                <c:pt idx="1">
                  <c:v>NHDF</c:v>
                </c:pt>
                <c:pt idx="2">
                  <c:v>NHEK</c:v>
                </c:pt>
                <c:pt idx="3">
                  <c:v>Testes</c:v>
                </c:pt>
                <c:pt idx="4">
                  <c:v>K562</c:v>
                </c:pt>
                <c:pt idx="5">
                  <c:v>Ovcar8</c:v>
                </c:pt>
                <c:pt idx="6">
                  <c:v>Delta47</c:v>
                </c:pt>
              </c:strCache>
            </c:strRef>
          </c:cat>
          <c:val>
            <c:numRef>
              <c:f>MCF7VSK562_Jan_2014_Plate3!$V$21:$V$27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645.04962019072889</c:v>
                </c:pt>
                <c:pt idx="4">
                  <c:v>2341.5351826131109</c:v>
                </c:pt>
                <c:pt idx="5">
                  <c:v>224.9897291629876</c:v>
                </c:pt>
                <c:pt idx="6">
                  <c:v>1028.5472342617397</c:v>
                </c:pt>
              </c:numCache>
            </c:numRef>
          </c:val>
        </c:ser>
        <c:ser>
          <c:idx val="2"/>
          <c:order val="2"/>
          <c:tx>
            <c:strRef>
              <c:f>MCF7VSK562_Jan_2014_Plate3!$T$12</c:f>
              <c:strCache>
                <c:ptCount val="1"/>
                <c:pt idx="0">
                  <c:v>PRAME</c:v>
                </c:pt>
              </c:strCache>
            </c:strRef>
          </c:tx>
          <c:invertIfNegative val="0"/>
          <c:errBars>
            <c:errBarType val="both"/>
            <c:errValType val="percentage"/>
            <c:noEndCap val="0"/>
            <c:val val="5"/>
          </c:errBars>
          <c:cat>
            <c:strRef>
              <c:f>MCF7VSK562_Jan_2014_Plate3!$Y$21:$Y$27</c:f>
              <c:strCache>
                <c:ptCount val="7"/>
                <c:pt idx="0">
                  <c:v>GM12878</c:v>
                </c:pt>
                <c:pt idx="1">
                  <c:v>NHDF</c:v>
                </c:pt>
                <c:pt idx="2">
                  <c:v>NHEK</c:v>
                </c:pt>
                <c:pt idx="3">
                  <c:v>Testes</c:v>
                </c:pt>
                <c:pt idx="4">
                  <c:v>K562</c:v>
                </c:pt>
                <c:pt idx="5">
                  <c:v>Ovcar8</c:v>
                </c:pt>
                <c:pt idx="6">
                  <c:v>Delta47</c:v>
                </c:pt>
              </c:strCache>
            </c:strRef>
          </c:cat>
          <c:val>
            <c:numRef>
              <c:f>MCF7VSK562_Jan_2014_Plate3!$W$21:$W$27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30565.622593846896</c:v>
                </c:pt>
                <c:pt idx="4">
                  <c:v>393733.97099440434</c:v>
                </c:pt>
                <c:pt idx="5">
                  <c:v>28490.092132458325</c:v>
                </c:pt>
                <c:pt idx="6">
                  <c:v>15813.692615505455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4322152"/>
        <c:axId val="454322936"/>
      </c:barChart>
      <c:catAx>
        <c:axId val="454322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54322936"/>
        <c:crosses val="autoZero"/>
        <c:auto val="1"/>
        <c:lblAlgn val="ctr"/>
        <c:lblOffset val="100"/>
        <c:noMultiLvlLbl val="0"/>
      </c:catAx>
      <c:valAx>
        <c:axId val="454322936"/>
        <c:scaling>
          <c:logBase val="10"/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4543221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1820915906946137"/>
          <c:y val="8.5455616647468563E-2"/>
          <c:w val="0.34172489026259056"/>
          <c:h val="0.3498592398798059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5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53615372059829"/>
          <c:y val="0.13212613364128087"/>
          <c:w val="0.84576959274320973"/>
          <c:h val="0.63379024196012002"/>
        </c:manualLayout>
      </c:layout>
      <c:barChart>
        <c:barDir val="col"/>
        <c:grouping val="clustered"/>
        <c:varyColors val="0"/>
        <c:ser>
          <c:idx val="0"/>
          <c:order val="0"/>
          <c:tx>
            <c:v>RPKM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Sheet2!$I$1018:$I$1020</c:f>
              <c:strCache>
                <c:ptCount val="3"/>
                <c:pt idx="0">
                  <c:v>MCF7+EV</c:v>
                </c:pt>
                <c:pt idx="1">
                  <c:v>MCF7+BORIS(Clone1)</c:v>
                </c:pt>
                <c:pt idx="2">
                  <c:v>MCF7+BORIS(Clone2)</c:v>
                </c:pt>
              </c:strCache>
            </c:strRef>
          </c:cat>
          <c:val>
            <c:numRef>
              <c:f>Sheet2!$G$1006:$I$1006</c:f>
              <c:numCache>
                <c:formatCode>General</c:formatCode>
                <c:ptCount val="3"/>
                <c:pt idx="0">
                  <c:v>76.202200000000005</c:v>
                </c:pt>
                <c:pt idx="1">
                  <c:v>43.594299999999997</c:v>
                </c:pt>
                <c:pt idx="2">
                  <c:v>4.2455999999999996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84207072"/>
        <c:axId val="684207464"/>
      </c:barChart>
      <c:catAx>
        <c:axId val="684207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4207464"/>
        <c:crosses val="autoZero"/>
        <c:auto val="1"/>
        <c:lblAlgn val="ctr"/>
        <c:lblOffset val="100"/>
        <c:noMultiLvlLbl val="0"/>
      </c:catAx>
      <c:valAx>
        <c:axId val="684207464"/>
        <c:scaling>
          <c:orientation val="minMax"/>
          <c:max val="75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4207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r">
              <a:defRPr sz="1200"/>
            </a:lvl1pPr>
          </a:lstStyle>
          <a:p>
            <a:fld id="{6EAB70AD-9615-4F0E-A162-052872A7ADAA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01863" y="698500"/>
            <a:ext cx="2616200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60" tIns="46629" rIns="93260" bIns="466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60" tIns="46629" rIns="93260" bIns="4662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r">
              <a:defRPr sz="1200"/>
            </a:lvl1pPr>
          </a:lstStyle>
          <a:p>
            <a:fld id="{227C36D3-D462-4B04-BDDE-A199EE8FE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41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5CB03-3893-490E-972B-1F66FA3DEE6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595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EC86-1560-4358-A26C-D3EEB384F684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59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2564-2683-4B09-8602-FED702D4D92B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9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D3BF-D992-4AC2-87C0-8A7252AF901D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2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793E-5B9D-4BF3-BABC-2E5341F0F2AE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76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9F28-6377-4A54-9DE2-AF9FD443C296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362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861EB-F452-4FBB-987A-250AAF0D70CE}" type="datetime1">
              <a:rPr lang="en-US" smtClean="0"/>
              <a:t>8/5/2015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52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9416E-E0EA-4311-8121-91647B567455}" type="datetime1">
              <a:rPr lang="en-US" smtClean="0"/>
              <a:t>8/5/2015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63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64819-D3F3-4A5C-95FE-598E6DAE749E}" type="datetime1">
              <a:rPr lang="en-US" smtClean="0"/>
              <a:t>8/5/2015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977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4B4A-D294-448B-8715-A74681F2A6C1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42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D107-401C-4185-A349-53B2E56C2648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5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F5608-C679-4AC7-9CE0-8C4377592DC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3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4.wdp"/><Relationship Id="rId18" Type="http://schemas.openxmlformats.org/officeDocument/2006/relationships/image" Target="../media/image12.jpeg"/><Relationship Id="rId3" Type="http://schemas.openxmlformats.org/officeDocument/2006/relationships/image" Target="../media/image2.jpeg"/><Relationship Id="rId21" Type="http://schemas.openxmlformats.org/officeDocument/2006/relationships/image" Target="../media/image14.jpeg"/><Relationship Id="rId7" Type="http://schemas.openxmlformats.org/officeDocument/2006/relationships/image" Target="../media/image4.jpeg"/><Relationship Id="rId12" Type="http://schemas.openxmlformats.org/officeDocument/2006/relationships/image" Target="../media/image8.png"/><Relationship Id="rId17" Type="http://schemas.openxmlformats.org/officeDocument/2006/relationships/image" Target="../media/image11.jpeg"/><Relationship Id="rId2" Type="http://schemas.openxmlformats.org/officeDocument/2006/relationships/image" Target="../media/image1.jpeg"/><Relationship Id="rId16" Type="http://schemas.openxmlformats.org/officeDocument/2006/relationships/chart" Target="../charts/chart1.xml"/><Relationship Id="rId20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7.jpeg"/><Relationship Id="rId5" Type="http://schemas.openxmlformats.org/officeDocument/2006/relationships/image" Target="../media/image3.jpeg"/><Relationship Id="rId15" Type="http://schemas.openxmlformats.org/officeDocument/2006/relationships/image" Target="../media/image10.jpeg"/><Relationship Id="rId10" Type="http://schemas.openxmlformats.org/officeDocument/2006/relationships/image" Target="../media/image6.jpeg"/><Relationship Id="rId19" Type="http://schemas.openxmlformats.org/officeDocument/2006/relationships/chart" Target="../charts/chart2.xml"/><Relationship Id="rId4" Type="http://schemas.microsoft.com/office/2007/relationships/hdphoto" Target="../media/hdphoto1.wdp"/><Relationship Id="rId9" Type="http://schemas.openxmlformats.org/officeDocument/2006/relationships/image" Target="../media/image5.png"/><Relationship Id="rId14" Type="http://schemas.openxmlformats.org/officeDocument/2006/relationships/image" Target="../media/image9.jpeg"/><Relationship Id="rId22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Box 184"/>
          <p:cNvSpPr txBox="1"/>
          <p:nvPr/>
        </p:nvSpPr>
        <p:spPr>
          <a:xfrm>
            <a:off x="955599" y="290081"/>
            <a:ext cx="3517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CAGGACAGCGTCCTG</a:t>
            </a:r>
            <a:r>
              <a:rPr lang="en-US" sz="1200" dirty="0" err="1" smtClean="0">
                <a:solidFill>
                  <a:srgbClr val="FF0000"/>
                </a:solidFill>
              </a:rPr>
              <a:t>gaggaa</a:t>
            </a:r>
            <a:r>
              <a:rPr lang="en-US" sz="1200" dirty="0" err="1" smtClean="0"/>
              <a:t>GAAGTGGAGCTGGTGCTG</a:t>
            </a:r>
            <a:endParaRPr lang="en-US" sz="1200" dirty="0"/>
          </a:p>
        </p:txBody>
      </p:sp>
      <p:cxnSp>
        <p:nvCxnSpPr>
          <p:cNvPr id="187" name="Straight Connector 186"/>
          <p:cNvCxnSpPr/>
          <p:nvPr/>
        </p:nvCxnSpPr>
        <p:spPr>
          <a:xfrm>
            <a:off x="992744" y="1917030"/>
            <a:ext cx="8570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>
            <a:off x="992744" y="2189950"/>
            <a:ext cx="8570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>
            <a:off x="992744" y="2035318"/>
            <a:ext cx="8570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0" name="Picture 18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38" y="1718730"/>
            <a:ext cx="667360" cy="6331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91" name="TextBox 190"/>
          <p:cNvSpPr txBox="1"/>
          <p:nvPr/>
        </p:nvSpPr>
        <p:spPr>
          <a:xfrm>
            <a:off x="710274" y="1772698"/>
            <a:ext cx="356188" cy="5155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100"/>
              </a:lnSpc>
            </a:pPr>
            <a:r>
              <a:rPr lang="en-US" sz="600" dirty="0" smtClean="0"/>
              <a:t>0.4kb</a:t>
            </a:r>
          </a:p>
          <a:p>
            <a:pPr>
              <a:lnSpc>
                <a:spcPts val="1100"/>
              </a:lnSpc>
            </a:pPr>
            <a:r>
              <a:rPr lang="en-US" sz="600" dirty="0" smtClean="0"/>
              <a:t>0.2kb</a:t>
            </a:r>
          </a:p>
          <a:p>
            <a:pPr>
              <a:lnSpc>
                <a:spcPts val="1100"/>
              </a:lnSpc>
            </a:pPr>
            <a:r>
              <a:rPr lang="en-US" sz="600" dirty="0" smtClean="0"/>
              <a:t>0.1kb</a:t>
            </a:r>
            <a:endParaRPr lang="en-US" sz="600" dirty="0"/>
          </a:p>
        </p:txBody>
      </p:sp>
      <p:sp>
        <p:nvSpPr>
          <p:cNvPr id="192" name="TextBox 191"/>
          <p:cNvSpPr txBox="1"/>
          <p:nvPr/>
        </p:nvSpPr>
        <p:spPr>
          <a:xfrm>
            <a:off x="1078445" y="1529757"/>
            <a:ext cx="140805" cy="944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M</a:t>
            </a:r>
            <a:endParaRPr lang="en-US" sz="600" dirty="0"/>
          </a:p>
        </p:txBody>
      </p:sp>
      <p:cxnSp>
        <p:nvCxnSpPr>
          <p:cNvPr id="193" name="Straight Arrow Connector 192"/>
          <p:cNvCxnSpPr/>
          <p:nvPr/>
        </p:nvCxnSpPr>
        <p:spPr>
          <a:xfrm flipH="1">
            <a:off x="1815066" y="1974709"/>
            <a:ext cx="12855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TextBox 193"/>
          <p:cNvSpPr txBox="1"/>
          <p:nvPr/>
        </p:nvSpPr>
        <p:spPr>
          <a:xfrm>
            <a:off x="1926914" y="1900353"/>
            <a:ext cx="66877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err="1" smtClean="0"/>
              <a:t>wt</a:t>
            </a:r>
            <a:r>
              <a:rPr lang="en-US" sz="600" dirty="0" smtClean="0"/>
              <a:t> PCR product</a:t>
            </a:r>
            <a:endParaRPr lang="en-US" sz="600" dirty="0"/>
          </a:p>
        </p:txBody>
      </p:sp>
      <p:grpSp>
        <p:nvGrpSpPr>
          <p:cNvPr id="195" name="Group 194"/>
          <p:cNvGrpSpPr/>
          <p:nvPr/>
        </p:nvGrpSpPr>
        <p:grpSpPr>
          <a:xfrm>
            <a:off x="1811435" y="2035318"/>
            <a:ext cx="581289" cy="212311"/>
            <a:chOff x="3429000" y="3395055"/>
            <a:chExt cx="1033692" cy="414945"/>
          </a:xfrm>
        </p:grpSpPr>
        <p:cxnSp>
          <p:nvCxnSpPr>
            <p:cNvPr id="197" name="Straight Arrow Connector 196"/>
            <p:cNvCxnSpPr/>
            <p:nvPr/>
          </p:nvCxnSpPr>
          <p:spPr>
            <a:xfrm flipH="1">
              <a:off x="3429000" y="3505200"/>
              <a:ext cx="2286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Arrow Connector 197"/>
            <p:cNvCxnSpPr/>
            <p:nvPr/>
          </p:nvCxnSpPr>
          <p:spPr>
            <a:xfrm flipH="1">
              <a:off x="3429000" y="3657600"/>
              <a:ext cx="2286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9" name="TextBox 198"/>
            <p:cNvSpPr txBox="1"/>
            <p:nvPr/>
          </p:nvSpPr>
          <p:spPr>
            <a:xfrm>
              <a:off x="3861245" y="3429000"/>
              <a:ext cx="6014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" dirty="0" smtClean="0"/>
                <a:t>Digested PCR</a:t>
              </a:r>
            </a:p>
            <a:p>
              <a:pPr algn="ctr"/>
              <a:r>
                <a:rPr lang="en-US" sz="600" dirty="0" smtClean="0"/>
                <a:t> products</a:t>
              </a:r>
              <a:endParaRPr lang="en-US" sz="600" dirty="0"/>
            </a:p>
          </p:txBody>
        </p:sp>
        <p:cxnSp>
          <p:nvCxnSpPr>
            <p:cNvPr id="200" name="Straight Connector 199"/>
            <p:cNvCxnSpPr/>
            <p:nvPr/>
          </p:nvCxnSpPr>
          <p:spPr>
            <a:xfrm>
              <a:off x="3657600" y="3395055"/>
              <a:ext cx="0" cy="41494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6" name="TextBox 195"/>
          <p:cNvSpPr txBox="1"/>
          <p:nvPr/>
        </p:nvSpPr>
        <p:spPr>
          <a:xfrm rot="16200000">
            <a:off x="1277735" y="1434212"/>
            <a:ext cx="391397" cy="2855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00" dirty="0" err="1" smtClean="0"/>
              <a:t>Wt</a:t>
            </a:r>
            <a:endParaRPr lang="en-US" sz="600" dirty="0" smtClean="0"/>
          </a:p>
          <a:p>
            <a:pPr>
              <a:lnSpc>
                <a:spcPct val="150000"/>
              </a:lnSpc>
            </a:pPr>
            <a:r>
              <a:rPr lang="en-US" sz="600" dirty="0" smtClean="0"/>
              <a:t>48h after ZFN</a:t>
            </a:r>
          </a:p>
          <a:p>
            <a:pPr>
              <a:lnSpc>
                <a:spcPct val="150000"/>
              </a:lnSpc>
            </a:pPr>
            <a:r>
              <a:rPr lang="en-US" sz="600" dirty="0" smtClean="0"/>
              <a:t>2weeks  after ZFN.</a:t>
            </a:r>
            <a:endParaRPr lang="en-US" sz="600" dirty="0"/>
          </a:p>
        </p:txBody>
      </p:sp>
      <p:sp>
        <p:nvSpPr>
          <p:cNvPr id="201" name="TextBox 200"/>
          <p:cNvSpPr txBox="1"/>
          <p:nvPr/>
        </p:nvSpPr>
        <p:spPr>
          <a:xfrm>
            <a:off x="1118803" y="851059"/>
            <a:ext cx="64793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CEL-I Assay</a:t>
            </a:r>
            <a:endParaRPr lang="en-US" sz="800" dirty="0"/>
          </a:p>
        </p:txBody>
      </p:sp>
      <p:sp>
        <p:nvSpPr>
          <p:cNvPr id="202" name="TextBox 201"/>
          <p:cNvSpPr txBox="1"/>
          <p:nvPr/>
        </p:nvSpPr>
        <p:spPr>
          <a:xfrm>
            <a:off x="38030" y="2351905"/>
            <a:ext cx="12782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 smtClean="0"/>
              <a:t>Wild type allele (%): </a:t>
            </a:r>
          </a:p>
          <a:p>
            <a:pPr algn="r"/>
            <a:r>
              <a:rPr lang="en-US" sz="600" dirty="0" smtClean="0"/>
              <a:t>Mutant allele (%): </a:t>
            </a:r>
            <a:endParaRPr lang="en-US" sz="600" dirty="0"/>
          </a:p>
        </p:txBody>
      </p:sp>
      <p:sp>
        <p:nvSpPr>
          <p:cNvPr id="203" name="TextBox 202"/>
          <p:cNvSpPr txBox="1"/>
          <p:nvPr/>
        </p:nvSpPr>
        <p:spPr>
          <a:xfrm>
            <a:off x="1181030" y="2347002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      100  14    37</a:t>
            </a:r>
          </a:p>
          <a:p>
            <a:r>
              <a:rPr lang="en-US" sz="600" dirty="0"/>
              <a:t> </a:t>
            </a:r>
            <a:r>
              <a:rPr lang="en-US" sz="600" dirty="0" smtClean="0"/>
              <a:t>        0    86    63</a:t>
            </a:r>
          </a:p>
          <a:p>
            <a:endParaRPr lang="en-US" sz="600" dirty="0"/>
          </a:p>
        </p:txBody>
      </p:sp>
      <p:cxnSp>
        <p:nvCxnSpPr>
          <p:cNvPr id="206" name="Straight Connector 205"/>
          <p:cNvCxnSpPr/>
          <p:nvPr/>
        </p:nvCxnSpPr>
        <p:spPr>
          <a:xfrm flipH="1">
            <a:off x="1649195" y="2379370"/>
            <a:ext cx="1" cy="2282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464551" y="22860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024" name="TextBox 1023"/>
          <p:cNvSpPr txBox="1"/>
          <p:nvPr/>
        </p:nvSpPr>
        <p:spPr>
          <a:xfrm>
            <a:off x="487527" y="806302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grpSp>
        <p:nvGrpSpPr>
          <p:cNvPr id="1046" name="Group 1045"/>
          <p:cNvGrpSpPr/>
          <p:nvPr/>
        </p:nvGrpSpPr>
        <p:grpSpPr>
          <a:xfrm>
            <a:off x="2168721" y="2600774"/>
            <a:ext cx="2440745" cy="1167003"/>
            <a:chOff x="698711" y="7766333"/>
            <a:chExt cx="1852742" cy="863745"/>
          </a:xfrm>
        </p:grpSpPr>
        <p:pic>
          <p:nvPicPr>
            <p:cNvPr id="209" name="Picture 208" descr="wt_Clones.jpg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33563" y="7998798"/>
              <a:ext cx="636449" cy="63128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10" name="Picture 209" descr="Clone7_2ndTransfection_Well1.jpg"/>
            <p:cNvPicPr preferRelativeResize="0">
              <a:picLocks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911373" y="7998798"/>
              <a:ext cx="640080" cy="63093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25" name="TextBox 1024"/>
            <p:cNvSpPr txBox="1"/>
            <p:nvPr/>
          </p:nvSpPr>
          <p:spPr>
            <a:xfrm>
              <a:off x="1095404" y="7770581"/>
              <a:ext cx="725177" cy="2050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wt</a:t>
              </a:r>
              <a:r>
                <a:rPr lang="en-US" sz="1200" dirty="0" smtClean="0"/>
                <a:t> + Control</a:t>
              </a:r>
              <a:endParaRPr lang="en-US" sz="1200" dirty="0"/>
            </a:p>
          </p:txBody>
        </p:sp>
        <p:sp>
          <p:nvSpPr>
            <p:cNvPr id="212" name="TextBox 211"/>
            <p:cNvSpPr txBox="1"/>
            <p:nvPr/>
          </p:nvSpPr>
          <p:spPr>
            <a:xfrm>
              <a:off x="1911373" y="7766333"/>
              <a:ext cx="559008" cy="2050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wt</a:t>
              </a:r>
              <a:r>
                <a:rPr lang="en-US" sz="1200" dirty="0" smtClean="0"/>
                <a:t> + ZFN</a:t>
              </a:r>
              <a:endParaRPr lang="en-US" sz="1200" dirty="0"/>
            </a:p>
          </p:txBody>
        </p:sp>
        <p:sp>
          <p:nvSpPr>
            <p:cNvPr id="1027" name="TextBox 1026"/>
            <p:cNvSpPr txBox="1"/>
            <p:nvPr/>
          </p:nvSpPr>
          <p:spPr>
            <a:xfrm>
              <a:off x="698711" y="7768248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</a:t>
              </a:r>
              <a:endParaRPr lang="en-US" dirty="0"/>
            </a:p>
          </p:txBody>
        </p:sp>
      </p:grpSp>
      <p:cxnSp>
        <p:nvCxnSpPr>
          <p:cNvPr id="226" name="Straight Connector 225"/>
          <p:cNvCxnSpPr/>
          <p:nvPr/>
        </p:nvCxnSpPr>
        <p:spPr>
          <a:xfrm flipH="1">
            <a:off x="1516438" y="2379370"/>
            <a:ext cx="1" cy="2282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3" name="Right Brace 1042"/>
          <p:cNvSpPr/>
          <p:nvPr/>
        </p:nvSpPr>
        <p:spPr>
          <a:xfrm rot="16200000">
            <a:off x="1376639" y="689849"/>
            <a:ext cx="132263" cy="758956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3" name="Group 232"/>
          <p:cNvGrpSpPr/>
          <p:nvPr/>
        </p:nvGrpSpPr>
        <p:grpSpPr>
          <a:xfrm>
            <a:off x="487527" y="2936633"/>
            <a:ext cx="1655991" cy="1155073"/>
            <a:chOff x="4836320" y="5126119"/>
            <a:chExt cx="1655991" cy="1155073"/>
          </a:xfrm>
        </p:grpSpPr>
        <p:grpSp>
          <p:nvGrpSpPr>
            <p:cNvPr id="1031" name="Group 1030"/>
            <p:cNvGrpSpPr/>
            <p:nvPr/>
          </p:nvGrpSpPr>
          <p:grpSpPr>
            <a:xfrm>
              <a:off x="4836320" y="5527825"/>
              <a:ext cx="1406154" cy="753367"/>
              <a:chOff x="4594162" y="5568085"/>
              <a:chExt cx="1406154" cy="753367"/>
            </a:xfrm>
          </p:grpSpPr>
          <p:pic>
            <p:nvPicPr>
              <p:cNvPr id="182" name="Picture 181"/>
              <p:cNvPicPr preferRelativeResize="0">
                <a:picLocks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25000"/>
                        </a14:imgEffect>
                        <a14:imgEffect>
                          <a14:colorTemperature colorTemp="5900"/>
                        </a14:imgEffect>
                        <a14:imgEffect>
                          <a14:saturation sat="0"/>
                        </a14:imgEffect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907" t="45681" r="27070" b="42695"/>
              <a:stretch/>
            </p:blipFill>
            <p:spPr>
              <a:xfrm rot="5400000" flipV="1">
                <a:off x="5375647" y="5487395"/>
                <a:ext cx="228600" cy="81381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</p:pic>
          <p:pic>
            <p:nvPicPr>
              <p:cNvPr id="183" name="Picture 2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85225" y="6097627"/>
                <a:ext cx="811630" cy="2238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028" name="TextBox 1027"/>
              <p:cNvSpPr txBox="1"/>
              <p:nvPr/>
            </p:nvSpPr>
            <p:spPr>
              <a:xfrm>
                <a:off x="4684584" y="5793159"/>
                <a:ext cx="43633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 smtClean="0"/>
                  <a:t>BORIS</a:t>
                </a:r>
                <a:endParaRPr lang="en-US" sz="800" dirty="0"/>
              </a:p>
            </p:txBody>
          </p:sp>
          <p:sp>
            <p:nvSpPr>
              <p:cNvPr id="1029" name="TextBox 1028"/>
              <p:cNvSpPr txBox="1"/>
              <p:nvPr/>
            </p:nvSpPr>
            <p:spPr>
              <a:xfrm>
                <a:off x="4665272" y="6085878"/>
                <a:ext cx="50045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 smtClean="0"/>
                  <a:t>Tubulin</a:t>
                </a:r>
                <a:endParaRPr lang="en-US" sz="800" dirty="0"/>
              </a:p>
            </p:txBody>
          </p:sp>
          <p:sp>
            <p:nvSpPr>
              <p:cNvPr id="1030" name="TextBox 1029"/>
              <p:cNvSpPr txBox="1"/>
              <p:nvPr/>
            </p:nvSpPr>
            <p:spPr>
              <a:xfrm>
                <a:off x="4594162" y="5568085"/>
                <a:ext cx="140615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 smtClean="0"/>
                  <a:t> PMA day:  0     1     2    3    7    </a:t>
                </a:r>
                <a:endParaRPr lang="en-US" sz="800" dirty="0"/>
              </a:p>
            </p:txBody>
          </p:sp>
        </p:grpSp>
        <p:sp>
          <p:nvSpPr>
            <p:cNvPr id="1044" name="TextBox 1043"/>
            <p:cNvSpPr txBox="1"/>
            <p:nvPr/>
          </p:nvSpPr>
          <p:spPr>
            <a:xfrm>
              <a:off x="4921047" y="5126119"/>
              <a:ext cx="15712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 smtClean="0"/>
                <a:t>K562 </a:t>
              </a:r>
              <a:r>
                <a:rPr lang="en-US" sz="800" dirty="0"/>
                <a:t>differentiation into the </a:t>
              </a:r>
              <a:endParaRPr lang="en-US" sz="800" dirty="0" smtClean="0"/>
            </a:p>
            <a:p>
              <a:pPr algn="ctr"/>
              <a:r>
                <a:rPr lang="en-US" sz="800" dirty="0" smtClean="0"/>
                <a:t>megakaryocytic lineage (by PMA)</a:t>
              </a:r>
              <a:endParaRPr lang="en-US" sz="800" dirty="0"/>
            </a:p>
            <a:p>
              <a:pPr algn="ctr"/>
              <a:r>
                <a:rPr lang="en-US" sz="800" dirty="0" smtClean="0"/>
                <a:t> </a:t>
              </a:r>
              <a:endParaRPr lang="en-US" sz="800" dirty="0"/>
            </a:p>
          </p:txBody>
        </p:sp>
        <p:sp>
          <p:nvSpPr>
            <p:cNvPr id="241" name="Right Brace 240"/>
            <p:cNvSpPr/>
            <p:nvPr/>
          </p:nvSpPr>
          <p:spPr>
            <a:xfrm rot="16200000">
              <a:off x="5576920" y="4730558"/>
              <a:ext cx="145676" cy="154056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0" name="Group 1049"/>
          <p:cNvGrpSpPr/>
          <p:nvPr/>
        </p:nvGrpSpPr>
        <p:grpSpPr>
          <a:xfrm>
            <a:off x="2251505" y="882569"/>
            <a:ext cx="2560077" cy="1034034"/>
            <a:chOff x="2837558" y="7271765"/>
            <a:chExt cx="2560077" cy="1034034"/>
          </a:xfrm>
        </p:grpSpPr>
        <p:sp>
          <p:nvSpPr>
            <p:cNvPr id="243" name="TextBox 242"/>
            <p:cNvSpPr txBox="1"/>
            <p:nvPr/>
          </p:nvSpPr>
          <p:spPr>
            <a:xfrm>
              <a:off x="2837558" y="7558036"/>
              <a:ext cx="189667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 4     7    M   1  </a:t>
              </a:r>
              <a:r>
                <a:rPr lang="en-US" sz="800" dirty="0" err="1" smtClean="0"/>
                <a:t>wt</a:t>
              </a:r>
              <a:r>
                <a:rPr lang="en-US" sz="800" dirty="0" smtClean="0"/>
                <a:t>  8  11  12  20  23  29  31</a:t>
              </a:r>
              <a:endParaRPr lang="en-US" sz="800" dirty="0"/>
            </a:p>
          </p:txBody>
        </p:sp>
        <p:grpSp>
          <p:nvGrpSpPr>
            <p:cNvPr id="1049" name="Group 1048"/>
            <p:cNvGrpSpPr/>
            <p:nvPr/>
          </p:nvGrpSpPr>
          <p:grpSpPr>
            <a:xfrm>
              <a:off x="2867324" y="7271765"/>
              <a:ext cx="2530311" cy="1034034"/>
              <a:chOff x="2867324" y="7271765"/>
              <a:chExt cx="2530311" cy="1034034"/>
            </a:xfrm>
          </p:grpSpPr>
          <p:pic>
            <p:nvPicPr>
              <p:cNvPr id="236" name="Picture 235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895381" y="7735964"/>
                <a:ext cx="1689062" cy="569835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  <p:sp>
            <p:nvSpPr>
              <p:cNvPr id="238" name="Right Brace 237"/>
              <p:cNvSpPr/>
              <p:nvPr/>
            </p:nvSpPr>
            <p:spPr>
              <a:xfrm rot="16200000">
                <a:off x="3675419" y="6697512"/>
                <a:ext cx="120867" cy="1737057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TextBox 238"/>
              <p:cNvSpPr txBox="1"/>
              <p:nvPr/>
            </p:nvSpPr>
            <p:spPr>
              <a:xfrm>
                <a:off x="3097386" y="7271765"/>
                <a:ext cx="147989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ZFNs clones (CEL-I Assay)</a:t>
                </a:r>
                <a:endParaRPr lang="en-US" sz="1000" dirty="0"/>
              </a:p>
            </p:txBody>
          </p:sp>
          <p:cxnSp>
            <p:nvCxnSpPr>
              <p:cNvPr id="244" name="Straight Arrow Connector 243"/>
              <p:cNvCxnSpPr/>
              <p:nvPr/>
            </p:nvCxnSpPr>
            <p:spPr>
              <a:xfrm flipH="1">
                <a:off x="4617014" y="7960272"/>
                <a:ext cx="12855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5" name="TextBox 244"/>
              <p:cNvSpPr txBox="1"/>
              <p:nvPr/>
            </p:nvSpPr>
            <p:spPr>
              <a:xfrm>
                <a:off x="4728862" y="7885916"/>
                <a:ext cx="668773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err="1" smtClean="0"/>
                  <a:t>wt</a:t>
                </a:r>
                <a:r>
                  <a:rPr lang="en-US" sz="600" dirty="0" smtClean="0"/>
                  <a:t> PCR product</a:t>
                </a:r>
                <a:endParaRPr lang="en-US" sz="600" dirty="0"/>
              </a:p>
            </p:txBody>
          </p:sp>
          <p:grpSp>
            <p:nvGrpSpPr>
              <p:cNvPr id="246" name="Group 245"/>
              <p:cNvGrpSpPr/>
              <p:nvPr/>
            </p:nvGrpSpPr>
            <p:grpSpPr>
              <a:xfrm>
                <a:off x="4613383" y="8020881"/>
                <a:ext cx="581289" cy="212311"/>
                <a:chOff x="3429000" y="3395055"/>
                <a:chExt cx="1033692" cy="414945"/>
              </a:xfrm>
            </p:grpSpPr>
            <p:cxnSp>
              <p:nvCxnSpPr>
                <p:cNvPr id="247" name="Straight Arrow Connector 246"/>
                <p:cNvCxnSpPr/>
                <p:nvPr/>
              </p:nvCxnSpPr>
              <p:spPr>
                <a:xfrm flipH="1">
                  <a:off x="3429000" y="3505200"/>
                  <a:ext cx="228600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8" name="Straight Arrow Connector 247"/>
                <p:cNvCxnSpPr/>
                <p:nvPr/>
              </p:nvCxnSpPr>
              <p:spPr>
                <a:xfrm flipH="1">
                  <a:off x="3429000" y="3657600"/>
                  <a:ext cx="228600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9" name="TextBox 248"/>
                <p:cNvSpPr txBox="1"/>
                <p:nvPr/>
              </p:nvSpPr>
              <p:spPr>
                <a:xfrm>
                  <a:off x="3861245" y="3429000"/>
                  <a:ext cx="601447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600" dirty="0" smtClean="0"/>
                    <a:t>Digested PCR</a:t>
                  </a:r>
                </a:p>
                <a:p>
                  <a:pPr algn="ctr"/>
                  <a:r>
                    <a:rPr lang="en-US" sz="600" dirty="0" smtClean="0"/>
                    <a:t> products</a:t>
                  </a:r>
                  <a:endParaRPr lang="en-US" sz="600" dirty="0"/>
                </a:p>
              </p:txBody>
            </p:sp>
            <p:cxnSp>
              <p:nvCxnSpPr>
                <p:cNvPr id="250" name="Straight Connector 249"/>
                <p:cNvCxnSpPr/>
                <p:nvPr/>
              </p:nvCxnSpPr>
              <p:spPr>
                <a:xfrm>
                  <a:off x="3657600" y="3395055"/>
                  <a:ext cx="0" cy="4149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053" name="TextBox 1052"/>
          <p:cNvSpPr txBox="1"/>
          <p:nvPr/>
        </p:nvSpPr>
        <p:spPr>
          <a:xfrm>
            <a:off x="2032802" y="80630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054" name="TextBox 1053"/>
          <p:cNvSpPr txBox="1"/>
          <p:nvPr/>
        </p:nvSpPr>
        <p:spPr>
          <a:xfrm>
            <a:off x="4374640" y="806302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229" name="TextBox 228"/>
          <p:cNvSpPr txBox="1"/>
          <p:nvPr/>
        </p:nvSpPr>
        <p:spPr>
          <a:xfrm>
            <a:off x="5165578" y="1991427"/>
            <a:ext cx="673627" cy="176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wt</a:t>
            </a:r>
            <a:r>
              <a:rPr lang="en-US" sz="1200" dirty="0" smtClean="0"/>
              <a:t> + Control</a:t>
            </a:r>
            <a:endParaRPr lang="en-US" sz="1200" dirty="0"/>
          </a:p>
        </p:txBody>
      </p:sp>
      <p:sp>
        <p:nvSpPr>
          <p:cNvPr id="230" name="TextBox 229"/>
          <p:cNvSpPr txBox="1"/>
          <p:nvPr/>
        </p:nvSpPr>
        <p:spPr>
          <a:xfrm>
            <a:off x="5242756" y="2833018"/>
            <a:ext cx="519270" cy="176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wt</a:t>
            </a:r>
            <a:r>
              <a:rPr lang="en-US" sz="1200" dirty="0" smtClean="0"/>
              <a:t> + ZFN</a:t>
            </a:r>
            <a:endParaRPr lang="en-US" sz="1200" dirty="0"/>
          </a:p>
        </p:txBody>
      </p:sp>
      <p:sp>
        <p:nvSpPr>
          <p:cNvPr id="1055" name="TextBox 1054"/>
          <p:cNvSpPr txBox="1"/>
          <p:nvPr/>
        </p:nvSpPr>
        <p:spPr>
          <a:xfrm>
            <a:off x="5068369" y="3696241"/>
            <a:ext cx="837117" cy="176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wt</a:t>
            </a:r>
            <a:r>
              <a:rPr lang="en-US" sz="1200" dirty="0" smtClean="0"/>
              <a:t> +PMA (3day)</a:t>
            </a:r>
            <a:endParaRPr lang="en-US" sz="1200" dirty="0"/>
          </a:p>
        </p:txBody>
      </p:sp>
      <p:sp>
        <p:nvSpPr>
          <p:cNvPr id="225" name="TextBox 224"/>
          <p:cNvSpPr txBox="1"/>
          <p:nvPr/>
        </p:nvSpPr>
        <p:spPr>
          <a:xfrm>
            <a:off x="218970" y="272872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endParaRPr lang="en-US" dirty="0"/>
          </a:p>
        </p:txBody>
      </p:sp>
      <p:grpSp>
        <p:nvGrpSpPr>
          <p:cNvPr id="240" name="Group 239"/>
          <p:cNvGrpSpPr/>
          <p:nvPr/>
        </p:nvGrpSpPr>
        <p:grpSpPr>
          <a:xfrm>
            <a:off x="4844798" y="971034"/>
            <a:ext cx="1641982" cy="930662"/>
            <a:chOff x="2374908" y="6468086"/>
            <a:chExt cx="2378742" cy="1349517"/>
          </a:xfrm>
        </p:grpSpPr>
        <p:grpSp>
          <p:nvGrpSpPr>
            <p:cNvPr id="1052" name="Group 1051"/>
            <p:cNvGrpSpPr/>
            <p:nvPr/>
          </p:nvGrpSpPr>
          <p:grpSpPr>
            <a:xfrm>
              <a:off x="2374908" y="6468086"/>
              <a:ext cx="2354012" cy="908576"/>
              <a:chOff x="2380377" y="6370850"/>
              <a:chExt cx="2354012" cy="908576"/>
            </a:xfrm>
          </p:grpSpPr>
          <p:sp>
            <p:nvSpPr>
              <p:cNvPr id="1041" name="TextBox 1040"/>
              <p:cNvSpPr txBox="1"/>
              <p:nvPr/>
            </p:nvSpPr>
            <p:spPr>
              <a:xfrm>
                <a:off x="4148711" y="6919225"/>
                <a:ext cx="585678" cy="2900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00" dirty="0" smtClean="0"/>
                  <a:t>BORIS</a:t>
                </a:r>
                <a:endParaRPr lang="en-US" sz="700" dirty="0"/>
              </a:p>
            </p:txBody>
          </p:sp>
          <p:grpSp>
            <p:nvGrpSpPr>
              <p:cNvPr id="1051" name="Group 1050"/>
              <p:cNvGrpSpPr/>
              <p:nvPr/>
            </p:nvGrpSpPr>
            <p:grpSpPr>
              <a:xfrm>
                <a:off x="2380377" y="6370850"/>
                <a:ext cx="1855959" cy="908576"/>
                <a:chOff x="2380377" y="6370850"/>
                <a:chExt cx="1855959" cy="908576"/>
              </a:xfrm>
            </p:grpSpPr>
            <p:sp>
              <p:nvSpPr>
                <p:cNvPr id="231" name="TextBox 230"/>
                <p:cNvSpPr txBox="1"/>
                <p:nvPr/>
              </p:nvSpPr>
              <p:spPr>
                <a:xfrm>
                  <a:off x="2380377" y="6677639"/>
                  <a:ext cx="1855959" cy="24546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500" dirty="0" err="1" smtClean="0"/>
                    <a:t>wt</a:t>
                  </a:r>
                  <a:r>
                    <a:rPr lang="en-US" sz="500" dirty="0" smtClean="0"/>
                    <a:t>   M   1    4    7    8   11   12  20  23  29  31</a:t>
                  </a:r>
                  <a:endParaRPr lang="en-US" sz="500" dirty="0"/>
                </a:p>
              </p:txBody>
            </p:sp>
            <p:grpSp>
              <p:nvGrpSpPr>
                <p:cNvPr id="1047" name="Group 1046"/>
                <p:cNvGrpSpPr/>
                <p:nvPr/>
              </p:nvGrpSpPr>
              <p:grpSpPr>
                <a:xfrm>
                  <a:off x="2433402" y="6370850"/>
                  <a:ext cx="1737057" cy="908576"/>
                  <a:chOff x="475342" y="7178951"/>
                  <a:chExt cx="1737057" cy="908576"/>
                </a:xfrm>
              </p:grpSpPr>
              <p:pic>
                <p:nvPicPr>
                  <p:cNvPr id="232" name="Picture 231"/>
                  <p:cNvPicPr>
                    <a:picLocks noChangeAspect="1"/>
                  </p:cNvPicPr>
                  <p:nvPr/>
                </p:nvPicPr>
                <p:blipFill>
                  <a:blip r:embed="rId11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18555" y="7706527"/>
                    <a:ext cx="1693842" cy="381000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sp>
                <p:nvSpPr>
                  <p:cNvPr id="1040" name="Right Brace 1039"/>
                  <p:cNvSpPr/>
                  <p:nvPr/>
                </p:nvSpPr>
                <p:spPr>
                  <a:xfrm rot="16200000">
                    <a:off x="1283437" y="6644039"/>
                    <a:ext cx="120867" cy="1737057"/>
                  </a:xfrm>
                  <a:prstGeom prst="rightBrac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700"/>
                  </a:p>
                </p:txBody>
              </p:sp>
              <p:sp>
                <p:nvSpPr>
                  <p:cNvPr id="1042" name="TextBox 1041"/>
                  <p:cNvSpPr txBox="1"/>
                  <p:nvPr/>
                </p:nvSpPr>
                <p:spPr>
                  <a:xfrm>
                    <a:off x="692334" y="7178951"/>
                    <a:ext cx="1456529" cy="29009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700" dirty="0" smtClean="0"/>
                      <a:t>ZFNs clones (Western)</a:t>
                    </a:r>
                    <a:endParaRPr lang="en-US" sz="700" dirty="0"/>
                  </a:p>
                </p:txBody>
              </p:sp>
            </p:grpSp>
          </p:grpSp>
        </p:grpSp>
        <p:pic>
          <p:nvPicPr>
            <p:cNvPr id="235" name="Picture 3"/>
            <p:cNvPicPr preferRelativeResize="0">
              <a:picLocks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9641" y="7433555"/>
              <a:ext cx="1694586" cy="384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7" name="TextBox 236"/>
            <p:cNvSpPr txBox="1"/>
            <p:nvPr/>
          </p:nvSpPr>
          <p:spPr>
            <a:xfrm>
              <a:off x="4093659" y="7511557"/>
              <a:ext cx="659991" cy="2900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Tubulin</a:t>
              </a:r>
              <a:endParaRPr lang="en-US" sz="700" dirty="0"/>
            </a:p>
          </p:txBody>
        </p:sp>
      </p:grpSp>
      <p:grpSp>
        <p:nvGrpSpPr>
          <p:cNvPr id="302" name="Group 301"/>
          <p:cNvGrpSpPr/>
          <p:nvPr/>
        </p:nvGrpSpPr>
        <p:grpSpPr>
          <a:xfrm>
            <a:off x="4058992" y="4552764"/>
            <a:ext cx="1246112" cy="2000244"/>
            <a:chOff x="1853445" y="25750"/>
            <a:chExt cx="2691623" cy="2558048"/>
          </a:xfrm>
        </p:grpSpPr>
        <p:grpSp>
          <p:nvGrpSpPr>
            <p:cNvPr id="303" name="Group 302"/>
            <p:cNvGrpSpPr/>
            <p:nvPr/>
          </p:nvGrpSpPr>
          <p:grpSpPr>
            <a:xfrm>
              <a:off x="1853445" y="25750"/>
              <a:ext cx="1998613" cy="2539137"/>
              <a:chOff x="3321926" y="1534603"/>
              <a:chExt cx="2078344" cy="2812486"/>
            </a:xfrm>
          </p:grpSpPr>
          <p:pic>
            <p:nvPicPr>
              <p:cNvPr id="309" name="Picture 308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01437" y="1920498"/>
                <a:ext cx="1498833" cy="2401832"/>
              </a:xfrm>
              <a:prstGeom prst="rect">
                <a:avLst/>
              </a:prstGeom>
            </p:spPr>
          </p:pic>
          <p:grpSp>
            <p:nvGrpSpPr>
              <p:cNvPr id="310" name="Group 309"/>
              <p:cNvGrpSpPr/>
              <p:nvPr/>
            </p:nvGrpSpPr>
            <p:grpSpPr>
              <a:xfrm>
                <a:off x="3810226" y="1534603"/>
                <a:ext cx="1318556" cy="500009"/>
                <a:chOff x="816392" y="1253434"/>
                <a:chExt cx="1318556" cy="500009"/>
              </a:xfrm>
            </p:grpSpPr>
            <p:sp>
              <p:nvSpPr>
                <p:cNvPr id="312" name="TextBox 311"/>
                <p:cNvSpPr txBox="1"/>
                <p:nvPr/>
              </p:nvSpPr>
              <p:spPr>
                <a:xfrm>
                  <a:off x="816392" y="1491855"/>
                  <a:ext cx="1318556" cy="2615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 smtClean="0"/>
                    <a:t>EV   Cl.1  Cl.2</a:t>
                  </a:r>
                  <a:endParaRPr lang="en-US" sz="600" dirty="0"/>
                </a:p>
              </p:txBody>
            </p:sp>
            <p:sp>
              <p:nvSpPr>
                <p:cNvPr id="313" name="Right Brace 312"/>
                <p:cNvSpPr/>
                <p:nvPr/>
              </p:nvSpPr>
              <p:spPr>
                <a:xfrm rot="16200000">
                  <a:off x="1608842" y="1117931"/>
                  <a:ext cx="133295" cy="762001"/>
                </a:xfrm>
                <a:prstGeom prst="rightBrac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4" name="TextBox 313"/>
                <p:cNvSpPr txBox="1"/>
                <p:nvPr/>
              </p:nvSpPr>
              <p:spPr>
                <a:xfrm>
                  <a:off x="1009524" y="1253434"/>
                  <a:ext cx="617106" cy="20454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 smtClean="0"/>
                    <a:t>MCF7+BORIS</a:t>
                  </a:r>
                  <a:endParaRPr lang="en-US" sz="600" dirty="0"/>
                </a:p>
              </p:txBody>
            </p:sp>
          </p:grpSp>
          <p:sp>
            <p:nvSpPr>
              <p:cNvPr id="311" name="Rectangle 310"/>
              <p:cNvSpPr/>
              <p:nvPr/>
            </p:nvSpPr>
            <p:spPr>
              <a:xfrm>
                <a:off x="3321926" y="1900088"/>
                <a:ext cx="930106" cy="24470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" dirty="0"/>
                  <a:t>ADAR</a:t>
                </a:r>
              </a:p>
              <a:p>
                <a:r>
                  <a:rPr lang="en-US" sz="400" dirty="0"/>
                  <a:t>SLC16A6</a:t>
                </a:r>
              </a:p>
              <a:p>
                <a:r>
                  <a:rPr lang="en-US" sz="400" dirty="0"/>
                  <a:t>MOCS2</a:t>
                </a:r>
              </a:p>
              <a:p>
                <a:r>
                  <a:rPr lang="en-US" sz="400" dirty="0"/>
                  <a:t>MOCS3</a:t>
                </a:r>
              </a:p>
              <a:p>
                <a:r>
                  <a:rPr lang="en-US" sz="400" dirty="0"/>
                  <a:t>POLR3G</a:t>
                </a:r>
              </a:p>
              <a:p>
                <a:r>
                  <a:rPr lang="en-US" sz="400" dirty="0"/>
                  <a:t>MAFB</a:t>
                </a:r>
              </a:p>
              <a:p>
                <a:r>
                  <a:rPr lang="en-US" sz="400" dirty="0"/>
                  <a:t>SLC2A6</a:t>
                </a:r>
              </a:p>
              <a:p>
                <a:r>
                  <a:rPr lang="en-US" sz="400" dirty="0"/>
                  <a:t>EIF2AK2</a:t>
                </a:r>
              </a:p>
              <a:p>
                <a:r>
                  <a:rPr lang="en-US" sz="400" dirty="0"/>
                  <a:t>TMSB4X</a:t>
                </a:r>
              </a:p>
              <a:p>
                <a:r>
                  <a:rPr lang="en-US" sz="400" dirty="0"/>
                  <a:t>AMOTL2</a:t>
                </a:r>
              </a:p>
              <a:p>
                <a:r>
                  <a:rPr lang="en-US" sz="400" dirty="0"/>
                  <a:t>TEAD1</a:t>
                </a:r>
              </a:p>
              <a:p>
                <a:r>
                  <a:rPr lang="en-US" sz="400" dirty="0"/>
                  <a:t>PARP14</a:t>
                </a:r>
              </a:p>
              <a:p>
                <a:r>
                  <a:rPr lang="en-US" sz="400" dirty="0"/>
                  <a:t>IFITM1</a:t>
                </a:r>
              </a:p>
              <a:p>
                <a:r>
                  <a:rPr lang="en-US" sz="400" dirty="0"/>
                  <a:t>IRF7</a:t>
                </a:r>
              </a:p>
              <a:p>
                <a:r>
                  <a:rPr lang="en-US" sz="400" dirty="0"/>
                  <a:t>IFITM3</a:t>
                </a:r>
              </a:p>
              <a:p>
                <a:r>
                  <a:rPr lang="en-US" sz="400" dirty="0"/>
                  <a:t>PARP12</a:t>
                </a:r>
              </a:p>
              <a:p>
                <a:r>
                  <a:rPr lang="en-US" sz="400" dirty="0"/>
                  <a:t>OASL</a:t>
                </a:r>
              </a:p>
              <a:p>
                <a:r>
                  <a:rPr lang="en-US" sz="400" dirty="0"/>
                  <a:t>OAS3</a:t>
                </a:r>
              </a:p>
              <a:p>
                <a:r>
                  <a:rPr lang="en-US" sz="400" dirty="0"/>
                  <a:t>MX2</a:t>
                </a:r>
              </a:p>
              <a:p>
                <a:r>
                  <a:rPr lang="en-US" sz="400" dirty="0"/>
                  <a:t>IFI44L</a:t>
                </a:r>
              </a:p>
              <a:p>
                <a:r>
                  <a:rPr lang="en-US" sz="400" dirty="0"/>
                  <a:t>IFIT5</a:t>
                </a:r>
              </a:p>
              <a:p>
                <a:r>
                  <a:rPr lang="en-US" sz="400" dirty="0"/>
                  <a:t>IFI6</a:t>
                </a:r>
              </a:p>
              <a:p>
                <a:r>
                  <a:rPr lang="en-US" sz="400" dirty="0"/>
                  <a:t>ISG15</a:t>
                </a:r>
              </a:p>
              <a:p>
                <a:r>
                  <a:rPr lang="en-US" sz="400" dirty="0"/>
                  <a:t>OAS2</a:t>
                </a:r>
              </a:p>
              <a:p>
                <a:r>
                  <a:rPr lang="en-US" sz="400" dirty="0"/>
                  <a:t>IFI44</a:t>
                </a:r>
              </a:p>
              <a:p>
                <a:r>
                  <a:rPr lang="en-US" sz="400" dirty="0"/>
                  <a:t>OAS1</a:t>
                </a:r>
              </a:p>
              <a:p>
                <a:r>
                  <a:rPr lang="en-US" sz="400" dirty="0"/>
                  <a:t>IFIT1</a:t>
                </a:r>
              </a:p>
            </p:txBody>
          </p:sp>
        </p:grpSp>
        <p:grpSp>
          <p:nvGrpSpPr>
            <p:cNvPr id="304" name="Group 303"/>
            <p:cNvGrpSpPr/>
            <p:nvPr/>
          </p:nvGrpSpPr>
          <p:grpSpPr>
            <a:xfrm>
              <a:off x="3554096" y="2216468"/>
              <a:ext cx="990972" cy="367330"/>
              <a:chOff x="5133496" y="1513659"/>
              <a:chExt cx="990972" cy="367330"/>
            </a:xfrm>
          </p:grpSpPr>
          <p:pic>
            <p:nvPicPr>
              <p:cNvPr id="306" name="Picture 305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33291" y="1679519"/>
                <a:ext cx="458708" cy="4894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307" name="TextBox 306"/>
              <p:cNvSpPr txBox="1"/>
              <p:nvPr/>
            </p:nvSpPr>
            <p:spPr>
              <a:xfrm>
                <a:off x="5133496" y="1513659"/>
                <a:ext cx="990972" cy="2164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5       0    -5</a:t>
                </a:r>
                <a:endParaRPr lang="en-US" sz="500" dirty="0"/>
              </a:p>
            </p:txBody>
          </p:sp>
          <p:sp>
            <p:nvSpPr>
              <p:cNvPr id="308" name="TextBox 307"/>
              <p:cNvSpPr txBox="1"/>
              <p:nvPr/>
            </p:nvSpPr>
            <p:spPr>
              <a:xfrm>
                <a:off x="5194547" y="1711712"/>
                <a:ext cx="423514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p &lt; 0.003</a:t>
                </a:r>
                <a:endParaRPr lang="en-US" sz="500" dirty="0"/>
              </a:p>
            </p:txBody>
          </p:sp>
        </p:grpSp>
        <p:sp>
          <p:nvSpPr>
            <p:cNvPr id="305" name="TextBox 304"/>
            <p:cNvSpPr txBox="1"/>
            <p:nvPr/>
          </p:nvSpPr>
          <p:spPr>
            <a:xfrm>
              <a:off x="3435476" y="2100114"/>
              <a:ext cx="598240" cy="169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 smtClean="0"/>
                <a:t>EV/BORIS (log2)</a:t>
              </a:r>
              <a:endParaRPr lang="en-US" sz="5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4728560" y="1984342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66509" y="4049317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820790" y="6808652"/>
            <a:ext cx="2261311" cy="1839863"/>
            <a:chOff x="487527" y="6690939"/>
            <a:chExt cx="2261311" cy="1839863"/>
          </a:xfrm>
        </p:grpSpPr>
        <p:graphicFrame>
          <p:nvGraphicFramePr>
            <p:cNvPr id="272" name="Chart 27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618925676"/>
                </p:ext>
              </p:extLst>
            </p:nvPr>
          </p:nvGraphicFramePr>
          <p:xfrm>
            <a:off x="710274" y="6973298"/>
            <a:ext cx="1979386" cy="135043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6"/>
            </a:graphicData>
          </a:graphic>
        </p:graphicFrame>
        <p:sp>
          <p:nvSpPr>
            <p:cNvPr id="273" name="TextBox 272"/>
            <p:cNvSpPr txBox="1"/>
            <p:nvPr/>
          </p:nvSpPr>
          <p:spPr>
            <a:xfrm rot="16200000">
              <a:off x="300169" y="7436722"/>
              <a:ext cx="989373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Relative expression (log2)</a:t>
              </a:r>
              <a:endParaRPr lang="en-US" sz="600" dirty="0"/>
            </a:p>
          </p:txBody>
        </p:sp>
        <p:sp>
          <p:nvSpPr>
            <p:cNvPr id="274" name="TextBox 273"/>
            <p:cNvSpPr txBox="1"/>
            <p:nvPr/>
          </p:nvSpPr>
          <p:spPr>
            <a:xfrm>
              <a:off x="1124963" y="6776822"/>
              <a:ext cx="149912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CTCF&amp;BORIS targets expression</a:t>
              </a:r>
              <a:endParaRPr lang="en-US" sz="800" dirty="0"/>
            </a:p>
          </p:txBody>
        </p:sp>
        <p:sp>
          <p:nvSpPr>
            <p:cNvPr id="275" name="Right Brace 274"/>
            <p:cNvSpPr/>
            <p:nvPr/>
          </p:nvSpPr>
          <p:spPr>
            <a:xfrm rot="5400000">
              <a:off x="1391231" y="7881666"/>
              <a:ext cx="77336" cy="67524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Right Brace 275"/>
            <p:cNvSpPr/>
            <p:nvPr/>
          </p:nvSpPr>
          <p:spPr>
            <a:xfrm rot="5400000">
              <a:off x="2186908" y="7761237"/>
              <a:ext cx="77335" cy="916104"/>
            </a:xfrm>
            <a:prstGeom prst="rightBrace">
              <a:avLst/>
            </a:prstGeom>
            <a:ln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TextBox 276"/>
            <p:cNvSpPr txBox="1"/>
            <p:nvPr/>
          </p:nvSpPr>
          <p:spPr>
            <a:xfrm>
              <a:off x="927506" y="8257957"/>
              <a:ext cx="182133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CTCF(+)/BORIS(-) cells          CTCF(+)/BORIS(+)  cells</a:t>
              </a:r>
              <a:endParaRPr lang="en-US" sz="600" dirty="0"/>
            </a:p>
          </p:txBody>
        </p:sp>
        <p:grpSp>
          <p:nvGrpSpPr>
            <p:cNvPr id="361" name="Group 360"/>
            <p:cNvGrpSpPr/>
            <p:nvPr/>
          </p:nvGrpSpPr>
          <p:grpSpPr>
            <a:xfrm>
              <a:off x="1168710" y="8442623"/>
              <a:ext cx="367958" cy="82358"/>
              <a:chOff x="3352800" y="3871911"/>
              <a:chExt cx="204218" cy="45719"/>
            </a:xfrm>
            <a:effectLst/>
          </p:grpSpPr>
          <p:grpSp>
            <p:nvGrpSpPr>
              <p:cNvPr id="362" name="Group 361"/>
              <p:cNvGrpSpPr/>
              <p:nvPr/>
            </p:nvGrpSpPr>
            <p:grpSpPr>
              <a:xfrm>
                <a:off x="3352800" y="3871911"/>
                <a:ext cx="204218" cy="45719"/>
                <a:chOff x="2843782" y="3863340"/>
                <a:chExt cx="204218" cy="45719"/>
              </a:xfrm>
            </p:grpSpPr>
            <p:cxnSp>
              <p:nvCxnSpPr>
                <p:cNvPr id="364" name="Straight Connector 363"/>
                <p:cNvCxnSpPr/>
                <p:nvPr/>
              </p:nvCxnSpPr>
              <p:spPr>
                <a:xfrm>
                  <a:off x="2843782" y="3886200"/>
                  <a:ext cx="20421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5" name="Oval 364"/>
                <p:cNvSpPr/>
                <p:nvPr/>
              </p:nvSpPr>
              <p:spPr>
                <a:xfrm>
                  <a:off x="2942870" y="3863340"/>
                  <a:ext cx="45719" cy="45719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63" name="Oval 362"/>
              <p:cNvSpPr/>
              <p:nvPr/>
            </p:nvSpPr>
            <p:spPr>
              <a:xfrm>
                <a:off x="3399557" y="3871911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6" name="Group 365"/>
            <p:cNvGrpSpPr/>
            <p:nvPr/>
          </p:nvGrpSpPr>
          <p:grpSpPr>
            <a:xfrm>
              <a:off x="1969080" y="8448444"/>
              <a:ext cx="367958" cy="82358"/>
              <a:chOff x="3352800" y="3871911"/>
              <a:chExt cx="204218" cy="45719"/>
            </a:xfrm>
            <a:effectLst/>
          </p:grpSpPr>
          <p:grpSp>
            <p:nvGrpSpPr>
              <p:cNvPr id="367" name="Group 366"/>
              <p:cNvGrpSpPr/>
              <p:nvPr/>
            </p:nvGrpSpPr>
            <p:grpSpPr>
              <a:xfrm>
                <a:off x="3352800" y="3871911"/>
                <a:ext cx="204218" cy="45719"/>
                <a:chOff x="2843782" y="3863340"/>
                <a:chExt cx="204218" cy="45719"/>
              </a:xfrm>
            </p:grpSpPr>
            <p:cxnSp>
              <p:nvCxnSpPr>
                <p:cNvPr id="369" name="Straight Connector 368"/>
                <p:cNvCxnSpPr/>
                <p:nvPr/>
              </p:nvCxnSpPr>
              <p:spPr>
                <a:xfrm>
                  <a:off x="2843782" y="3886200"/>
                  <a:ext cx="20421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0" name="Oval 369"/>
                <p:cNvSpPr/>
                <p:nvPr/>
              </p:nvSpPr>
              <p:spPr>
                <a:xfrm>
                  <a:off x="2942870" y="3863340"/>
                  <a:ext cx="45719" cy="45719"/>
                </a:xfrm>
                <a:prstGeom prst="ellipse">
                  <a:avLst/>
                </a:prstGeom>
                <a:solidFill>
                  <a:srgbClr val="1002CA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68" name="Oval 367"/>
              <p:cNvSpPr/>
              <p:nvPr/>
            </p:nvSpPr>
            <p:spPr>
              <a:xfrm>
                <a:off x="3399557" y="3871911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487527" y="6690939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L</a:t>
              </a:r>
              <a:endParaRPr lang="en-US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90133" y="6670459"/>
            <a:ext cx="3791964" cy="2072216"/>
            <a:chOff x="2567634" y="5078252"/>
            <a:chExt cx="3791964" cy="2072216"/>
          </a:xfrm>
        </p:grpSpPr>
        <p:sp>
          <p:nvSpPr>
            <p:cNvPr id="278" name="TextBox 277"/>
            <p:cNvSpPr txBox="1"/>
            <p:nvPr/>
          </p:nvSpPr>
          <p:spPr>
            <a:xfrm>
              <a:off x="3065405" y="5399973"/>
              <a:ext cx="487634" cy="1708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lang="en-US" sz="600" dirty="0" smtClean="0"/>
                <a:t>Genes</a:t>
              </a:r>
            </a:p>
            <a:p>
              <a:pPr>
                <a:lnSpc>
                  <a:spcPts val="900"/>
                </a:lnSpc>
              </a:pPr>
              <a:r>
                <a:rPr lang="en-US" sz="600" dirty="0" smtClean="0"/>
                <a:t>CTCF</a:t>
              </a:r>
            </a:p>
            <a:p>
              <a:pPr>
                <a:lnSpc>
                  <a:spcPts val="900"/>
                </a:lnSpc>
              </a:pPr>
              <a:r>
                <a:rPr lang="en-US" sz="600" dirty="0" smtClean="0"/>
                <a:t>BORIS</a:t>
              </a:r>
            </a:p>
            <a:p>
              <a:pPr>
                <a:lnSpc>
                  <a:spcPts val="900"/>
                </a:lnSpc>
              </a:pPr>
              <a:r>
                <a:rPr lang="en-US" sz="600" dirty="0"/>
                <a:t>CTCF</a:t>
              </a:r>
            </a:p>
            <a:p>
              <a:pPr>
                <a:lnSpc>
                  <a:spcPts val="900"/>
                </a:lnSpc>
              </a:pPr>
              <a:r>
                <a:rPr lang="en-US" sz="600" dirty="0"/>
                <a:t>BORIS</a:t>
              </a:r>
            </a:p>
            <a:p>
              <a:pPr>
                <a:lnSpc>
                  <a:spcPts val="900"/>
                </a:lnSpc>
              </a:pPr>
              <a:r>
                <a:rPr lang="en-US" sz="600" dirty="0"/>
                <a:t>CTCF</a:t>
              </a:r>
            </a:p>
            <a:p>
              <a:pPr>
                <a:lnSpc>
                  <a:spcPts val="900"/>
                </a:lnSpc>
              </a:pPr>
              <a:r>
                <a:rPr lang="en-US" sz="600" dirty="0"/>
                <a:t>BORIS</a:t>
              </a:r>
            </a:p>
            <a:p>
              <a:pPr>
                <a:lnSpc>
                  <a:spcPts val="900"/>
                </a:lnSpc>
              </a:pPr>
              <a:r>
                <a:rPr lang="en-US" sz="600" dirty="0"/>
                <a:t>CTCF</a:t>
              </a:r>
            </a:p>
            <a:p>
              <a:pPr>
                <a:lnSpc>
                  <a:spcPts val="900"/>
                </a:lnSpc>
              </a:pPr>
              <a:r>
                <a:rPr lang="en-US" sz="600" dirty="0"/>
                <a:t>BORIS</a:t>
              </a:r>
            </a:p>
            <a:p>
              <a:pPr>
                <a:lnSpc>
                  <a:spcPts val="900"/>
                </a:lnSpc>
              </a:pPr>
              <a:r>
                <a:rPr lang="en-US" sz="600" dirty="0" smtClean="0"/>
                <a:t>RNAPII</a:t>
              </a:r>
            </a:p>
            <a:p>
              <a:pPr>
                <a:lnSpc>
                  <a:spcPts val="900"/>
                </a:lnSpc>
              </a:pPr>
              <a:r>
                <a:rPr lang="en-US" sz="600" dirty="0" smtClean="0"/>
                <a:t>H3K4me3</a:t>
              </a:r>
            </a:p>
            <a:p>
              <a:pPr>
                <a:lnSpc>
                  <a:spcPts val="900"/>
                </a:lnSpc>
              </a:pPr>
              <a:r>
                <a:rPr lang="en-US" sz="600" dirty="0" smtClean="0"/>
                <a:t>K562</a:t>
              </a:r>
            </a:p>
            <a:p>
              <a:pPr>
                <a:lnSpc>
                  <a:spcPts val="900"/>
                </a:lnSpc>
              </a:pPr>
              <a:r>
                <a:rPr lang="en-US" sz="600" dirty="0" smtClean="0"/>
                <a:t>NHEK</a:t>
              </a:r>
            </a:p>
            <a:p>
              <a:pPr>
                <a:lnSpc>
                  <a:spcPts val="900"/>
                </a:lnSpc>
              </a:pPr>
              <a:r>
                <a:rPr lang="en-US" sz="600" dirty="0" smtClean="0"/>
                <a:t>NHDF</a:t>
              </a:r>
              <a:endParaRPr lang="en-US" sz="600" dirty="0"/>
            </a:p>
          </p:txBody>
        </p:sp>
        <p:sp>
          <p:nvSpPr>
            <p:cNvPr id="279" name="Left Brace 278"/>
            <p:cNvSpPr/>
            <p:nvPr/>
          </p:nvSpPr>
          <p:spPr>
            <a:xfrm>
              <a:off x="3080044" y="5557394"/>
              <a:ext cx="45719" cy="2286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80" name="Left Brace 279"/>
            <p:cNvSpPr/>
            <p:nvPr/>
          </p:nvSpPr>
          <p:spPr>
            <a:xfrm>
              <a:off x="3080043" y="5795519"/>
              <a:ext cx="45719" cy="2286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81" name="Left Brace 280"/>
            <p:cNvSpPr/>
            <p:nvPr/>
          </p:nvSpPr>
          <p:spPr>
            <a:xfrm>
              <a:off x="3080044" y="6025453"/>
              <a:ext cx="45719" cy="2286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82" name="Left Brace 281"/>
            <p:cNvSpPr/>
            <p:nvPr/>
          </p:nvSpPr>
          <p:spPr>
            <a:xfrm>
              <a:off x="3080044" y="6254053"/>
              <a:ext cx="45719" cy="43688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83" name="Left Brace 282"/>
            <p:cNvSpPr/>
            <p:nvPr/>
          </p:nvSpPr>
          <p:spPr>
            <a:xfrm>
              <a:off x="3080042" y="6694169"/>
              <a:ext cx="45721" cy="338138"/>
            </a:xfrm>
            <a:prstGeom prst="leftBrac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84" name="TextBox 283"/>
            <p:cNvSpPr txBox="1"/>
            <p:nvPr/>
          </p:nvSpPr>
          <p:spPr>
            <a:xfrm>
              <a:off x="2760805" y="5563556"/>
              <a:ext cx="3658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NHDF</a:t>
              </a:r>
            </a:p>
            <a:p>
              <a:endParaRPr lang="en-US" sz="600" dirty="0"/>
            </a:p>
          </p:txBody>
        </p:sp>
        <p:sp>
          <p:nvSpPr>
            <p:cNvPr id="285" name="Rectangle 284"/>
            <p:cNvSpPr/>
            <p:nvPr/>
          </p:nvSpPr>
          <p:spPr>
            <a:xfrm>
              <a:off x="2705501" y="5824551"/>
              <a:ext cx="445956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" dirty="0"/>
                <a:t>OVCAR8</a:t>
              </a:r>
            </a:p>
          </p:txBody>
        </p:sp>
        <p:sp>
          <p:nvSpPr>
            <p:cNvPr id="286" name="Rectangle 285"/>
            <p:cNvSpPr/>
            <p:nvPr/>
          </p:nvSpPr>
          <p:spPr>
            <a:xfrm>
              <a:off x="2714318" y="6054949"/>
              <a:ext cx="428322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" dirty="0" smtClean="0"/>
                <a:t>Delta47</a:t>
              </a:r>
              <a:endParaRPr lang="en-US" sz="600" dirty="0"/>
            </a:p>
          </p:txBody>
        </p:sp>
        <p:sp>
          <p:nvSpPr>
            <p:cNvPr id="287" name="Rectangle 286"/>
            <p:cNvSpPr/>
            <p:nvPr/>
          </p:nvSpPr>
          <p:spPr>
            <a:xfrm>
              <a:off x="2762745" y="6380163"/>
              <a:ext cx="340158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" dirty="0" smtClean="0"/>
                <a:t>K562</a:t>
              </a:r>
              <a:endParaRPr lang="en-US" sz="600" dirty="0"/>
            </a:p>
          </p:txBody>
        </p:sp>
        <p:sp>
          <p:nvSpPr>
            <p:cNvPr id="288" name="Rectangle 287"/>
            <p:cNvSpPr/>
            <p:nvPr/>
          </p:nvSpPr>
          <p:spPr>
            <a:xfrm>
              <a:off x="2699089" y="6755516"/>
              <a:ext cx="458780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" dirty="0" smtClean="0"/>
                <a:t>RNA-</a:t>
              </a:r>
              <a:r>
                <a:rPr lang="en-US" sz="600" dirty="0" err="1" smtClean="0"/>
                <a:t>Seq</a:t>
              </a:r>
              <a:endParaRPr lang="en-US" sz="600" dirty="0"/>
            </a:p>
          </p:txBody>
        </p:sp>
        <p:grpSp>
          <p:nvGrpSpPr>
            <p:cNvPr id="289" name="Group 288"/>
            <p:cNvGrpSpPr/>
            <p:nvPr/>
          </p:nvGrpSpPr>
          <p:grpSpPr>
            <a:xfrm>
              <a:off x="4057963" y="5367318"/>
              <a:ext cx="138911" cy="86486"/>
              <a:chOff x="2362200" y="3733800"/>
              <a:chExt cx="228600" cy="152400"/>
            </a:xfrm>
          </p:grpSpPr>
          <p:cxnSp>
            <p:nvCxnSpPr>
              <p:cNvPr id="300" name="Straight Connector 299"/>
              <p:cNvCxnSpPr/>
              <p:nvPr/>
            </p:nvCxnSpPr>
            <p:spPr>
              <a:xfrm>
                <a:off x="2362200" y="3733800"/>
                <a:ext cx="0" cy="15240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Straight Arrow Connector 300"/>
              <p:cNvCxnSpPr/>
              <p:nvPr/>
            </p:nvCxnSpPr>
            <p:spPr>
              <a:xfrm>
                <a:off x="2362200" y="3733800"/>
                <a:ext cx="228600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0" name="Group 289"/>
            <p:cNvGrpSpPr/>
            <p:nvPr/>
          </p:nvGrpSpPr>
          <p:grpSpPr>
            <a:xfrm flipH="1">
              <a:off x="4577185" y="5362175"/>
              <a:ext cx="192059" cy="86486"/>
              <a:chOff x="2362200" y="3733800"/>
              <a:chExt cx="228600" cy="152400"/>
            </a:xfrm>
          </p:grpSpPr>
          <p:cxnSp>
            <p:nvCxnSpPr>
              <p:cNvPr id="298" name="Straight Connector 297"/>
              <p:cNvCxnSpPr/>
              <p:nvPr/>
            </p:nvCxnSpPr>
            <p:spPr>
              <a:xfrm>
                <a:off x="2362200" y="3733800"/>
                <a:ext cx="0" cy="15240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Straight Arrow Connector 298"/>
              <p:cNvCxnSpPr/>
              <p:nvPr/>
            </p:nvCxnSpPr>
            <p:spPr>
              <a:xfrm>
                <a:off x="2362200" y="3733800"/>
                <a:ext cx="228600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1" name="Group 290"/>
            <p:cNvGrpSpPr/>
            <p:nvPr/>
          </p:nvGrpSpPr>
          <p:grpSpPr>
            <a:xfrm flipH="1">
              <a:off x="3785410" y="5362175"/>
              <a:ext cx="167552" cy="96772"/>
              <a:chOff x="2362200" y="3733800"/>
              <a:chExt cx="228601" cy="152400"/>
            </a:xfrm>
          </p:grpSpPr>
          <p:cxnSp>
            <p:nvCxnSpPr>
              <p:cNvPr id="296" name="Straight Connector 295"/>
              <p:cNvCxnSpPr/>
              <p:nvPr/>
            </p:nvCxnSpPr>
            <p:spPr>
              <a:xfrm>
                <a:off x="2362200" y="3733800"/>
                <a:ext cx="0" cy="15240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Straight Arrow Connector 296"/>
              <p:cNvCxnSpPr/>
              <p:nvPr/>
            </p:nvCxnSpPr>
            <p:spPr>
              <a:xfrm>
                <a:off x="2362201" y="3733800"/>
                <a:ext cx="228600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92" name="Picture 29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3754" y="5458947"/>
              <a:ext cx="1453585" cy="159356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93" name="TextBox 292"/>
            <p:cNvSpPr txBox="1"/>
            <p:nvPr/>
          </p:nvSpPr>
          <p:spPr>
            <a:xfrm>
              <a:off x="3442967" y="5448661"/>
              <a:ext cx="144462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GAL3ST1               FOXA3               PRAME</a:t>
              </a:r>
              <a:endParaRPr lang="en-US" sz="600" dirty="0"/>
            </a:p>
          </p:txBody>
        </p:sp>
        <p:cxnSp>
          <p:nvCxnSpPr>
            <p:cNvPr id="294" name="Straight Connector 293"/>
            <p:cNvCxnSpPr/>
            <p:nvPr/>
          </p:nvCxnSpPr>
          <p:spPr>
            <a:xfrm>
              <a:off x="3986925" y="5459916"/>
              <a:ext cx="0" cy="1592598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Straight Connector 294"/>
            <p:cNvCxnSpPr/>
            <p:nvPr/>
          </p:nvCxnSpPr>
          <p:spPr>
            <a:xfrm>
              <a:off x="4400233" y="5454572"/>
              <a:ext cx="0" cy="1592598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2567634" y="5078252"/>
              <a:ext cx="3048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K</a:t>
              </a:r>
              <a:endParaRPr lang="en-US" dirty="0"/>
            </a:p>
          </p:txBody>
        </p:sp>
        <p:grpSp>
          <p:nvGrpSpPr>
            <p:cNvPr id="350" name="Group 349"/>
            <p:cNvGrpSpPr/>
            <p:nvPr/>
          </p:nvGrpSpPr>
          <p:grpSpPr>
            <a:xfrm>
              <a:off x="5277894" y="5633327"/>
              <a:ext cx="367958" cy="82358"/>
              <a:chOff x="3352800" y="3871911"/>
              <a:chExt cx="204218" cy="45719"/>
            </a:xfrm>
            <a:effectLst/>
          </p:grpSpPr>
          <p:grpSp>
            <p:nvGrpSpPr>
              <p:cNvPr id="351" name="Group 350"/>
              <p:cNvGrpSpPr/>
              <p:nvPr/>
            </p:nvGrpSpPr>
            <p:grpSpPr>
              <a:xfrm>
                <a:off x="3352800" y="3871911"/>
                <a:ext cx="204218" cy="45719"/>
                <a:chOff x="2843782" y="3863340"/>
                <a:chExt cx="204218" cy="45719"/>
              </a:xfrm>
            </p:grpSpPr>
            <p:cxnSp>
              <p:nvCxnSpPr>
                <p:cNvPr id="353" name="Straight Connector 352"/>
                <p:cNvCxnSpPr/>
                <p:nvPr/>
              </p:nvCxnSpPr>
              <p:spPr>
                <a:xfrm>
                  <a:off x="2843782" y="3886200"/>
                  <a:ext cx="20421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4" name="Oval 353"/>
                <p:cNvSpPr/>
                <p:nvPr/>
              </p:nvSpPr>
              <p:spPr>
                <a:xfrm>
                  <a:off x="2942870" y="3863340"/>
                  <a:ext cx="45719" cy="45719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52" name="Oval 351"/>
              <p:cNvSpPr/>
              <p:nvPr/>
            </p:nvSpPr>
            <p:spPr>
              <a:xfrm>
                <a:off x="3399557" y="3871911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5" name="Group 354"/>
            <p:cNvGrpSpPr/>
            <p:nvPr/>
          </p:nvGrpSpPr>
          <p:grpSpPr>
            <a:xfrm>
              <a:off x="5296942" y="6121273"/>
              <a:ext cx="367958" cy="82358"/>
              <a:chOff x="3352800" y="3871911"/>
              <a:chExt cx="204218" cy="45719"/>
            </a:xfrm>
            <a:effectLst/>
          </p:grpSpPr>
          <p:grpSp>
            <p:nvGrpSpPr>
              <p:cNvPr id="356" name="Group 355"/>
              <p:cNvGrpSpPr/>
              <p:nvPr/>
            </p:nvGrpSpPr>
            <p:grpSpPr>
              <a:xfrm>
                <a:off x="3352800" y="3871911"/>
                <a:ext cx="204218" cy="45719"/>
                <a:chOff x="2843782" y="3863340"/>
                <a:chExt cx="204218" cy="45719"/>
              </a:xfrm>
            </p:grpSpPr>
            <p:cxnSp>
              <p:nvCxnSpPr>
                <p:cNvPr id="358" name="Straight Connector 357"/>
                <p:cNvCxnSpPr/>
                <p:nvPr/>
              </p:nvCxnSpPr>
              <p:spPr>
                <a:xfrm>
                  <a:off x="2843782" y="3886200"/>
                  <a:ext cx="20421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9" name="Oval 358"/>
                <p:cNvSpPr/>
                <p:nvPr/>
              </p:nvSpPr>
              <p:spPr>
                <a:xfrm>
                  <a:off x="2942870" y="3863340"/>
                  <a:ext cx="45719" cy="45719"/>
                </a:xfrm>
                <a:prstGeom prst="ellipse">
                  <a:avLst/>
                </a:prstGeom>
                <a:solidFill>
                  <a:srgbClr val="1002CA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57" name="Oval 356"/>
              <p:cNvSpPr/>
              <p:nvPr/>
            </p:nvSpPr>
            <p:spPr>
              <a:xfrm>
                <a:off x="3399557" y="3871911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Right Brace 21"/>
            <p:cNvSpPr/>
            <p:nvPr/>
          </p:nvSpPr>
          <p:spPr>
            <a:xfrm>
              <a:off x="5031184" y="5540994"/>
              <a:ext cx="172294" cy="2450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Right Brace 359"/>
            <p:cNvSpPr/>
            <p:nvPr/>
          </p:nvSpPr>
          <p:spPr>
            <a:xfrm>
              <a:off x="5025696" y="5795518"/>
              <a:ext cx="177781" cy="71370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1" name="Group 370"/>
            <p:cNvGrpSpPr/>
            <p:nvPr/>
          </p:nvGrpSpPr>
          <p:grpSpPr>
            <a:xfrm>
              <a:off x="5035370" y="6735643"/>
              <a:ext cx="367958" cy="82358"/>
              <a:chOff x="3352800" y="3871911"/>
              <a:chExt cx="204218" cy="45719"/>
            </a:xfrm>
            <a:effectLst/>
          </p:grpSpPr>
          <p:grpSp>
            <p:nvGrpSpPr>
              <p:cNvPr id="372" name="Group 371"/>
              <p:cNvGrpSpPr/>
              <p:nvPr/>
            </p:nvGrpSpPr>
            <p:grpSpPr>
              <a:xfrm>
                <a:off x="3352800" y="3871911"/>
                <a:ext cx="204218" cy="45719"/>
                <a:chOff x="2843782" y="3863340"/>
                <a:chExt cx="204218" cy="45719"/>
              </a:xfrm>
            </p:grpSpPr>
            <p:cxnSp>
              <p:nvCxnSpPr>
                <p:cNvPr id="374" name="Straight Connector 373"/>
                <p:cNvCxnSpPr/>
                <p:nvPr/>
              </p:nvCxnSpPr>
              <p:spPr>
                <a:xfrm>
                  <a:off x="2843782" y="3886200"/>
                  <a:ext cx="20421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5" name="Oval 374"/>
                <p:cNvSpPr/>
                <p:nvPr/>
              </p:nvSpPr>
              <p:spPr>
                <a:xfrm>
                  <a:off x="2942870" y="3863340"/>
                  <a:ext cx="45719" cy="45719"/>
                </a:xfrm>
                <a:prstGeom prst="ellipse">
                  <a:avLst/>
                </a:prstGeom>
                <a:solidFill>
                  <a:srgbClr val="1002CA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73" name="Oval 372"/>
              <p:cNvSpPr/>
              <p:nvPr/>
            </p:nvSpPr>
            <p:spPr>
              <a:xfrm>
                <a:off x="3399557" y="3871911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6" name="Group 375"/>
            <p:cNvGrpSpPr/>
            <p:nvPr/>
          </p:nvGrpSpPr>
          <p:grpSpPr>
            <a:xfrm>
              <a:off x="5035370" y="6857400"/>
              <a:ext cx="367958" cy="82358"/>
              <a:chOff x="3352800" y="3871911"/>
              <a:chExt cx="204218" cy="45719"/>
            </a:xfrm>
            <a:effectLst/>
          </p:grpSpPr>
          <p:grpSp>
            <p:nvGrpSpPr>
              <p:cNvPr id="377" name="Group 376"/>
              <p:cNvGrpSpPr/>
              <p:nvPr/>
            </p:nvGrpSpPr>
            <p:grpSpPr>
              <a:xfrm>
                <a:off x="3352800" y="3871911"/>
                <a:ext cx="204218" cy="45719"/>
                <a:chOff x="2843782" y="3863340"/>
                <a:chExt cx="204218" cy="45719"/>
              </a:xfrm>
            </p:grpSpPr>
            <p:cxnSp>
              <p:nvCxnSpPr>
                <p:cNvPr id="379" name="Straight Connector 378"/>
                <p:cNvCxnSpPr/>
                <p:nvPr/>
              </p:nvCxnSpPr>
              <p:spPr>
                <a:xfrm>
                  <a:off x="2843782" y="3886200"/>
                  <a:ext cx="20421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0" name="Oval 379"/>
                <p:cNvSpPr/>
                <p:nvPr/>
              </p:nvSpPr>
              <p:spPr>
                <a:xfrm>
                  <a:off x="2942870" y="3863340"/>
                  <a:ext cx="45719" cy="45719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78" name="Oval 377"/>
              <p:cNvSpPr/>
              <p:nvPr/>
            </p:nvSpPr>
            <p:spPr>
              <a:xfrm>
                <a:off x="3399557" y="3871911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1" name="Group 380"/>
            <p:cNvGrpSpPr/>
            <p:nvPr/>
          </p:nvGrpSpPr>
          <p:grpSpPr>
            <a:xfrm>
              <a:off x="5035370" y="6970156"/>
              <a:ext cx="367958" cy="82358"/>
              <a:chOff x="3352800" y="3871911"/>
              <a:chExt cx="204218" cy="45719"/>
            </a:xfrm>
            <a:effectLst/>
          </p:grpSpPr>
          <p:grpSp>
            <p:nvGrpSpPr>
              <p:cNvPr id="382" name="Group 381"/>
              <p:cNvGrpSpPr/>
              <p:nvPr/>
            </p:nvGrpSpPr>
            <p:grpSpPr>
              <a:xfrm>
                <a:off x="3352800" y="3871911"/>
                <a:ext cx="204218" cy="45719"/>
                <a:chOff x="2843782" y="3863340"/>
                <a:chExt cx="204218" cy="45719"/>
              </a:xfrm>
            </p:grpSpPr>
            <p:cxnSp>
              <p:nvCxnSpPr>
                <p:cNvPr id="384" name="Straight Connector 383"/>
                <p:cNvCxnSpPr/>
                <p:nvPr/>
              </p:nvCxnSpPr>
              <p:spPr>
                <a:xfrm>
                  <a:off x="2843782" y="3886200"/>
                  <a:ext cx="20421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5" name="Oval 384"/>
                <p:cNvSpPr/>
                <p:nvPr/>
              </p:nvSpPr>
              <p:spPr>
                <a:xfrm>
                  <a:off x="2942870" y="3863340"/>
                  <a:ext cx="45719" cy="45719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83" name="Oval 382"/>
              <p:cNvSpPr/>
              <p:nvPr/>
            </p:nvSpPr>
            <p:spPr>
              <a:xfrm>
                <a:off x="3399557" y="3871911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5394269" y="6642637"/>
              <a:ext cx="965329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Transcription</a:t>
              </a:r>
            </a:p>
            <a:p>
              <a:r>
                <a:rPr lang="en-US" sz="900" dirty="0" smtClean="0"/>
                <a:t>No Transcription</a:t>
              </a:r>
            </a:p>
            <a:p>
              <a:r>
                <a:rPr lang="en-US" sz="900" dirty="0"/>
                <a:t>No </a:t>
              </a:r>
              <a:r>
                <a:rPr lang="en-US" sz="900" dirty="0" smtClean="0"/>
                <a:t>Transcription</a:t>
              </a:r>
              <a:endParaRPr lang="en-US" sz="900" dirty="0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4749975" y="5505215"/>
              <a:ext cx="261610" cy="15927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ts val="900"/>
                </a:lnSpc>
              </a:pPr>
              <a:r>
                <a:rPr lang="en-US" sz="600" dirty="0" smtClean="0"/>
                <a:t>10</a:t>
              </a:r>
            </a:p>
            <a:p>
              <a:pPr algn="r">
                <a:lnSpc>
                  <a:spcPts val="900"/>
                </a:lnSpc>
              </a:pPr>
              <a:r>
                <a:rPr lang="en-US" sz="600" dirty="0" smtClean="0"/>
                <a:t>1</a:t>
              </a:r>
            </a:p>
            <a:p>
              <a:pPr algn="r">
                <a:lnSpc>
                  <a:spcPts val="900"/>
                </a:lnSpc>
              </a:pPr>
              <a:r>
                <a:rPr lang="en-US" sz="600" dirty="0" smtClean="0"/>
                <a:t>4</a:t>
              </a:r>
            </a:p>
            <a:p>
              <a:pPr algn="r">
                <a:lnSpc>
                  <a:spcPts val="900"/>
                </a:lnSpc>
              </a:pPr>
              <a:r>
                <a:rPr lang="en-US" sz="600" dirty="0" smtClean="0"/>
                <a:t>4</a:t>
              </a:r>
            </a:p>
            <a:p>
              <a:pPr algn="r">
                <a:lnSpc>
                  <a:spcPts val="900"/>
                </a:lnSpc>
              </a:pPr>
              <a:r>
                <a:rPr lang="en-US" sz="600" dirty="0" smtClean="0"/>
                <a:t>1</a:t>
              </a:r>
            </a:p>
            <a:p>
              <a:pPr algn="r">
                <a:lnSpc>
                  <a:spcPts val="900"/>
                </a:lnSpc>
              </a:pPr>
              <a:r>
                <a:rPr lang="en-US" sz="600" dirty="0" smtClean="0"/>
                <a:t>8</a:t>
              </a:r>
            </a:p>
            <a:p>
              <a:pPr algn="r">
                <a:lnSpc>
                  <a:spcPts val="900"/>
                </a:lnSpc>
              </a:pPr>
              <a:r>
                <a:rPr lang="en-US" sz="600" dirty="0" smtClean="0"/>
                <a:t>4</a:t>
              </a:r>
            </a:p>
            <a:p>
              <a:pPr algn="r">
                <a:lnSpc>
                  <a:spcPts val="900"/>
                </a:lnSpc>
              </a:pPr>
              <a:r>
                <a:rPr lang="en-US" sz="600" dirty="0" smtClean="0"/>
                <a:t>13</a:t>
              </a:r>
            </a:p>
            <a:p>
              <a:pPr algn="r">
                <a:lnSpc>
                  <a:spcPts val="900"/>
                </a:lnSpc>
              </a:pPr>
              <a:r>
                <a:rPr lang="en-US" sz="600" dirty="0" smtClean="0"/>
                <a:t>10</a:t>
              </a:r>
            </a:p>
            <a:p>
              <a:pPr algn="r">
                <a:lnSpc>
                  <a:spcPts val="900"/>
                </a:lnSpc>
              </a:pPr>
              <a:r>
                <a:rPr lang="en-US" sz="600" dirty="0" smtClean="0"/>
                <a:t>10</a:t>
              </a:r>
            </a:p>
            <a:p>
              <a:pPr algn="r">
                <a:lnSpc>
                  <a:spcPts val="900"/>
                </a:lnSpc>
              </a:pPr>
              <a:r>
                <a:rPr lang="en-US" sz="600" dirty="0" smtClean="0"/>
                <a:t>10</a:t>
              </a:r>
            </a:p>
            <a:p>
              <a:pPr algn="r">
                <a:lnSpc>
                  <a:spcPts val="900"/>
                </a:lnSpc>
              </a:pPr>
              <a:r>
                <a:rPr lang="en-US" sz="600" dirty="0" smtClean="0"/>
                <a:t>1</a:t>
              </a:r>
            </a:p>
            <a:p>
              <a:pPr algn="r">
                <a:lnSpc>
                  <a:spcPts val="900"/>
                </a:lnSpc>
              </a:pPr>
              <a:r>
                <a:rPr lang="en-US" sz="600" dirty="0"/>
                <a:t>1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05294" y="4167016"/>
            <a:ext cx="3228789" cy="1077761"/>
            <a:chOff x="335667" y="4860707"/>
            <a:chExt cx="3228789" cy="107776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6438" y="5108448"/>
              <a:ext cx="2048018" cy="74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164" name="Straight Connector 163"/>
            <p:cNvCxnSpPr/>
            <p:nvPr/>
          </p:nvCxnSpPr>
          <p:spPr>
            <a:xfrm>
              <a:off x="1528023" y="4997202"/>
              <a:ext cx="0" cy="8648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Arrow Connector 164"/>
            <p:cNvCxnSpPr/>
            <p:nvPr/>
          </p:nvCxnSpPr>
          <p:spPr>
            <a:xfrm>
              <a:off x="1528023" y="4997202"/>
              <a:ext cx="138911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536596" y="5170234"/>
              <a:ext cx="103105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MCF7+BORIS_CTCF</a:t>
              </a:r>
            </a:p>
            <a:p>
              <a:r>
                <a:rPr lang="en-US" sz="800" dirty="0" smtClean="0"/>
                <a:t>MCF7+BORIS_BORIS</a:t>
              </a:r>
            </a:p>
            <a:p>
              <a:r>
                <a:rPr lang="en-US" sz="800" dirty="0" smtClean="0"/>
                <a:t>MCF7+EV</a:t>
              </a:r>
            </a:p>
            <a:p>
              <a:r>
                <a:rPr lang="en-US" sz="800" dirty="0" smtClean="0"/>
                <a:t>MCF7+BORIS (Cl.1)</a:t>
              </a:r>
            </a:p>
            <a:p>
              <a:r>
                <a:rPr lang="en-US" sz="800" dirty="0" smtClean="0"/>
                <a:t>MCF7+BORIS (Cl.2)</a:t>
              </a:r>
              <a:endParaRPr lang="en-US" sz="800" dirty="0"/>
            </a:p>
          </p:txBody>
        </p:sp>
        <p:sp>
          <p:nvSpPr>
            <p:cNvPr id="7" name="Left Brace 6"/>
            <p:cNvSpPr/>
            <p:nvPr/>
          </p:nvSpPr>
          <p:spPr>
            <a:xfrm>
              <a:off x="530685" y="5193202"/>
              <a:ext cx="45719" cy="287222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Left Brace 167"/>
            <p:cNvSpPr/>
            <p:nvPr/>
          </p:nvSpPr>
          <p:spPr>
            <a:xfrm>
              <a:off x="530685" y="5516730"/>
              <a:ext cx="45719" cy="33567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 rot="16200000">
              <a:off x="198610" y="5245505"/>
              <a:ext cx="45878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err="1" smtClean="0"/>
                <a:t>ChIP-seq</a:t>
              </a:r>
              <a:endParaRPr lang="en-US" sz="600" dirty="0"/>
            </a:p>
          </p:txBody>
        </p:sp>
        <p:sp>
          <p:nvSpPr>
            <p:cNvPr id="171" name="TextBox 170"/>
            <p:cNvSpPr txBox="1"/>
            <p:nvPr/>
          </p:nvSpPr>
          <p:spPr>
            <a:xfrm rot="16200000">
              <a:off x="201015" y="5619150"/>
              <a:ext cx="45397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RNA-</a:t>
              </a:r>
              <a:r>
                <a:rPr lang="en-US" sz="600" dirty="0" err="1" smtClean="0"/>
                <a:t>seq</a:t>
              </a:r>
              <a:endParaRPr lang="en-US" sz="6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545277" y="5121864"/>
              <a:ext cx="300082" cy="797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600" dirty="0" smtClean="0"/>
                <a:t>10</a:t>
              </a:r>
            </a:p>
            <a:p>
              <a:pPr>
                <a:lnSpc>
                  <a:spcPts val="1100"/>
                </a:lnSpc>
              </a:pPr>
              <a:r>
                <a:rPr lang="en-US" sz="600" dirty="0" smtClean="0"/>
                <a:t>5</a:t>
              </a:r>
            </a:p>
            <a:p>
              <a:pPr>
                <a:lnSpc>
                  <a:spcPts val="1100"/>
                </a:lnSpc>
              </a:pPr>
              <a:r>
                <a:rPr lang="en-US" sz="600" dirty="0" smtClean="0"/>
                <a:t>120</a:t>
              </a:r>
            </a:p>
            <a:p>
              <a:pPr>
                <a:lnSpc>
                  <a:spcPts val="1100"/>
                </a:lnSpc>
              </a:pPr>
              <a:r>
                <a:rPr lang="en-US" sz="600" dirty="0" smtClean="0"/>
                <a:t>120</a:t>
              </a:r>
            </a:p>
            <a:p>
              <a:pPr>
                <a:lnSpc>
                  <a:spcPts val="1100"/>
                </a:lnSpc>
              </a:pPr>
              <a:r>
                <a:rPr lang="en-US" sz="600" dirty="0" smtClean="0"/>
                <a:t>120</a:t>
              </a:r>
              <a:endParaRPr lang="en-US" sz="6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99684" y="4860707"/>
              <a:ext cx="48603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WISP2</a:t>
              </a:r>
              <a:endParaRPr lang="en-US" sz="900" dirty="0"/>
            </a:p>
          </p:txBody>
        </p:sp>
      </p:grpSp>
      <p:graphicFrame>
        <p:nvGraphicFramePr>
          <p:cNvPr id="174" name="Chart 17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8421538"/>
              </p:ext>
            </p:extLst>
          </p:nvPr>
        </p:nvGraphicFramePr>
        <p:xfrm>
          <a:off x="787905" y="5798596"/>
          <a:ext cx="2879510" cy="1057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sp>
        <p:nvSpPr>
          <p:cNvPr id="14" name="TextBox 13"/>
          <p:cNvSpPr txBox="1"/>
          <p:nvPr/>
        </p:nvSpPr>
        <p:spPr>
          <a:xfrm rot="16200000">
            <a:off x="489096" y="6187141"/>
            <a:ext cx="43473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RPKM</a:t>
            </a:r>
            <a:endParaRPr lang="en-US" sz="800" dirty="0"/>
          </a:p>
        </p:txBody>
      </p:sp>
      <p:sp>
        <p:nvSpPr>
          <p:cNvPr id="16" name="Left Brace 15"/>
          <p:cNvSpPr/>
          <p:nvPr/>
        </p:nvSpPr>
        <p:spPr>
          <a:xfrm rot="5400000">
            <a:off x="1874101" y="5433929"/>
            <a:ext cx="101180" cy="844783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Left Brace 177"/>
          <p:cNvSpPr/>
          <p:nvPr/>
        </p:nvSpPr>
        <p:spPr>
          <a:xfrm rot="5400000">
            <a:off x="2233884" y="4880098"/>
            <a:ext cx="120316" cy="1581194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071246" y="5447196"/>
            <a:ext cx="5469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P&lt;1E-30 </a:t>
            </a:r>
            <a:endParaRPr lang="en-US" sz="800" dirty="0"/>
          </a:p>
        </p:txBody>
      </p:sp>
      <p:sp>
        <p:nvSpPr>
          <p:cNvPr id="18" name="TextBox 17"/>
          <p:cNvSpPr txBox="1"/>
          <p:nvPr/>
        </p:nvSpPr>
        <p:spPr>
          <a:xfrm>
            <a:off x="1559396" y="5650365"/>
            <a:ext cx="6960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P=0.000297 </a:t>
            </a:r>
            <a:endParaRPr lang="en-US" sz="800" dirty="0"/>
          </a:p>
        </p:txBody>
      </p:sp>
      <p:sp>
        <p:nvSpPr>
          <p:cNvPr id="19" name="TextBox 18"/>
          <p:cNvSpPr txBox="1"/>
          <p:nvPr/>
        </p:nvSpPr>
        <p:spPr>
          <a:xfrm>
            <a:off x="1338205" y="5175618"/>
            <a:ext cx="16610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WISP2 expression (RNA-</a:t>
            </a:r>
            <a:r>
              <a:rPr lang="en-US" sz="1000" dirty="0" err="1" smtClean="0"/>
              <a:t>seq</a:t>
            </a:r>
            <a:r>
              <a:rPr lang="en-US" sz="1000" dirty="0" smtClean="0"/>
              <a:t>)</a:t>
            </a:r>
            <a:endParaRPr lang="en-US" sz="1000" dirty="0"/>
          </a:p>
        </p:txBody>
      </p:sp>
      <p:sp>
        <p:nvSpPr>
          <p:cNvPr id="25" name="Right Brace 24"/>
          <p:cNvSpPr/>
          <p:nvPr/>
        </p:nvSpPr>
        <p:spPr>
          <a:xfrm rot="16200000">
            <a:off x="2210461" y="3973170"/>
            <a:ext cx="141441" cy="2970127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3925791" y="4317959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</a:t>
            </a:r>
            <a:endParaRPr lang="en-US" dirty="0"/>
          </a:p>
        </p:txBody>
      </p:sp>
      <p:pic>
        <p:nvPicPr>
          <p:cNvPr id="9" name="Picture 8"/>
          <p:cNvPicPr preferRelativeResize="0">
            <a:picLocks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995" y="3068393"/>
            <a:ext cx="868680" cy="6492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4757024" y="2386121"/>
            <a:ext cx="40908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20x</a:t>
            </a:r>
          </a:p>
          <a:p>
            <a:endParaRPr lang="en-US" sz="1200" dirty="0"/>
          </a:p>
          <a:p>
            <a:r>
              <a:rPr lang="en-US" sz="1200" dirty="0" smtClean="0"/>
              <a:t> </a:t>
            </a:r>
          </a:p>
          <a:p>
            <a:endParaRPr lang="en-US" sz="1200" dirty="0" smtClean="0"/>
          </a:p>
          <a:p>
            <a:endParaRPr lang="en-US" sz="1200" dirty="0"/>
          </a:p>
          <a:p>
            <a:r>
              <a:rPr lang="en-US" sz="1200" dirty="0" smtClean="0"/>
              <a:t>20x</a:t>
            </a:r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20x</a:t>
            </a:r>
          </a:p>
          <a:p>
            <a:endParaRPr lang="en-US" sz="1200" dirty="0"/>
          </a:p>
        </p:txBody>
      </p:sp>
      <p:pic>
        <p:nvPicPr>
          <p:cNvPr id="27" name="Picture 26"/>
          <p:cNvPicPr preferRelativeResize="0">
            <a:picLocks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995" y="2243223"/>
            <a:ext cx="867537" cy="6494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Picture 27"/>
          <p:cNvPicPr preferRelativeResize="0">
            <a:picLocks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995" y="3968496"/>
            <a:ext cx="868680" cy="6492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8276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133324</TotalTime>
  <Words>264</Words>
  <Application>Microsoft Office PowerPoint</Application>
  <PresentationFormat>On-screen Show (4:3)</PresentationFormat>
  <Paragraphs>146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NIAID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Figures</dc:title>
  <dc:creator>Pugacheva, Elena (NIH/NIAID) [E]</dc:creator>
  <cp:lastModifiedBy>Pugacheva, Elena (NIH/NIAID) [E]</cp:lastModifiedBy>
  <cp:revision>215</cp:revision>
  <cp:lastPrinted>2015-07-01T14:09:20Z</cp:lastPrinted>
  <dcterms:created xsi:type="dcterms:W3CDTF">2013-12-02T19:20:48Z</dcterms:created>
  <dcterms:modified xsi:type="dcterms:W3CDTF">2015-08-05T17:34:19Z</dcterms:modified>
</cp:coreProperties>
</file>