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2746" y="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r">
              <a:defRPr sz="1200"/>
            </a:lvl1pPr>
          </a:lstStyle>
          <a:p>
            <a:fld id="{6EAB70AD-9615-4F0E-A162-052872A7ADAA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1863" y="698500"/>
            <a:ext cx="2616200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60" tIns="46629" rIns="93260" bIns="466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60" tIns="46629" rIns="93260" bIns="466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r">
              <a:defRPr sz="1200"/>
            </a:lvl1pPr>
          </a:lstStyle>
          <a:p>
            <a:fld id="{227C36D3-D462-4B04-BDDE-A199EE8FE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5CB03-3893-490E-972B-1F66FA3DEE6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9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C86-1560-4358-A26C-D3EEB384F684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5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2564-2683-4B09-8602-FED702D4D92B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9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D3BF-D992-4AC2-87C0-8A7252AF901D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2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793E-5B9D-4BF3-BABC-2E5341F0F2AE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9F28-6377-4A54-9DE2-AF9FD443C296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6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61EB-F452-4FBB-987A-250AAF0D70CE}" type="datetime1">
              <a:rPr lang="en-US" smtClean="0"/>
              <a:t>8/5/2015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5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9416E-E0EA-4311-8121-91647B567455}" type="datetime1">
              <a:rPr lang="en-US" smtClean="0"/>
              <a:t>8/5/2015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64819-D3F3-4A5C-95FE-598E6DAE749E}" type="datetime1">
              <a:rPr lang="en-US" smtClean="0"/>
              <a:t>8/5/2015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7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4B4A-D294-448B-8715-A74681F2A6C1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4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D107-401C-4185-A349-53B2E56C2648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5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F5608-C679-4AC7-9CE0-8C4377592DC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3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roup 180"/>
          <p:cNvGrpSpPr/>
          <p:nvPr/>
        </p:nvGrpSpPr>
        <p:grpSpPr>
          <a:xfrm>
            <a:off x="1007506" y="366828"/>
            <a:ext cx="4065085" cy="2038528"/>
            <a:chOff x="2539006" y="2371422"/>
            <a:chExt cx="3834862" cy="1870698"/>
          </a:xfrm>
        </p:grpSpPr>
        <p:grpSp>
          <p:nvGrpSpPr>
            <p:cNvPr id="182" name="Group 181"/>
            <p:cNvGrpSpPr/>
            <p:nvPr/>
          </p:nvGrpSpPr>
          <p:grpSpPr>
            <a:xfrm>
              <a:off x="2606083" y="2437190"/>
              <a:ext cx="2026187" cy="1804930"/>
              <a:chOff x="4633292" y="634282"/>
              <a:chExt cx="2026187" cy="1804930"/>
            </a:xfrm>
          </p:grpSpPr>
          <p:pic>
            <p:nvPicPr>
              <p:cNvPr id="205" name="Picture 20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196" y="1139585"/>
                <a:ext cx="591433" cy="90373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206" name="Picture 20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7526" y="1139585"/>
                <a:ext cx="599403" cy="90569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cxnSp>
            <p:nvCxnSpPr>
              <p:cNvPr id="207" name="Straight Connector 206"/>
              <p:cNvCxnSpPr/>
              <p:nvPr/>
            </p:nvCxnSpPr>
            <p:spPr>
              <a:xfrm flipH="1">
                <a:off x="5617126" y="1159238"/>
                <a:ext cx="236477" cy="88408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/>
              <p:cNvCxnSpPr/>
              <p:nvPr/>
            </p:nvCxnSpPr>
            <p:spPr>
              <a:xfrm>
                <a:off x="5606929" y="1139585"/>
                <a:ext cx="262267" cy="917929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9" name="TextBox 208"/>
              <p:cNvSpPr txBox="1"/>
              <p:nvPr/>
            </p:nvSpPr>
            <p:spPr>
              <a:xfrm>
                <a:off x="5250077" y="634282"/>
                <a:ext cx="98616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 smtClean="0"/>
                  <a:t>K562-specific loops</a:t>
                </a:r>
                <a:endParaRPr lang="en-US" sz="800" dirty="0"/>
              </a:p>
            </p:txBody>
          </p:sp>
          <p:sp>
            <p:nvSpPr>
              <p:cNvPr id="210" name="TextBox 209"/>
              <p:cNvSpPr txBox="1"/>
              <p:nvPr/>
            </p:nvSpPr>
            <p:spPr>
              <a:xfrm>
                <a:off x="4925680" y="980609"/>
                <a:ext cx="779381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BORIS CTCF RNAPII</a:t>
                </a:r>
                <a:endParaRPr lang="en-US" sz="600" dirty="0"/>
              </a:p>
            </p:txBody>
          </p:sp>
          <p:sp>
            <p:nvSpPr>
              <p:cNvPr id="211" name="TextBox 210"/>
              <p:cNvSpPr txBox="1"/>
              <p:nvPr/>
            </p:nvSpPr>
            <p:spPr>
              <a:xfrm>
                <a:off x="5775221" y="980609"/>
                <a:ext cx="779381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BORIS CTCF RNAPII</a:t>
                </a:r>
                <a:endParaRPr lang="en-US" sz="600" dirty="0"/>
              </a:p>
            </p:txBody>
          </p:sp>
          <p:sp>
            <p:nvSpPr>
              <p:cNvPr id="212" name="TextBox 211"/>
              <p:cNvSpPr txBox="1"/>
              <p:nvPr/>
            </p:nvSpPr>
            <p:spPr>
              <a:xfrm rot="16200000">
                <a:off x="4558432" y="1480326"/>
                <a:ext cx="734496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21684 left anchor</a:t>
                </a:r>
                <a:endParaRPr lang="en-US" sz="600" dirty="0"/>
              </a:p>
            </p:txBody>
          </p:sp>
          <p:sp>
            <p:nvSpPr>
              <p:cNvPr id="213" name="TextBox 212"/>
              <p:cNvSpPr txBox="1"/>
              <p:nvPr/>
            </p:nvSpPr>
            <p:spPr>
              <a:xfrm rot="16200000">
                <a:off x="6158593" y="1477468"/>
                <a:ext cx="776175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21684 right anchor</a:t>
                </a:r>
                <a:endParaRPr lang="en-US" sz="600" dirty="0"/>
              </a:p>
            </p:txBody>
          </p:sp>
          <p:sp>
            <p:nvSpPr>
              <p:cNvPr id="214" name="TextBox 213"/>
              <p:cNvSpPr txBox="1"/>
              <p:nvPr/>
            </p:nvSpPr>
            <p:spPr>
              <a:xfrm rot="16200000">
                <a:off x="4133636" y="1453519"/>
                <a:ext cx="1199367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dirty="0" smtClean="0"/>
                  <a:t>~65% loops - BORIS positive</a:t>
                </a:r>
                <a:endParaRPr lang="en-US" sz="700" dirty="0"/>
              </a:p>
            </p:txBody>
          </p:sp>
          <p:sp>
            <p:nvSpPr>
              <p:cNvPr id="215" name="Left Brace 214"/>
              <p:cNvSpPr/>
              <p:nvPr/>
            </p:nvSpPr>
            <p:spPr>
              <a:xfrm>
                <a:off x="4798108" y="1136326"/>
                <a:ext cx="78692" cy="908950"/>
              </a:xfrm>
              <a:prstGeom prst="leftBrac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Right Brace 215"/>
              <p:cNvSpPr/>
              <p:nvPr/>
            </p:nvSpPr>
            <p:spPr>
              <a:xfrm rot="16200000">
                <a:off x="5675426" y="144163"/>
                <a:ext cx="88620" cy="1451067"/>
              </a:xfrm>
              <a:prstGeom prst="rightBrac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7" name="Group 216"/>
              <p:cNvGrpSpPr/>
              <p:nvPr/>
            </p:nvGrpSpPr>
            <p:grpSpPr>
              <a:xfrm>
                <a:off x="5015262" y="869697"/>
                <a:ext cx="1425339" cy="184666"/>
                <a:chOff x="5015262" y="869697"/>
                <a:chExt cx="1425339" cy="184666"/>
              </a:xfrm>
            </p:grpSpPr>
            <p:sp>
              <p:nvSpPr>
                <p:cNvPr id="226" name="TextBox 225"/>
                <p:cNvSpPr txBox="1"/>
                <p:nvPr/>
              </p:nvSpPr>
              <p:spPr>
                <a:xfrm>
                  <a:off x="5105401" y="869697"/>
                  <a:ext cx="129540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00" dirty="0" smtClean="0"/>
                    <a:t>K562                                          </a:t>
                  </a:r>
                  <a:r>
                    <a:rPr lang="en-US" sz="600" dirty="0" err="1" smtClean="0"/>
                    <a:t>K562</a:t>
                  </a:r>
                  <a:endParaRPr lang="en-US" sz="600" dirty="0"/>
                </a:p>
              </p:txBody>
            </p:sp>
            <p:cxnSp>
              <p:nvCxnSpPr>
                <p:cNvPr id="227" name="Straight Connector 226"/>
                <p:cNvCxnSpPr/>
                <p:nvPr/>
              </p:nvCxnSpPr>
              <p:spPr>
                <a:xfrm>
                  <a:off x="5015262" y="1001741"/>
                  <a:ext cx="59166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Straight Connector 227"/>
                <p:cNvCxnSpPr/>
                <p:nvPr/>
              </p:nvCxnSpPr>
              <p:spPr>
                <a:xfrm>
                  <a:off x="5848934" y="1001741"/>
                  <a:ext cx="59166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8" name="TextBox 217"/>
              <p:cNvSpPr txBox="1"/>
              <p:nvPr/>
            </p:nvSpPr>
            <p:spPr>
              <a:xfrm>
                <a:off x="5402487" y="2128531"/>
                <a:ext cx="694410" cy="3106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/>
                  <a:t>K562-specific</a:t>
                </a:r>
              </a:p>
              <a:p>
                <a:pPr algn="ctr"/>
                <a:r>
                  <a:rPr lang="en-US" sz="800" dirty="0" smtClean="0"/>
                  <a:t>Interactions</a:t>
                </a:r>
                <a:endParaRPr lang="en-US" sz="800" dirty="0"/>
              </a:p>
            </p:txBody>
          </p:sp>
          <p:sp>
            <p:nvSpPr>
              <p:cNvPr id="219" name="Right Brace 218"/>
              <p:cNvSpPr/>
              <p:nvPr/>
            </p:nvSpPr>
            <p:spPr>
              <a:xfrm rot="5400000">
                <a:off x="5715532" y="1975562"/>
                <a:ext cx="55255" cy="231808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0" name="Group 219"/>
              <p:cNvGrpSpPr/>
              <p:nvPr/>
            </p:nvGrpSpPr>
            <p:grpSpPr>
              <a:xfrm>
                <a:off x="6069253" y="2063838"/>
                <a:ext cx="590226" cy="188402"/>
                <a:chOff x="6083337" y="3715896"/>
                <a:chExt cx="590226" cy="188402"/>
              </a:xfrm>
            </p:grpSpPr>
            <p:sp>
              <p:nvSpPr>
                <p:cNvPr id="224" name="TextBox 223"/>
                <p:cNvSpPr txBox="1"/>
                <p:nvPr/>
              </p:nvSpPr>
              <p:spPr>
                <a:xfrm>
                  <a:off x="6083337" y="3735021"/>
                  <a:ext cx="590226" cy="1692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" dirty="0" smtClean="0"/>
                    <a:t>-10kb       +10kb</a:t>
                  </a:r>
                  <a:endParaRPr lang="en-US" sz="500" dirty="0"/>
                </a:p>
              </p:txBody>
            </p:sp>
            <p:cxnSp>
              <p:nvCxnSpPr>
                <p:cNvPr id="225" name="Straight Arrow Connector 224"/>
                <p:cNvCxnSpPr/>
                <p:nvPr/>
              </p:nvCxnSpPr>
              <p:spPr>
                <a:xfrm flipV="1">
                  <a:off x="6378450" y="3715896"/>
                  <a:ext cx="0" cy="86322"/>
                </a:xfrm>
                <a:prstGeom prst="straightConnector1">
                  <a:avLst/>
                </a:prstGeom>
                <a:ln w="3175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1" name="Group 220"/>
              <p:cNvGrpSpPr/>
              <p:nvPr/>
            </p:nvGrpSpPr>
            <p:grpSpPr>
              <a:xfrm>
                <a:off x="4805844" y="2053452"/>
                <a:ext cx="590226" cy="188402"/>
                <a:chOff x="6083337" y="3715896"/>
                <a:chExt cx="590226" cy="188402"/>
              </a:xfrm>
            </p:grpSpPr>
            <p:sp>
              <p:nvSpPr>
                <p:cNvPr id="222" name="TextBox 221"/>
                <p:cNvSpPr txBox="1"/>
                <p:nvPr/>
              </p:nvSpPr>
              <p:spPr>
                <a:xfrm>
                  <a:off x="6083337" y="3735021"/>
                  <a:ext cx="590226" cy="1692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" dirty="0" smtClean="0"/>
                    <a:t>-10kb       +10kb</a:t>
                  </a:r>
                  <a:endParaRPr lang="en-US" sz="500" dirty="0"/>
                </a:p>
              </p:txBody>
            </p:sp>
            <p:cxnSp>
              <p:nvCxnSpPr>
                <p:cNvPr id="223" name="Straight Arrow Connector 222"/>
                <p:cNvCxnSpPr/>
                <p:nvPr/>
              </p:nvCxnSpPr>
              <p:spPr>
                <a:xfrm flipV="1">
                  <a:off x="6378450" y="3715896"/>
                  <a:ext cx="0" cy="86322"/>
                </a:xfrm>
                <a:prstGeom prst="straightConnector1">
                  <a:avLst/>
                </a:prstGeom>
                <a:ln w="3175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3" name="Group 182"/>
            <p:cNvGrpSpPr/>
            <p:nvPr/>
          </p:nvGrpSpPr>
          <p:grpSpPr>
            <a:xfrm>
              <a:off x="4879696" y="2453955"/>
              <a:ext cx="1494172" cy="1601193"/>
              <a:chOff x="5012016" y="2701969"/>
              <a:chExt cx="1494172" cy="1601193"/>
            </a:xfrm>
          </p:grpSpPr>
          <p:sp>
            <p:nvSpPr>
              <p:cNvPr id="185" name="TextBox 184"/>
              <p:cNvSpPr txBox="1"/>
              <p:nvPr/>
            </p:nvSpPr>
            <p:spPr>
              <a:xfrm>
                <a:off x="5249317" y="2701969"/>
                <a:ext cx="98616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 smtClean="0"/>
                  <a:t>K562-specific loops</a:t>
                </a:r>
                <a:endParaRPr lang="en-US" sz="800" dirty="0"/>
              </a:p>
            </p:txBody>
          </p:sp>
          <p:sp>
            <p:nvSpPr>
              <p:cNvPr id="186" name="TextBox 185"/>
              <p:cNvSpPr txBox="1"/>
              <p:nvPr/>
            </p:nvSpPr>
            <p:spPr>
              <a:xfrm>
                <a:off x="5118379" y="3019815"/>
                <a:ext cx="590226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 CTCF RNAPII</a:t>
                </a:r>
                <a:endParaRPr lang="en-US" sz="600" dirty="0"/>
              </a:p>
            </p:txBody>
          </p:sp>
          <p:sp>
            <p:nvSpPr>
              <p:cNvPr id="187" name="TextBox 186"/>
              <p:cNvSpPr txBox="1"/>
              <p:nvPr/>
            </p:nvSpPr>
            <p:spPr>
              <a:xfrm>
                <a:off x="5825753" y="3009049"/>
                <a:ext cx="572593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CTCF RNAPII</a:t>
                </a:r>
                <a:endParaRPr lang="en-US" sz="600" dirty="0"/>
              </a:p>
            </p:txBody>
          </p:sp>
          <p:sp>
            <p:nvSpPr>
              <p:cNvPr id="188" name="TextBox 187"/>
              <p:cNvSpPr txBox="1"/>
              <p:nvPr/>
            </p:nvSpPr>
            <p:spPr>
              <a:xfrm rot="16200000">
                <a:off x="4737101" y="3535730"/>
                <a:ext cx="734496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21684 left anchor</a:t>
                </a:r>
                <a:endParaRPr lang="en-US" sz="600" dirty="0"/>
              </a:p>
            </p:txBody>
          </p:sp>
          <p:sp>
            <p:nvSpPr>
              <p:cNvPr id="189" name="TextBox 188"/>
              <p:cNvSpPr txBox="1"/>
              <p:nvPr/>
            </p:nvSpPr>
            <p:spPr>
              <a:xfrm rot="16200000">
                <a:off x="5999081" y="3488019"/>
                <a:ext cx="776175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21684 right anchor</a:t>
                </a:r>
                <a:endParaRPr lang="en-US" sz="600" dirty="0"/>
              </a:p>
            </p:txBody>
          </p:sp>
          <p:sp>
            <p:nvSpPr>
              <p:cNvPr id="190" name="Right Brace 189"/>
              <p:cNvSpPr/>
              <p:nvPr/>
            </p:nvSpPr>
            <p:spPr>
              <a:xfrm rot="16200000">
                <a:off x="5711572" y="2307235"/>
                <a:ext cx="123714" cy="1252679"/>
              </a:xfrm>
              <a:prstGeom prst="rightBrac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1" name="Group 190"/>
              <p:cNvGrpSpPr/>
              <p:nvPr/>
            </p:nvGrpSpPr>
            <p:grpSpPr>
              <a:xfrm>
                <a:off x="5114366" y="2903670"/>
                <a:ext cx="1377716" cy="184666"/>
                <a:chOff x="5176628" y="869697"/>
                <a:chExt cx="1377716" cy="184666"/>
              </a:xfrm>
            </p:grpSpPr>
            <p:sp>
              <p:nvSpPr>
                <p:cNvPr id="202" name="TextBox 201"/>
                <p:cNvSpPr txBox="1"/>
                <p:nvPr/>
              </p:nvSpPr>
              <p:spPr>
                <a:xfrm>
                  <a:off x="5258944" y="869697"/>
                  <a:ext cx="129540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00" dirty="0" smtClean="0"/>
                    <a:t>MCF7                              </a:t>
                  </a:r>
                  <a:r>
                    <a:rPr lang="en-US" sz="600" dirty="0" err="1" smtClean="0"/>
                    <a:t>MCF7</a:t>
                  </a:r>
                  <a:endParaRPr lang="en-US" sz="600" dirty="0"/>
                </a:p>
              </p:txBody>
            </p:sp>
            <p:cxnSp>
              <p:nvCxnSpPr>
                <p:cNvPr id="203" name="Straight Connector 202"/>
                <p:cNvCxnSpPr/>
                <p:nvPr/>
              </p:nvCxnSpPr>
              <p:spPr>
                <a:xfrm>
                  <a:off x="5176628" y="1001314"/>
                  <a:ext cx="59166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Straight Connector 203"/>
                <p:cNvCxnSpPr/>
                <p:nvPr/>
              </p:nvCxnSpPr>
              <p:spPr>
                <a:xfrm>
                  <a:off x="5848934" y="1001741"/>
                  <a:ext cx="59166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93" name="Straight Connector 192"/>
              <p:cNvCxnSpPr/>
              <p:nvPr/>
            </p:nvCxnSpPr>
            <p:spPr>
              <a:xfrm flipH="1">
                <a:off x="5753862" y="3024358"/>
                <a:ext cx="9941" cy="107998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4" name="Group 193"/>
              <p:cNvGrpSpPr/>
              <p:nvPr/>
            </p:nvGrpSpPr>
            <p:grpSpPr>
              <a:xfrm>
                <a:off x="5915962" y="4114760"/>
                <a:ext cx="590226" cy="188402"/>
                <a:chOff x="6083337" y="3715896"/>
                <a:chExt cx="590226" cy="188402"/>
              </a:xfrm>
            </p:grpSpPr>
            <p:sp>
              <p:nvSpPr>
                <p:cNvPr id="200" name="TextBox 199"/>
                <p:cNvSpPr txBox="1"/>
                <p:nvPr/>
              </p:nvSpPr>
              <p:spPr>
                <a:xfrm>
                  <a:off x="6083337" y="3735021"/>
                  <a:ext cx="590226" cy="1692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" dirty="0" smtClean="0"/>
                    <a:t>-10kb       +10kb</a:t>
                  </a:r>
                  <a:endParaRPr lang="en-US" sz="500" dirty="0"/>
                </a:p>
              </p:txBody>
            </p:sp>
            <p:cxnSp>
              <p:nvCxnSpPr>
                <p:cNvPr id="201" name="Straight Arrow Connector 200"/>
                <p:cNvCxnSpPr/>
                <p:nvPr/>
              </p:nvCxnSpPr>
              <p:spPr>
                <a:xfrm flipV="1">
                  <a:off x="6378450" y="3715896"/>
                  <a:ext cx="0" cy="86322"/>
                </a:xfrm>
                <a:prstGeom prst="straightConnector1">
                  <a:avLst/>
                </a:prstGeom>
                <a:ln w="3175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5" name="Group 194"/>
              <p:cNvGrpSpPr/>
              <p:nvPr/>
            </p:nvGrpSpPr>
            <p:grpSpPr>
              <a:xfrm>
                <a:off x="5032059" y="4113066"/>
                <a:ext cx="590226" cy="188402"/>
                <a:chOff x="6083337" y="3715896"/>
                <a:chExt cx="590226" cy="188402"/>
              </a:xfrm>
            </p:grpSpPr>
            <p:sp>
              <p:nvSpPr>
                <p:cNvPr id="198" name="TextBox 197"/>
                <p:cNvSpPr txBox="1"/>
                <p:nvPr/>
              </p:nvSpPr>
              <p:spPr>
                <a:xfrm>
                  <a:off x="6083337" y="3735021"/>
                  <a:ext cx="590226" cy="1692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" dirty="0" smtClean="0"/>
                    <a:t>-10kb       +10kb</a:t>
                  </a:r>
                  <a:endParaRPr lang="en-US" sz="500" dirty="0"/>
                </a:p>
              </p:txBody>
            </p:sp>
            <p:cxnSp>
              <p:nvCxnSpPr>
                <p:cNvPr id="199" name="Straight Arrow Connector 198"/>
                <p:cNvCxnSpPr/>
                <p:nvPr/>
              </p:nvCxnSpPr>
              <p:spPr>
                <a:xfrm flipV="1">
                  <a:off x="6378450" y="3715896"/>
                  <a:ext cx="0" cy="86322"/>
                </a:xfrm>
                <a:prstGeom prst="straightConnector1">
                  <a:avLst/>
                </a:prstGeom>
                <a:ln w="3175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96" name="Picture 19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25992" y="3184980"/>
                <a:ext cx="396617" cy="90333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97" name="Picture 19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15962" y="3184979"/>
                <a:ext cx="392173" cy="90333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184" name="Rectangle 183"/>
            <p:cNvSpPr/>
            <p:nvPr/>
          </p:nvSpPr>
          <p:spPr>
            <a:xfrm>
              <a:off x="2539006" y="2371422"/>
              <a:ext cx="25058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A                                       B</a:t>
              </a:r>
              <a:endParaRPr lang="en-US" dirty="0"/>
            </a:p>
          </p:txBody>
        </p:sp>
      </p:grpSp>
      <p:grpSp>
        <p:nvGrpSpPr>
          <p:cNvPr id="229" name="Group 228"/>
          <p:cNvGrpSpPr/>
          <p:nvPr/>
        </p:nvGrpSpPr>
        <p:grpSpPr>
          <a:xfrm>
            <a:off x="217937" y="2423101"/>
            <a:ext cx="6331170" cy="2631681"/>
            <a:chOff x="138938" y="3437671"/>
            <a:chExt cx="6331170" cy="2631681"/>
          </a:xfrm>
        </p:grpSpPr>
        <p:pic>
          <p:nvPicPr>
            <p:cNvPr id="230" name="Picture 22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345" y="4100744"/>
              <a:ext cx="5400330" cy="172935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231" name="Straight Connector 230"/>
            <p:cNvCxnSpPr/>
            <p:nvPr/>
          </p:nvCxnSpPr>
          <p:spPr>
            <a:xfrm>
              <a:off x="982345" y="5317914"/>
              <a:ext cx="5400330" cy="202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2" name="Right Brace 231"/>
            <p:cNvSpPr/>
            <p:nvPr/>
          </p:nvSpPr>
          <p:spPr>
            <a:xfrm rot="16200000">
              <a:off x="2789770" y="2431027"/>
              <a:ext cx="131742" cy="2844145"/>
            </a:xfrm>
            <a:prstGeom prst="righ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TextBox 232"/>
            <p:cNvSpPr txBox="1"/>
            <p:nvPr/>
          </p:nvSpPr>
          <p:spPr>
            <a:xfrm>
              <a:off x="424589" y="4055294"/>
              <a:ext cx="550151" cy="930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800" dirty="0" smtClean="0"/>
                <a:t>Genes</a:t>
              </a:r>
            </a:p>
            <a:p>
              <a:pPr>
                <a:lnSpc>
                  <a:spcPts val="1100"/>
                </a:lnSpc>
              </a:pPr>
              <a:r>
                <a:rPr lang="en-US" sz="800" dirty="0" smtClean="0"/>
                <a:t>CTCF</a:t>
              </a:r>
            </a:p>
            <a:p>
              <a:pPr>
                <a:lnSpc>
                  <a:spcPts val="1100"/>
                </a:lnSpc>
              </a:pPr>
              <a:r>
                <a:rPr lang="en-US" sz="800" dirty="0" smtClean="0"/>
                <a:t>BORIS</a:t>
              </a:r>
            </a:p>
            <a:p>
              <a:pPr>
                <a:lnSpc>
                  <a:spcPts val="1100"/>
                </a:lnSpc>
              </a:pPr>
              <a:r>
                <a:rPr lang="en-US" sz="800" dirty="0" smtClean="0"/>
                <a:t>H3K27ac</a:t>
              </a:r>
            </a:p>
            <a:p>
              <a:pPr>
                <a:lnSpc>
                  <a:spcPts val="1100"/>
                </a:lnSpc>
              </a:pPr>
              <a:r>
                <a:rPr lang="en-US" sz="800" dirty="0" smtClean="0"/>
                <a:t>RNAPII</a:t>
              </a:r>
            </a:p>
            <a:p>
              <a:pPr>
                <a:lnSpc>
                  <a:spcPts val="1100"/>
                </a:lnSpc>
              </a:pPr>
              <a:r>
                <a:rPr lang="en-US" sz="800" dirty="0" smtClean="0"/>
                <a:t>RNA-</a:t>
              </a:r>
              <a:r>
                <a:rPr lang="en-US" sz="800" dirty="0" err="1" smtClean="0"/>
                <a:t>Seq</a:t>
              </a:r>
              <a:endParaRPr lang="en-US" sz="800" dirty="0" smtClean="0"/>
            </a:p>
          </p:txBody>
        </p:sp>
        <p:sp>
          <p:nvSpPr>
            <p:cNvPr id="234" name="TextBox 233"/>
            <p:cNvSpPr txBox="1"/>
            <p:nvPr/>
          </p:nvSpPr>
          <p:spPr>
            <a:xfrm>
              <a:off x="429504" y="4915371"/>
              <a:ext cx="562975" cy="234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en-US" sz="800" dirty="0" err="1" smtClean="0"/>
                <a:t>ChIA</a:t>
              </a:r>
              <a:r>
                <a:rPr lang="en-US" sz="800" dirty="0" smtClean="0"/>
                <a:t>-PET</a:t>
              </a:r>
              <a:endParaRPr lang="en-US" sz="800" dirty="0"/>
            </a:p>
          </p:txBody>
        </p:sp>
        <p:sp>
          <p:nvSpPr>
            <p:cNvPr id="235" name="Rectangle 234"/>
            <p:cNvSpPr/>
            <p:nvPr/>
          </p:nvSpPr>
          <p:spPr>
            <a:xfrm>
              <a:off x="429502" y="5281491"/>
              <a:ext cx="610759" cy="6003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000"/>
                </a:lnSpc>
              </a:pPr>
              <a:r>
                <a:rPr lang="en-US" sz="800" dirty="0"/>
                <a:t>CTCF</a:t>
              </a:r>
            </a:p>
            <a:p>
              <a:pPr>
                <a:lnSpc>
                  <a:spcPts val="1000"/>
                </a:lnSpc>
              </a:pPr>
              <a:r>
                <a:rPr lang="en-US" sz="800" dirty="0"/>
                <a:t>RNAPII</a:t>
              </a:r>
            </a:p>
            <a:p>
              <a:pPr>
                <a:lnSpc>
                  <a:spcPts val="1000"/>
                </a:lnSpc>
              </a:pPr>
              <a:r>
                <a:rPr lang="en-US" sz="800" dirty="0"/>
                <a:t>RNA-</a:t>
              </a:r>
              <a:r>
                <a:rPr lang="en-US" sz="800" dirty="0" err="1"/>
                <a:t>Seq</a:t>
              </a:r>
              <a:endParaRPr lang="en-US" sz="800" dirty="0"/>
            </a:p>
            <a:p>
              <a:pPr>
                <a:lnSpc>
                  <a:spcPts val="1000"/>
                </a:lnSpc>
              </a:pPr>
              <a:r>
                <a:rPr lang="en-US" sz="800" dirty="0" err="1"/>
                <a:t>ChIA</a:t>
              </a:r>
              <a:r>
                <a:rPr lang="en-US" sz="800" dirty="0"/>
                <a:t>-PET</a:t>
              </a:r>
            </a:p>
          </p:txBody>
        </p:sp>
        <p:sp>
          <p:nvSpPr>
            <p:cNvPr id="236" name="Right Brace 235"/>
            <p:cNvSpPr/>
            <p:nvPr/>
          </p:nvSpPr>
          <p:spPr>
            <a:xfrm rot="10800000">
              <a:off x="353303" y="4253144"/>
              <a:ext cx="152401" cy="106679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Right Brace 236"/>
            <p:cNvSpPr/>
            <p:nvPr/>
          </p:nvSpPr>
          <p:spPr>
            <a:xfrm rot="10800000">
              <a:off x="353302" y="5319944"/>
              <a:ext cx="152401" cy="51015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Right Brace 237"/>
            <p:cNvSpPr/>
            <p:nvPr/>
          </p:nvSpPr>
          <p:spPr>
            <a:xfrm rot="16200000">
              <a:off x="5148851" y="2915358"/>
              <a:ext cx="134970" cy="1875482"/>
            </a:xfrm>
            <a:prstGeom prst="righ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Right Brace 238"/>
            <p:cNvSpPr/>
            <p:nvPr/>
          </p:nvSpPr>
          <p:spPr>
            <a:xfrm rot="16200000">
              <a:off x="2905355" y="2691352"/>
              <a:ext cx="103873" cy="2596053"/>
            </a:xfrm>
            <a:prstGeom prst="righ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TextBox 239"/>
            <p:cNvSpPr txBox="1"/>
            <p:nvPr/>
          </p:nvSpPr>
          <p:spPr>
            <a:xfrm>
              <a:off x="169775" y="3657754"/>
              <a:ext cx="7585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smtClean="0"/>
                <a:t>K562-specific </a:t>
              </a:r>
            </a:p>
            <a:p>
              <a:pPr algn="ctr"/>
              <a:r>
                <a:rPr lang="en-US" sz="800" dirty="0" smtClean="0"/>
                <a:t>loops</a:t>
              </a:r>
              <a:endParaRPr lang="en-US" sz="800" dirty="0"/>
            </a:p>
          </p:txBody>
        </p:sp>
        <p:sp>
          <p:nvSpPr>
            <p:cNvPr id="241" name="Right Brace 240"/>
            <p:cNvSpPr/>
            <p:nvPr/>
          </p:nvSpPr>
          <p:spPr>
            <a:xfrm rot="10800000">
              <a:off x="817120" y="3571956"/>
              <a:ext cx="152401" cy="51015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TextBox 241"/>
            <p:cNvSpPr txBox="1"/>
            <p:nvPr/>
          </p:nvSpPr>
          <p:spPr>
            <a:xfrm>
              <a:off x="2640213" y="4100744"/>
              <a:ext cx="382989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b="1" dirty="0" smtClean="0"/>
                <a:t>COMMD7                                                                                   DNMT3B                                                                           MAPRE1</a:t>
              </a:r>
              <a:endParaRPr lang="en-US" sz="600" b="1" dirty="0"/>
            </a:p>
          </p:txBody>
        </p:sp>
        <p:grpSp>
          <p:nvGrpSpPr>
            <p:cNvPr id="243" name="Group 242"/>
            <p:cNvGrpSpPr/>
            <p:nvPr/>
          </p:nvGrpSpPr>
          <p:grpSpPr>
            <a:xfrm>
              <a:off x="4278595" y="4019241"/>
              <a:ext cx="152400" cy="125722"/>
              <a:chOff x="2133600" y="4006119"/>
              <a:chExt cx="152400" cy="88437"/>
            </a:xfrm>
          </p:grpSpPr>
          <p:cxnSp>
            <p:nvCxnSpPr>
              <p:cNvPr id="258" name="Straight Connector 257"/>
              <p:cNvCxnSpPr/>
              <p:nvPr/>
            </p:nvCxnSpPr>
            <p:spPr>
              <a:xfrm>
                <a:off x="2133600" y="4006119"/>
                <a:ext cx="0" cy="8843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Arrow Connector 258"/>
              <p:cNvCxnSpPr/>
              <p:nvPr/>
            </p:nvCxnSpPr>
            <p:spPr>
              <a:xfrm>
                <a:off x="2133600" y="4006119"/>
                <a:ext cx="15240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4" name="Group 243"/>
            <p:cNvGrpSpPr/>
            <p:nvPr/>
          </p:nvGrpSpPr>
          <p:grpSpPr>
            <a:xfrm>
              <a:off x="6126643" y="4013937"/>
              <a:ext cx="152400" cy="125722"/>
              <a:chOff x="2133600" y="4006119"/>
              <a:chExt cx="152400" cy="88437"/>
            </a:xfrm>
          </p:grpSpPr>
          <p:cxnSp>
            <p:nvCxnSpPr>
              <p:cNvPr id="256" name="Straight Connector 255"/>
              <p:cNvCxnSpPr/>
              <p:nvPr/>
            </p:nvCxnSpPr>
            <p:spPr>
              <a:xfrm>
                <a:off x="2133600" y="4006119"/>
                <a:ext cx="0" cy="8843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Straight Arrow Connector 256"/>
              <p:cNvCxnSpPr/>
              <p:nvPr/>
            </p:nvCxnSpPr>
            <p:spPr>
              <a:xfrm>
                <a:off x="2133600" y="4006119"/>
                <a:ext cx="15240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5" name="Group 244"/>
            <p:cNvGrpSpPr/>
            <p:nvPr/>
          </p:nvGrpSpPr>
          <p:grpSpPr>
            <a:xfrm flipH="1">
              <a:off x="3518246" y="4027440"/>
              <a:ext cx="167865" cy="117523"/>
              <a:chOff x="2133600" y="4006119"/>
              <a:chExt cx="152400" cy="88437"/>
            </a:xfrm>
          </p:grpSpPr>
          <p:cxnSp>
            <p:nvCxnSpPr>
              <p:cNvPr id="254" name="Straight Connector 253"/>
              <p:cNvCxnSpPr/>
              <p:nvPr/>
            </p:nvCxnSpPr>
            <p:spPr>
              <a:xfrm>
                <a:off x="2133600" y="4006119"/>
                <a:ext cx="0" cy="8843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Arrow Connector 254"/>
              <p:cNvCxnSpPr/>
              <p:nvPr/>
            </p:nvCxnSpPr>
            <p:spPr>
              <a:xfrm>
                <a:off x="2133600" y="4006119"/>
                <a:ext cx="15240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6" name="TextBox 245"/>
            <p:cNvSpPr txBox="1"/>
            <p:nvPr/>
          </p:nvSpPr>
          <p:spPr>
            <a:xfrm>
              <a:off x="6196812" y="4130675"/>
              <a:ext cx="248851" cy="16440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ts val="1100"/>
                </a:lnSpc>
              </a:pPr>
              <a:r>
                <a:rPr lang="en-US" sz="500" dirty="0" smtClean="0"/>
                <a:t>10</a:t>
              </a:r>
            </a:p>
            <a:p>
              <a:pPr algn="r">
                <a:lnSpc>
                  <a:spcPts val="1100"/>
                </a:lnSpc>
              </a:pPr>
              <a:r>
                <a:rPr lang="en-US" sz="500" dirty="0" smtClean="0"/>
                <a:t>5</a:t>
              </a:r>
            </a:p>
            <a:p>
              <a:pPr algn="r">
                <a:lnSpc>
                  <a:spcPts val="1100"/>
                </a:lnSpc>
              </a:pPr>
              <a:r>
                <a:rPr lang="en-US" sz="500" dirty="0" smtClean="0"/>
                <a:t>10</a:t>
              </a:r>
            </a:p>
            <a:p>
              <a:pPr algn="r">
                <a:lnSpc>
                  <a:spcPts val="1100"/>
                </a:lnSpc>
              </a:pPr>
              <a:r>
                <a:rPr lang="en-US" sz="500" dirty="0" smtClean="0"/>
                <a:t>5</a:t>
              </a:r>
            </a:p>
            <a:p>
              <a:pPr algn="r">
                <a:lnSpc>
                  <a:spcPts val="1100"/>
                </a:lnSpc>
              </a:pPr>
              <a:r>
                <a:rPr lang="en-US" sz="500" dirty="0" smtClean="0"/>
                <a:t>30</a:t>
              </a:r>
            </a:p>
            <a:p>
              <a:pPr algn="r">
                <a:lnSpc>
                  <a:spcPts val="1100"/>
                </a:lnSpc>
              </a:pPr>
              <a:endParaRPr lang="en-US" sz="500" dirty="0" smtClean="0"/>
            </a:p>
            <a:p>
              <a:pPr algn="r">
                <a:lnSpc>
                  <a:spcPts val="1100"/>
                </a:lnSpc>
              </a:pPr>
              <a:endParaRPr lang="en-US" sz="500" dirty="0"/>
            </a:p>
            <a:p>
              <a:pPr algn="r">
                <a:lnSpc>
                  <a:spcPts val="1100"/>
                </a:lnSpc>
              </a:pPr>
              <a:endParaRPr lang="en-US" sz="500" dirty="0" smtClean="0"/>
            </a:p>
            <a:p>
              <a:pPr algn="r">
                <a:lnSpc>
                  <a:spcPts val="1100"/>
                </a:lnSpc>
              </a:pPr>
              <a:r>
                <a:rPr lang="en-US" sz="500" dirty="0" smtClean="0"/>
                <a:t>10</a:t>
              </a:r>
            </a:p>
            <a:p>
              <a:pPr algn="r">
                <a:lnSpc>
                  <a:spcPts val="1100"/>
                </a:lnSpc>
              </a:pPr>
              <a:r>
                <a:rPr lang="en-US" sz="500" dirty="0" smtClean="0"/>
                <a:t>5</a:t>
              </a:r>
            </a:p>
            <a:p>
              <a:pPr algn="r">
                <a:lnSpc>
                  <a:spcPts val="1100"/>
                </a:lnSpc>
              </a:pPr>
              <a:r>
                <a:rPr lang="en-US" sz="500" dirty="0" smtClean="0"/>
                <a:t>30</a:t>
              </a:r>
              <a:endParaRPr lang="en-US" sz="500" dirty="0"/>
            </a:p>
          </p:txBody>
        </p:sp>
        <p:sp>
          <p:nvSpPr>
            <p:cNvPr id="247" name="Right Brace 246"/>
            <p:cNvSpPr/>
            <p:nvPr/>
          </p:nvSpPr>
          <p:spPr>
            <a:xfrm rot="16200000">
              <a:off x="3821318" y="1424100"/>
              <a:ext cx="157468" cy="4453183"/>
            </a:xfrm>
            <a:prstGeom prst="righ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3562109" y="3437671"/>
              <a:ext cx="97013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PET=5,   </a:t>
              </a:r>
              <a:r>
                <a:rPr lang="en-US" sz="600" dirty="0"/>
                <a:t>p-value </a:t>
              </a:r>
              <a:r>
                <a:rPr lang="en-US" sz="600" dirty="0" smtClean="0"/>
                <a:t>3.45E-16</a:t>
              </a:r>
              <a:endParaRPr lang="en-US" sz="600" dirty="0"/>
            </a:p>
            <a:p>
              <a:endParaRPr lang="en-US" sz="600" dirty="0"/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3010184" y="5853908"/>
              <a:ext cx="140294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/>
                <a:t>chr20:31,242,444-31,420,406</a:t>
              </a:r>
            </a:p>
          </p:txBody>
        </p:sp>
        <p:sp>
          <p:nvSpPr>
            <p:cNvPr id="250" name="TextBox 249"/>
            <p:cNvSpPr txBox="1"/>
            <p:nvPr/>
          </p:nvSpPr>
          <p:spPr>
            <a:xfrm rot="16200000">
              <a:off x="-349818" y="5052177"/>
              <a:ext cx="119295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MCF7                         K562</a:t>
              </a:r>
              <a:endParaRPr lang="en-US" sz="800" dirty="0"/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2496042" y="3643851"/>
              <a:ext cx="987771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/>
                <a:t>PET=9</a:t>
              </a:r>
              <a:r>
                <a:rPr lang="en-US" sz="600" dirty="0" smtClean="0"/>
                <a:t>,   p-value 2.12E-14 </a:t>
              </a:r>
              <a:endParaRPr lang="en-US" sz="600" dirty="0"/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2640213" y="3834575"/>
              <a:ext cx="987771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PET=7,   p-value 2.14E-15 </a:t>
              </a:r>
              <a:endParaRPr lang="en-US" sz="600" dirty="0"/>
            </a:p>
          </p:txBody>
        </p:sp>
        <p:sp>
          <p:nvSpPr>
            <p:cNvPr id="253" name="TextBox 252"/>
            <p:cNvSpPr txBox="1"/>
            <p:nvPr/>
          </p:nvSpPr>
          <p:spPr>
            <a:xfrm>
              <a:off x="4822188" y="3657754"/>
              <a:ext cx="987771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PET=5,   p-value 9.22E-14 </a:t>
              </a:r>
              <a:endParaRPr lang="en-US" sz="600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33381" y="222586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grpSp>
        <p:nvGrpSpPr>
          <p:cNvPr id="260" name="Group 259"/>
          <p:cNvGrpSpPr/>
          <p:nvPr/>
        </p:nvGrpSpPr>
        <p:grpSpPr>
          <a:xfrm>
            <a:off x="927729" y="5504008"/>
            <a:ext cx="5192266" cy="1991076"/>
            <a:chOff x="915039" y="986033"/>
            <a:chExt cx="5192266" cy="1991076"/>
          </a:xfrm>
        </p:grpSpPr>
        <p:grpSp>
          <p:nvGrpSpPr>
            <p:cNvPr id="261" name="Group 260"/>
            <p:cNvGrpSpPr/>
            <p:nvPr/>
          </p:nvGrpSpPr>
          <p:grpSpPr>
            <a:xfrm>
              <a:off x="915039" y="1317032"/>
              <a:ext cx="3903002" cy="457201"/>
              <a:chOff x="2269198" y="1828800"/>
              <a:chExt cx="3903002" cy="457201"/>
            </a:xfrm>
          </p:grpSpPr>
          <p:sp>
            <p:nvSpPr>
              <p:cNvPr id="292" name="Oval 291"/>
              <p:cNvSpPr/>
              <p:nvPr/>
            </p:nvSpPr>
            <p:spPr>
              <a:xfrm>
                <a:off x="3783524" y="2133600"/>
                <a:ext cx="228600" cy="1524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63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/>
              </a:p>
            </p:txBody>
          </p:sp>
          <p:sp>
            <p:nvSpPr>
              <p:cNvPr id="293" name="Oval 292"/>
              <p:cNvSpPr/>
              <p:nvPr/>
            </p:nvSpPr>
            <p:spPr>
              <a:xfrm>
                <a:off x="3935924" y="2132308"/>
                <a:ext cx="228600" cy="1524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63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/>
              </a:p>
            </p:txBody>
          </p:sp>
          <p:cxnSp>
            <p:nvCxnSpPr>
              <p:cNvPr id="294" name="Straight Connector 293"/>
              <p:cNvCxnSpPr/>
              <p:nvPr/>
            </p:nvCxnSpPr>
            <p:spPr>
              <a:xfrm>
                <a:off x="2269198" y="2286001"/>
                <a:ext cx="3903002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5" name="Oval 294"/>
              <p:cNvSpPr/>
              <p:nvPr/>
            </p:nvSpPr>
            <p:spPr>
              <a:xfrm>
                <a:off x="4969122" y="2129724"/>
                <a:ext cx="228600" cy="1524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63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/>
              </a:p>
            </p:txBody>
          </p:sp>
          <p:sp>
            <p:nvSpPr>
              <p:cNvPr id="296" name="Oval 295"/>
              <p:cNvSpPr/>
              <p:nvPr/>
            </p:nvSpPr>
            <p:spPr>
              <a:xfrm>
                <a:off x="5611656" y="2133600"/>
                <a:ext cx="228600" cy="1524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63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/>
              </a:p>
            </p:txBody>
          </p:sp>
          <p:sp>
            <p:nvSpPr>
              <p:cNvPr id="297" name="Oval 296"/>
              <p:cNvSpPr/>
              <p:nvPr/>
            </p:nvSpPr>
            <p:spPr>
              <a:xfrm>
                <a:off x="2716056" y="2129724"/>
                <a:ext cx="228600" cy="1524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63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/>
              </a:p>
            </p:txBody>
          </p:sp>
          <p:sp>
            <p:nvSpPr>
              <p:cNvPr id="298" name="Oval 297"/>
              <p:cNvSpPr/>
              <p:nvPr/>
            </p:nvSpPr>
            <p:spPr>
              <a:xfrm>
                <a:off x="2588841" y="2129724"/>
                <a:ext cx="228600" cy="1524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63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/>
              </a:p>
            </p:txBody>
          </p:sp>
          <p:sp>
            <p:nvSpPr>
              <p:cNvPr id="299" name="Oval 298"/>
              <p:cNvSpPr/>
              <p:nvPr/>
            </p:nvSpPr>
            <p:spPr>
              <a:xfrm>
                <a:off x="4849656" y="2129724"/>
                <a:ext cx="228600" cy="1524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63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/>
              </a:p>
            </p:txBody>
          </p:sp>
          <p:grpSp>
            <p:nvGrpSpPr>
              <p:cNvPr id="300" name="Group 299"/>
              <p:cNvGrpSpPr/>
              <p:nvPr/>
            </p:nvGrpSpPr>
            <p:grpSpPr>
              <a:xfrm>
                <a:off x="4223289" y="2095500"/>
                <a:ext cx="196311" cy="190500"/>
                <a:chOff x="4050224" y="3733800"/>
                <a:chExt cx="369376" cy="228600"/>
              </a:xfrm>
            </p:grpSpPr>
            <p:cxnSp>
              <p:nvCxnSpPr>
                <p:cNvPr id="302" name="Straight Connector 301"/>
                <p:cNvCxnSpPr/>
                <p:nvPr/>
              </p:nvCxnSpPr>
              <p:spPr>
                <a:xfrm>
                  <a:off x="4050224" y="3733800"/>
                  <a:ext cx="0" cy="2286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" name="Straight Arrow Connector 302"/>
                <p:cNvCxnSpPr/>
                <p:nvPr/>
              </p:nvCxnSpPr>
              <p:spPr>
                <a:xfrm>
                  <a:off x="4050224" y="3733800"/>
                  <a:ext cx="369376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1" name="Freeform 300"/>
              <p:cNvSpPr/>
              <p:nvPr/>
            </p:nvSpPr>
            <p:spPr>
              <a:xfrm>
                <a:off x="3941446" y="1828800"/>
                <a:ext cx="1108096" cy="266700"/>
              </a:xfrm>
              <a:custGeom>
                <a:avLst/>
                <a:gdLst>
                  <a:gd name="connsiteX0" fmla="*/ 0 w 1301857"/>
                  <a:gd name="connsiteY0" fmla="*/ 382112 h 382112"/>
                  <a:gd name="connsiteX1" fmla="*/ 410705 w 1301857"/>
                  <a:gd name="connsiteY1" fmla="*/ 48898 h 382112"/>
                  <a:gd name="connsiteX2" fmla="*/ 813661 w 1301857"/>
                  <a:gd name="connsiteY2" fmla="*/ 33400 h 382112"/>
                  <a:gd name="connsiteX3" fmla="*/ 1301857 w 1301857"/>
                  <a:gd name="connsiteY3" fmla="*/ 351115 h 382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1857" h="382112">
                    <a:moveTo>
                      <a:pt x="0" y="382112"/>
                    </a:moveTo>
                    <a:cubicBezTo>
                      <a:pt x="137547" y="244564"/>
                      <a:pt x="275095" y="107017"/>
                      <a:pt x="410705" y="48898"/>
                    </a:cubicBezTo>
                    <a:cubicBezTo>
                      <a:pt x="546315" y="-9221"/>
                      <a:pt x="665136" y="-16970"/>
                      <a:pt x="813661" y="33400"/>
                    </a:cubicBezTo>
                    <a:cubicBezTo>
                      <a:pt x="962186" y="83769"/>
                      <a:pt x="1132021" y="217442"/>
                      <a:pt x="1301857" y="351115"/>
                    </a:cubicBezTo>
                  </a:path>
                </a:pathLst>
              </a:custGeom>
              <a:noFill/>
              <a:ln w="12700">
                <a:solidFill>
                  <a:srgbClr val="FF0000"/>
                </a:solidFill>
                <a:headEnd type="arrow"/>
                <a:tailEnd type="arrow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/>
              </a:p>
            </p:txBody>
          </p:sp>
        </p:grpSp>
        <p:sp>
          <p:nvSpPr>
            <p:cNvPr id="262" name="TextBox 261"/>
            <p:cNvSpPr txBox="1"/>
            <p:nvPr/>
          </p:nvSpPr>
          <p:spPr>
            <a:xfrm>
              <a:off x="5037291" y="1490576"/>
              <a:ext cx="8499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smtClean="0"/>
                <a:t>BORIS-negative </a:t>
              </a:r>
            </a:p>
            <a:p>
              <a:pPr algn="ctr"/>
              <a:r>
                <a:rPr lang="en-US" sz="800" dirty="0" smtClean="0"/>
                <a:t>somatic cells</a:t>
              </a:r>
              <a:endParaRPr lang="en-US" sz="800" dirty="0"/>
            </a:p>
          </p:txBody>
        </p:sp>
        <p:sp>
          <p:nvSpPr>
            <p:cNvPr id="263" name="Right Brace 262"/>
            <p:cNvSpPr/>
            <p:nvPr/>
          </p:nvSpPr>
          <p:spPr>
            <a:xfrm>
              <a:off x="4889720" y="1371376"/>
              <a:ext cx="128003" cy="500911"/>
            </a:xfrm>
            <a:prstGeom prst="rightBrac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64" name="Rectangle 263"/>
            <p:cNvSpPr/>
            <p:nvPr/>
          </p:nvSpPr>
          <p:spPr>
            <a:xfrm>
              <a:off x="5006779" y="2049296"/>
              <a:ext cx="110052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800" dirty="0" smtClean="0"/>
                <a:t>BORIS-positive germ </a:t>
              </a:r>
            </a:p>
            <a:p>
              <a:pPr algn="ctr"/>
              <a:r>
                <a:rPr lang="en-US" sz="800" dirty="0" smtClean="0"/>
                <a:t>or cancer cells</a:t>
              </a:r>
              <a:endParaRPr lang="en-US" sz="800" dirty="0"/>
            </a:p>
          </p:txBody>
        </p:sp>
        <p:sp>
          <p:nvSpPr>
            <p:cNvPr id="265" name="Freeform 264"/>
            <p:cNvSpPr/>
            <p:nvPr/>
          </p:nvSpPr>
          <p:spPr>
            <a:xfrm>
              <a:off x="1377671" y="1834109"/>
              <a:ext cx="1277976" cy="296814"/>
            </a:xfrm>
            <a:custGeom>
              <a:avLst/>
              <a:gdLst>
                <a:gd name="connsiteX0" fmla="*/ 0 w 1301857"/>
                <a:gd name="connsiteY0" fmla="*/ 382112 h 382112"/>
                <a:gd name="connsiteX1" fmla="*/ 410705 w 1301857"/>
                <a:gd name="connsiteY1" fmla="*/ 48898 h 382112"/>
                <a:gd name="connsiteX2" fmla="*/ 813661 w 1301857"/>
                <a:gd name="connsiteY2" fmla="*/ 33400 h 382112"/>
                <a:gd name="connsiteX3" fmla="*/ 1301857 w 1301857"/>
                <a:gd name="connsiteY3" fmla="*/ 351115 h 38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1857" h="382112">
                  <a:moveTo>
                    <a:pt x="0" y="382112"/>
                  </a:moveTo>
                  <a:cubicBezTo>
                    <a:pt x="137547" y="244564"/>
                    <a:pt x="275095" y="107017"/>
                    <a:pt x="410705" y="48898"/>
                  </a:cubicBezTo>
                  <a:cubicBezTo>
                    <a:pt x="546315" y="-9221"/>
                    <a:pt x="665136" y="-16970"/>
                    <a:pt x="813661" y="33400"/>
                  </a:cubicBezTo>
                  <a:cubicBezTo>
                    <a:pt x="962186" y="83769"/>
                    <a:pt x="1132021" y="217442"/>
                    <a:pt x="1301857" y="351115"/>
                  </a:cubicBezTo>
                </a:path>
              </a:pathLst>
            </a:custGeom>
            <a:noFill/>
            <a:ln w="12700">
              <a:solidFill>
                <a:srgbClr val="000099"/>
              </a:solidFill>
              <a:headEnd type="arrow"/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66" name="Oval 265"/>
            <p:cNvSpPr/>
            <p:nvPr/>
          </p:nvSpPr>
          <p:spPr>
            <a:xfrm>
              <a:off x="954559" y="2561195"/>
              <a:ext cx="228600" cy="152400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67" name="TextBox 266"/>
            <p:cNvSpPr txBox="1"/>
            <p:nvPr/>
          </p:nvSpPr>
          <p:spPr>
            <a:xfrm>
              <a:off x="1179570" y="2500055"/>
              <a:ext cx="436338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800" dirty="0" smtClean="0"/>
                <a:t>CTCF</a:t>
              </a:r>
            </a:p>
            <a:p>
              <a:pPr>
                <a:lnSpc>
                  <a:spcPts val="1500"/>
                </a:lnSpc>
              </a:pPr>
              <a:r>
                <a:rPr lang="en-US" sz="800" dirty="0" smtClean="0"/>
                <a:t>BORIS</a:t>
              </a:r>
            </a:p>
          </p:txBody>
        </p:sp>
        <p:sp>
          <p:nvSpPr>
            <p:cNvPr id="268" name="Freeform 267"/>
            <p:cNvSpPr/>
            <p:nvPr/>
          </p:nvSpPr>
          <p:spPr>
            <a:xfrm>
              <a:off x="1996606" y="2582736"/>
              <a:ext cx="368162" cy="109318"/>
            </a:xfrm>
            <a:custGeom>
              <a:avLst/>
              <a:gdLst>
                <a:gd name="connsiteX0" fmla="*/ 0 w 1301857"/>
                <a:gd name="connsiteY0" fmla="*/ 382112 h 382112"/>
                <a:gd name="connsiteX1" fmla="*/ 410705 w 1301857"/>
                <a:gd name="connsiteY1" fmla="*/ 48898 h 382112"/>
                <a:gd name="connsiteX2" fmla="*/ 813661 w 1301857"/>
                <a:gd name="connsiteY2" fmla="*/ 33400 h 382112"/>
                <a:gd name="connsiteX3" fmla="*/ 1301857 w 1301857"/>
                <a:gd name="connsiteY3" fmla="*/ 351115 h 38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1857" h="382112">
                  <a:moveTo>
                    <a:pt x="0" y="382112"/>
                  </a:moveTo>
                  <a:cubicBezTo>
                    <a:pt x="137547" y="244564"/>
                    <a:pt x="275095" y="107017"/>
                    <a:pt x="410705" y="48898"/>
                  </a:cubicBezTo>
                  <a:cubicBezTo>
                    <a:pt x="546315" y="-9221"/>
                    <a:pt x="665136" y="-16970"/>
                    <a:pt x="813661" y="33400"/>
                  </a:cubicBezTo>
                  <a:cubicBezTo>
                    <a:pt x="962186" y="83769"/>
                    <a:pt x="1132021" y="217442"/>
                    <a:pt x="1301857" y="35111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69" name="Oval 268"/>
            <p:cNvSpPr/>
            <p:nvPr/>
          </p:nvSpPr>
          <p:spPr>
            <a:xfrm>
              <a:off x="947095" y="2751467"/>
              <a:ext cx="228600" cy="152400"/>
            </a:xfrm>
            <a:prstGeom prst="ellipse">
              <a:avLst/>
            </a:prstGeom>
            <a:solidFill>
              <a:srgbClr val="0000FF"/>
            </a:solidFill>
            <a:ln w="63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70" name="Right Brace 269"/>
            <p:cNvSpPr/>
            <p:nvPr/>
          </p:nvSpPr>
          <p:spPr>
            <a:xfrm rot="16200000">
              <a:off x="2385822" y="-163310"/>
              <a:ext cx="101320" cy="285359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71" name="Right Brace 270"/>
            <p:cNvSpPr/>
            <p:nvPr/>
          </p:nvSpPr>
          <p:spPr>
            <a:xfrm rot="16200000">
              <a:off x="4295201" y="1033123"/>
              <a:ext cx="110616" cy="45720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72" name="TextBox 271"/>
            <p:cNvSpPr txBox="1"/>
            <p:nvPr/>
          </p:nvSpPr>
          <p:spPr>
            <a:xfrm>
              <a:off x="2216473" y="986033"/>
              <a:ext cx="31621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2xCTS                                                         1xCTS   </a:t>
              </a:r>
              <a:endParaRPr lang="en-US" sz="1000" dirty="0"/>
            </a:p>
          </p:txBody>
        </p:sp>
        <p:sp>
          <p:nvSpPr>
            <p:cNvPr id="273" name="Oval 272"/>
            <p:cNvSpPr/>
            <p:nvPr/>
          </p:nvSpPr>
          <p:spPr>
            <a:xfrm>
              <a:off x="2431955" y="2169023"/>
              <a:ext cx="228600" cy="152400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74" name="Oval 273"/>
            <p:cNvSpPr/>
            <p:nvPr/>
          </p:nvSpPr>
          <p:spPr>
            <a:xfrm>
              <a:off x="2584355" y="2167731"/>
              <a:ext cx="228600" cy="152400"/>
            </a:xfrm>
            <a:prstGeom prst="ellipse">
              <a:avLst/>
            </a:prstGeom>
            <a:solidFill>
              <a:srgbClr val="0000FF"/>
            </a:solidFill>
            <a:ln w="63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cxnSp>
          <p:nvCxnSpPr>
            <p:cNvPr id="275" name="Straight Connector 274"/>
            <p:cNvCxnSpPr/>
            <p:nvPr/>
          </p:nvCxnSpPr>
          <p:spPr>
            <a:xfrm>
              <a:off x="917629" y="2321424"/>
              <a:ext cx="390300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" name="Oval 275"/>
            <p:cNvSpPr/>
            <p:nvPr/>
          </p:nvSpPr>
          <p:spPr>
            <a:xfrm>
              <a:off x="3617553" y="2165147"/>
              <a:ext cx="228600" cy="152400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77" name="Oval 276"/>
            <p:cNvSpPr/>
            <p:nvPr/>
          </p:nvSpPr>
          <p:spPr>
            <a:xfrm>
              <a:off x="4260087" y="2169023"/>
              <a:ext cx="228600" cy="152400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78" name="Oval 277"/>
            <p:cNvSpPr/>
            <p:nvPr/>
          </p:nvSpPr>
          <p:spPr>
            <a:xfrm>
              <a:off x="1364487" y="2165147"/>
              <a:ext cx="228600" cy="152400"/>
            </a:xfrm>
            <a:prstGeom prst="ellipse">
              <a:avLst/>
            </a:prstGeom>
            <a:solidFill>
              <a:srgbClr val="0000FF"/>
            </a:solidFill>
            <a:ln w="63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79" name="Oval 278"/>
            <p:cNvSpPr/>
            <p:nvPr/>
          </p:nvSpPr>
          <p:spPr>
            <a:xfrm>
              <a:off x="1237272" y="2165147"/>
              <a:ext cx="228600" cy="152400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80" name="Oval 279"/>
            <p:cNvSpPr/>
            <p:nvPr/>
          </p:nvSpPr>
          <p:spPr>
            <a:xfrm>
              <a:off x="3498087" y="2165147"/>
              <a:ext cx="228600" cy="152400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grpSp>
          <p:nvGrpSpPr>
            <p:cNvPr id="281" name="Group 280"/>
            <p:cNvGrpSpPr/>
            <p:nvPr/>
          </p:nvGrpSpPr>
          <p:grpSpPr>
            <a:xfrm>
              <a:off x="2866538" y="2130923"/>
              <a:ext cx="247959" cy="190500"/>
              <a:chOff x="4040480" y="3733800"/>
              <a:chExt cx="466557" cy="228600"/>
            </a:xfrm>
          </p:grpSpPr>
          <p:cxnSp>
            <p:nvCxnSpPr>
              <p:cNvPr id="290" name="Straight Connector 289"/>
              <p:cNvCxnSpPr/>
              <p:nvPr/>
            </p:nvCxnSpPr>
            <p:spPr>
              <a:xfrm>
                <a:off x="4050224" y="3733800"/>
                <a:ext cx="0" cy="22860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Arrow Connector 290"/>
              <p:cNvCxnSpPr/>
              <p:nvPr/>
            </p:nvCxnSpPr>
            <p:spPr>
              <a:xfrm>
                <a:off x="4040480" y="3733800"/>
                <a:ext cx="466557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2" name="Rectangle 281"/>
            <p:cNvSpPr/>
            <p:nvPr/>
          </p:nvSpPr>
          <p:spPr>
            <a:xfrm>
              <a:off x="2384332" y="2488028"/>
              <a:ext cx="2071401" cy="2637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800" dirty="0"/>
                <a:t>Transcriptional </a:t>
              </a:r>
              <a:r>
                <a:rPr lang="en-US" sz="800" dirty="0" smtClean="0"/>
                <a:t>loops               </a:t>
              </a:r>
              <a:r>
                <a:rPr lang="en-US" sz="800" dirty="0" err="1" smtClean="0"/>
                <a:t>Enh</a:t>
              </a:r>
              <a:r>
                <a:rPr lang="en-US" sz="800" dirty="0" smtClean="0"/>
                <a:t> - Enhancer  </a:t>
              </a:r>
              <a:endParaRPr lang="en-US" sz="800" dirty="0"/>
            </a:p>
          </p:txBody>
        </p:sp>
        <p:sp>
          <p:nvSpPr>
            <p:cNvPr id="283" name="TextBox 282"/>
            <p:cNvSpPr txBox="1"/>
            <p:nvPr/>
          </p:nvSpPr>
          <p:spPr>
            <a:xfrm>
              <a:off x="2384332" y="2719945"/>
              <a:ext cx="116570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Change of transcription</a:t>
              </a:r>
              <a:endParaRPr lang="en-US" sz="800" dirty="0"/>
            </a:p>
          </p:txBody>
        </p:sp>
        <p:sp>
          <p:nvSpPr>
            <p:cNvPr id="284" name="Right Brace 283"/>
            <p:cNvSpPr/>
            <p:nvPr/>
          </p:nvSpPr>
          <p:spPr>
            <a:xfrm>
              <a:off x="4894104" y="1948329"/>
              <a:ext cx="128003" cy="500911"/>
            </a:xfrm>
            <a:prstGeom prst="rightBrac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grpSp>
          <p:nvGrpSpPr>
            <p:cNvPr id="285" name="Group 284"/>
            <p:cNvGrpSpPr/>
            <p:nvPr/>
          </p:nvGrpSpPr>
          <p:grpSpPr>
            <a:xfrm>
              <a:off x="2066796" y="2772721"/>
              <a:ext cx="248612" cy="131146"/>
              <a:chOff x="4040477" y="3733800"/>
              <a:chExt cx="379123" cy="228600"/>
            </a:xfrm>
          </p:grpSpPr>
          <p:cxnSp>
            <p:nvCxnSpPr>
              <p:cNvPr id="288" name="Straight Connector 287"/>
              <p:cNvCxnSpPr/>
              <p:nvPr/>
            </p:nvCxnSpPr>
            <p:spPr>
              <a:xfrm>
                <a:off x="4050224" y="3733800"/>
                <a:ext cx="0" cy="22860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Arrow Connector 288"/>
              <p:cNvCxnSpPr/>
              <p:nvPr/>
            </p:nvCxnSpPr>
            <p:spPr>
              <a:xfrm>
                <a:off x="4040477" y="3733800"/>
                <a:ext cx="379123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6" name="TextBox 285"/>
            <p:cNvSpPr txBox="1"/>
            <p:nvPr/>
          </p:nvSpPr>
          <p:spPr>
            <a:xfrm>
              <a:off x="1233155" y="1757466"/>
              <a:ext cx="265649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err="1" smtClean="0"/>
                <a:t>Enh</a:t>
              </a:r>
              <a:r>
                <a:rPr lang="en-US" sz="800" dirty="0" smtClean="0"/>
                <a:t>                                                                                                 </a:t>
              </a:r>
              <a:r>
                <a:rPr lang="en-US" sz="800" dirty="0" err="1" smtClean="0"/>
                <a:t>Enh</a:t>
              </a:r>
              <a:endParaRPr lang="en-US" sz="800" dirty="0"/>
            </a:p>
          </p:txBody>
        </p:sp>
        <p:sp>
          <p:nvSpPr>
            <p:cNvPr id="287" name="TextBox 286"/>
            <p:cNvSpPr txBox="1"/>
            <p:nvPr/>
          </p:nvSpPr>
          <p:spPr>
            <a:xfrm>
              <a:off x="1230573" y="2289903"/>
              <a:ext cx="265649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err="1" smtClean="0"/>
                <a:t>Enh</a:t>
              </a:r>
              <a:r>
                <a:rPr lang="en-US" sz="800" dirty="0" smtClean="0"/>
                <a:t>                                                                                                 </a:t>
              </a:r>
              <a:r>
                <a:rPr lang="en-US" sz="800" dirty="0" err="1" smtClean="0"/>
                <a:t>Enh</a:t>
              </a:r>
              <a:endParaRPr lang="en-US" sz="800" dirty="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584702" y="5334000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128" name="TextBox 127"/>
          <p:cNvSpPr txBox="1"/>
          <p:nvPr/>
        </p:nvSpPr>
        <p:spPr>
          <a:xfrm>
            <a:off x="3747111" y="2069776"/>
            <a:ext cx="1016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/>
              <a:t>Interactions</a:t>
            </a:r>
          </a:p>
          <a:p>
            <a:pPr algn="ctr"/>
            <a:r>
              <a:rPr lang="en-US" sz="800" dirty="0" smtClean="0"/>
              <a:t>different from K562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94303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133325</TotalTime>
  <Words>131</Words>
  <Application>Microsoft Office PowerPoint</Application>
  <PresentationFormat>On-screen Show (4:3)</PresentationFormat>
  <Paragraphs>66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NIAID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Pugacheva, Elena (NIH/NIAID) [E]</dc:creator>
  <cp:lastModifiedBy>Pugacheva, Elena (NIH/NIAID) [E]</cp:lastModifiedBy>
  <cp:revision>215</cp:revision>
  <cp:lastPrinted>2015-07-01T14:09:20Z</cp:lastPrinted>
  <dcterms:created xsi:type="dcterms:W3CDTF">2013-12-02T19:20:48Z</dcterms:created>
  <dcterms:modified xsi:type="dcterms:W3CDTF">2015-08-05T17:33:55Z</dcterms:modified>
</cp:coreProperties>
</file>