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6858000" cy="9144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2746" y="8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r">
              <a:defRPr sz="1200"/>
            </a:lvl1pPr>
          </a:lstStyle>
          <a:p>
            <a:fld id="{6EAB70AD-9615-4F0E-A162-052872A7ADAA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01863" y="698500"/>
            <a:ext cx="2616200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60" tIns="46629" rIns="93260" bIns="466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60" tIns="46629" rIns="93260" bIns="4662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r">
              <a:defRPr sz="1200"/>
            </a:lvl1pPr>
          </a:lstStyle>
          <a:p>
            <a:fld id="{227C36D3-D462-4B04-BDDE-A199EE8FE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41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5CB03-3893-490E-972B-1F66FA3DEE6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595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EC86-1560-4358-A26C-D3EEB384F684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59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2564-2683-4B09-8602-FED702D4D92B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9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D3BF-D992-4AC2-87C0-8A7252AF901D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2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793E-5B9D-4BF3-BABC-2E5341F0F2AE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76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9F28-6377-4A54-9DE2-AF9FD443C296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362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861EB-F452-4FBB-987A-250AAF0D70CE}" type="datetime1">
              <a:rPr lang="en-US" smtClean="0"/>
              <a:t>8/5/2015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152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9416E-E0EA-4311-8121-91647B567455}" type="datetime1">
              <a:rPr lang="en-US" smtClean="0"/>
              <a:t>8/5/2015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635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64819-D3F3-4A5C-95FE-598E6DAE749E}" type="datetime1">
              <a:rPr lang="en-US" smtClean="0"/>
              <a:t>8/5/2015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977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4B4A-D294-448B-8715-A74681F2A6C1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242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D107-401C-4185-A349-53B2E56C2648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5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F5608-C679-4AC7-9CE0-8C4377592DC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339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microsoft.com/office/2007/relationships/hdphoto" Target="../media/hdphoto3.wdp"/><Relationship Id="rId2" Type="http://schemas.openxmlformats.org/officeDocument/2006/relationships/image" Target="../media/image1.png"/><Relationship Id="rId16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1.jpe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939816"/>
              </p:ext>
            </p:extLst>
          </p:nvPr>
        </p:nvGraphicFramePr>
        <p:xfrm>
          <a:off x="698965" y="665046"/>
          <a:ext cx="2159882" cy="9667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8280"/>
                <a:gridCol w="457200"/>
                <a:gridCol w="533402"/>
                <a:gridCol w="381000"/>
              </a:tblGrid>
              <a:tr h="139213">
                <a:tc>
                  <a:txBody>
                    <a:bodyPr/>
                    <a:lstStyle/>
                    <a:p>
                      <a:pPr algn="ctr" fontAlgn="b"/>
                      <a:endParaRPr lang="en-US" sz="8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GAPDH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BORIS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CTCF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392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NHDF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16.9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Undetermined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22.5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392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Testis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16.9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22.7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21.4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392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K562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16.3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19.1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21.8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392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OVCAR8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15.9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22.7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20.8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392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Delta47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15.5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20.4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20.9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257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RoundSpermatids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15.7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24.7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22.1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68549" y="431268"/>
            <a:ext cx="203132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CTCF and BORIS expression (</a:t>
            </a:r>
            <a:r>
              <a:rPr lang="en-US" sz="800" dirty="0" err="1" smtClean="0"/>
              <a:t>qPCR</a:t>
            </a:r>
            <a:r>
              <a:rPr lang="en-US" sz="800" dirty="0" smtClean="0"/>
              <a:t>, CT Value)</a:t>
            </a:r>
            <a:endParaRPr lang="en-US" sz="800" dirty="0"/>
          </a:p>
        </p:txBody>
      </p:sp>
      <p:sp>
        <p:nvSpPr>
          <p:cNvPr id="121" name="TextBox 120"/>
          <p:cNvSpPr txBox="1"/>
          <p:nvPr/>
        </p:nvSpPr>
        <p:spPr>
          <a:xfrm>
            <a:off x="507390" y="303651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43565" y="1825881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257" name="TextBox 256"/>
          <p:cNvSpPr txBox="1"/>
          <p:nvPr/>
        </p:nvSpPr>
        <p:spPr>
          <a:xfrm>
            <a:off x="4491143" y="303651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117613" y="115876"/>
            <a:ext cx="3041901" cy="1989862"/>
            <a:chOff x="3106686" y="328525"/>
            <a:chExt cx="3041901" cy="1989862"/>
          </a:xfrm>
        </p:grpSpPr>
        <p:sp>
          <p:nvSpPr>
            <p:cNvPr id="117" name="TextBox 116"/>
            <p:cNvSpPr txBox="1"/>
            <p:nvPr/>
          </p:nvSpPr>
          <p:spPr>
            <a:xfrm>
              <a:off x="3106686" y="496467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</a:t>
              </a:r>
              <a:endParaRPr lang="en-US" dirty="0"/>
            </a:p>
          </p:txBody>
        </p:sp>
        <p:pic>
          <p:nvPicPr>
            <p:cNvPr id="123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773569" y="855185"/>
              <a:ext cx="620173" cy="20317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sp>
          <p:nvSpPr>
            <p:cNvPr id="124" name="TextBox 123"/>
            <p:cNvSpPr txBox="1"/>
            <p:nvPr/>
          </p:nvSpPr>
          <p:spPr>
            <a:xfrm>
              <a:off x="4353359" y="881131"/>
              <a:ext cx="389850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dirty="0" smtClean="0"/>
                <a:t>97kDa</a:t>
              </a:r>
              <a:endParaRPr lang="en-US" sz="500" dirty="0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4353359" y="1267794"/>
              <a:ext cx="348172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 dirty="0" smtClean="0"/>
                <a:t>75kDa</a:t>
              </a:r>
              <a:endParaRPr lang="en-US" sz="500" dirty="0"/>
            </a:p>
          </p:txBody>
        </p:sp>
        <p:sp>
          <p:nvSpPr>
            <p:cNvPr id="126" name="TextBox 125"/>
            <p:cNvSpPr txBox="1"/>
            <p:nvPr/>
          </p:nvSpPr>
          <p:spPr>
            <a:xfrm rot="16200000">
              <a:off x="3769532" y="296145"/>
              <a:ext cx="591829" cy="656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600" dirty="0" smtClean="0"/>
                <a:t>NHDF</a:t>
              </a:r>
            </a:p>
            <a:p>
              <a:pPr>
                <a:lnSpc>
                  <a:spcPts val="1100"/>
                </a:lnSpc>
              </a:pPr>
              <a:r>
                <a:rPr lang="en-US" sz="600" dirty="0" smtClean="0"/>
                <a:t>K562</a:t>
              </a:r>
            </a:p>
            <a:p>
              <a:pPr>
                <a:lnSpc>
                  <a:spcPts val="1100"/>
                </a:lnSpc>
              </a:pPr>
              <a:r>
                <a:rPr lang="en-US" sz="600" dirty="0" smtClean="0"/>
                <a:t>Delta47</a:t>
              </a:r>
            </a:p>
            <a:p>
              <a:pPr>
                <a:lnSpc>
                  <a:spcPts val="1100"/>
                </a:lnSpc>
              </a:pPr>
              <a:r>
                <a:rPr lang="en-US" sz="600" dirty="0" smtClean="0"/>
                <a:t>OVCAR8</a:t>
              </a:r>
              <a:endParaRPr lang="en-US" sz="600" dirty="0"/>
            </a:p>
          </p:txBody>
        </p:sp>
        <p:cxnSp>
          <p:nvCxnSpPr>
            <p:cNvPr id="127" name="Straight Arrow Connector 126"/>
            <p:cNvCxnSpPr/>
            <p:nvPr/>
          </p:nvCxnSpPr>
          <p:spPr>
            <a:xfrm>
              <a:off x="3596576" y="968921"/>
              <a:ext cx="152400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TextBox 127"/>
            <p:cNvSpPr txBox="1"/>
            <p:nvPr/>
          </p:nvSpPr>
          <p:spPr>
            <a:xfrm>
              <a:off x="3246798" y="813591"/>
              <a:ext cx="43633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 smtClean="0">
                  <a:solidFill>
                    <a:srgbClr val="FF0000"/>
                  </a:solidFill>
                </a:rPr>
                <a:t>CTCF </a:t>
              </a:r>
            </a:p>
            <a:p>
              <a:pPr algn="ctr"/>
              <a:r>
                <a:rPr lang="en-US" sz="800" b="1" dirty="0" smtClean="0">
                  <a:solidFill>
                    <a:srgbClr val="FF0000"/>
                  </a:solidFill>
                </a:rPr>
                <a:t>MABs</a:t>
              </a:r>
              <a:endParaRPr lang="en-US" sz="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29" name="Straight Arrow Connector 128"/>
            <p:cNvCxnSpPr/>
            <p:nvPr/>
          </p:nvCxnSpPr>
          <p:spPr>
            <a:xfrm>
              <a:off x="3596576" y="1350845"/>
              <a:ext cx="152400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TextBox 129"/>
            <p:cNvSpPr txBox="1"/>
            <p:nvPr/>
          </p:nvSpPr>
          <p:spPr>
            <a:xfrm>
              <a:off x="3237144" y="1185699"/>
              <a:ext cx="4443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b="1" dirty="0" smtClean="0">
                  <a:solidFill>
                    <a:srgbClr val="1002CA"/>
                  </a:solidFill>
                </a:rPr>
                <a:t>BORIS</a:t>
              </a:r>
            </a:p>
            <a:p>
              <a:pPr algn="ctr"/>
              <a:r>
                <a:rPr lang="en-US" sz="800" b="1" dirty="0" smtClean="0">
                  <a:solidFill>
                    <a:srgbClr val="1002CA"/>
                  </a:solidFill>
                </a:rPr>
                <a:t>MABs</a:t>
              </a:r>
              <a:endParaRPr lang="en-US" sz="800" b="1" dirty="0">
                <a:solidFill>
                  <a:srgbClr val="1002CA"/>
                </a:solidFill>
              </a:endParaRPr>
            </a:p>
          </p:txBody>
        </p:sp>
        <p:pic>
          <p:nvPicPr>
            <p:cNvPr id="131" name="Picture 6"/>
            <p:cNvPicPr preferRelativeResize="0">
              <a:picLocks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3569" y="1637020"/>
              <a:ext cx="621792" cy="2011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132" name="Picture 8"/>
            <p:cNvPicPr preferRelativeResize="0"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3569" y="1251511"/>
              <a:ext cx="621792" cy="2011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4" name="TextBox 133"/>
            <p:cNvSpPr txBox="1"/>
            <p:nvPr/>
          </p:nvSpPr>
          <p:spPr>
            <a:xfrm>
              <a:off x="3246798" y="1583381"/>
              <a:ext cx="4058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b="1" dirty="0" smtClean="0"/>
                <a:t>Actin</a:t>
              </a:r>
            </a:p>
            <a:p>
              <a:pPr algn="ctr"/>
              <a:r>
                <a:rPr lang="en-US" sz="800" b="1" dirty="0" smtClean="0"/>
                <a:t>ABs</a:t>
              </a:r>
              <a:endParaRPr lang="en-US" sz="800" b="1" dirty="0"/>
            </a:p>
          </p:txBody>
        </p:sp>
        <p:cxnSp>
          <p:nvCxnSpPr>
            <p:cNvPr id="135" name="Straight Arrow Connector 134"/>
            <p:cNvCxnSpPr/>
            <p:nvPr/>
          </p:nvCxnSpPr>
          <p:spPr>
            <a:xfrm>
              <a:off x="3596576" y="1737471"/>
              <a:ext cx="152400" cy="15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TextBox 135"/>
            <p:cNvSpPr txBox="1"/>
            <p:nvPr/>
          </p:nvSpPr>
          <p:spPr>
            <a:xfrm>
              <a:off x="4353359" y="1649378"/>
              <a:ext cx="389850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" dirty="0" smtClean="0"/>
                <a:t>43kDa</a:t>
              </a:r>
              <a:endParaRPr lang="en-US" sz="500" dirty="0"/>
            </a:p>
          </p:txBody>
        </p:sp>
        <p:pic>
          <p:nvPicPr>
            <p:cNvPr id="140" name="Picture 13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1269" y="836246"/>
              <a:ext cx="665145" cy="1009551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sp>
          <p:nvSpPr>
            <p:cNvPr id="163" name="TextBox 162"/>
            <p:cNvSpPr txBox="1"/>
            <p:nvPr/>
          </p:nvSpPr>
          <p:spPr>
            <a:xfrm>
              <a:off x="4643883" y="549692"/>
              <a:ext cx="138547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   BORIS MABs            </a:t>
              </a:r>
              <a:r>
                <a:rPr lang="en-US" sz="800" b="1" dirty="0" smtClean="0"/>
                <a:t>+          +</a:t>
              </a:r>
            </a:p>
            <a:p>
              <a:r>
                <a:rPr lang="en-US" sz="800" dirty="0" smtClean="0"/>
                <a:t>   CTCF MABs          </a:t>
              </a:r>
              <a:r>
                <a:rPr lang="en-US" sz="800" b="1" dirty="0" smtClean="0"/>
                <a:t>+           +</a:t>
              </a:r>
              <a:endParaRPr lang="en-US" sz="800" b="1" dirty="0"/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5211493" y="1921935"/>
              <a:ext cx="900667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  </a:t>
              </a:r>
              <a:r>
                <a:rPr lang="en-US" sz="600" b="1" dirty="0" smtClean="0">
                  <a:solidFill>
                    <a:srgbClr val="FF0000"/>
                  </a:solidFill>
                </a:rPr>
                <a:t>CTCF</a:t>
              </a:r>
              <a:r>
                <a:rPr lang="en-US" sz="600" dirty="0" smtClean="0"/>
                <a:t> </a:t>
              </a:r>
              <a:r>
                <a:rPr lang="en-US" sz="600" b="1" dirty="0" smtClean="0">
                  <a:solidFill>
                    <a:srgbClr val="FF0000"/>
                  </a:solidFill>
                </a:rPr>
                <a:t>TNT</a:t>
              </a:r>
              <a:r>
                <a:rPr lang="en-US" sz="600" dirty="0" smtClean="0"/>
                <a:t>   </a:t>
              </a:r>
              <a:r>
                <a:rPr lang="en-US" sz="600" b="1" dirty="0" smtClean="0">
                  <a:solidFill>
                    <a:srgbClr val="1002CA"/>
                  </a:solidFill>
                </a:rPr>
                <a:t>BORIS</a:t>
              </a:r>
              <a:r>
                <a:rPr lang="en-US" sz="600" dirty="0" smtClean="0"/>
                <a:t> </a:t>
              </a:r>
              <a:r>
                <a:rPr lang="en-US" sz="600" b="1" dirty="0" smtClean="0">
                  <a:solidFill>
                    <a:srgbClr val="1002CA"/>
                  </a:solidFill>
                </a:rPr>
                <a:t>TNT</a:t>
              </a:r>
              <a:endParaRPr lang="en-US" sz="600" b="1" dirty="0">
                <a:solidFill>
                  <a:srgbClr val="1002CA"/>
                </a:solidFill>
              </a:endParaRPr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4746252" y="1047818"/>
              <a:ext cx="417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CTCF or</a:t>
              </a:r>
            </a:p>
            <a:p>
              <a:r>
                <a:rPr lang="en-US" sz="600" dirty="0" smtClean="0"/>
                <a:t>BORIS</a:t>
              </a:r>
              <a:endParaRPr lang="en-US" sz="600" dirty="0"/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4647088" y="957632"/>
              <a:ext cx="52610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" dirty="0" smtClean="0"/>
                <a:t>Super Shift</a:t>
              </a:r>
              <a:endParaRPr lang="en-US" sz="600" dirty="0"/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5125145" y="2102943"/>
              <a:ext cx="102344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WT1 promoter (Fr.5)</a:t>
              </a:r>
              <a:endParaRPr lang="en-US" sz="800" dirty="0"/>
            </a:p>
          </p:txBody>
        </p:sp>
        <p:sp>
          <p:nvSpPr>
            <p:cNvPr id="168" name="Right Brace 167"/>
            <p:cNvSpPr/>
            <p:nvPr/>
          </p:nvSpPr>
          <p:spPr>
            <a:xfrm rot="16200000" flipH="1">
              <a:off x="5456414" y="1768790"/>
              <a:ext cx="72918" cy="280870"/>
            </a:xfrm>
            <a:prstGeom prst="rightBrac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9" name="Group 168"/>
            <p:cNvGrpSpPr/>
            <p:nvPr/>
          </p:nvGrpSpPr>
          <p:grpSpPr>
            <a:xfrm>
              <a:off x="5096716" y="1062117"/>
              <a:ext cx="151825" cy="97861"/>
              <a:chOff x="2072739" y="2482231"/>
              <a:chExt cx="198644" cy="68326"/>
            </a:xfrm>
          </p:grpSpPr>
          <p:cxnSp>
            <p:nvCxnSpPr>
              <p:cNvPr id="170" name="Straight Arrow Connector 169"/>
              <p:cNvCxnSpPr/>
              <p:nvPr/>
            </p:nvCxnSpPr>
            <p:spPr>
              <a:xfrm>
                <a:off x="2072739" y="2550557"/>
                <a:ext cx="198644" cy="0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Arrow Connector 170"/>
              <p:cNvCxnSpPr/>
              <p:nvPr/>
            </p:nvCxnSpPr>
            <p:spPr>
              <a:xfrm>
                <a:off x="2072739" y="2482231"/>
                <a:ext cx="198644" cy="0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79" name="Straight Connector 178"/>
            <p:cNvCxnSpPr/>
            <p:nvPr/>
          </p:nvCxnSpPr>
          <p:spPr>
            <a:xfrm>
              <a:off x="5144314" y="717276"/>
              <a:ext cx="8630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TextBox 179"/>
            <p:cNvSpPr txBox="1"/>
            <p:nvPr/>
          </p:nvSpPr>
          <p:spPr>
            <a:xfrm>
              <a:off x="4999677" y="1689167"/>
              <a:ext cx="22697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F</a:t>
              </a:r>
              <a:endParaRPr lang="en-US" sz="800" dirty="0"/>
            </a:p>
          </p:txBody>
        </p:sp>
        <p:sp>
          <p:nvSpPr>
            <p:cNvPr id="182" name="Right Brace 181"/>
            <p:cNvSpPr/>
            <p:nvPr/>
          </p:nvSpPr>
          <p:spPr>
            <a:xfrm rot="16200000" flipH="1">
              <a:off x="5755365" y="1768790"/>
              <a:ext cx="72918" cy="280870"/>
            </a:xfrm>
            <a:prstGeom prst="rightBrac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Right Brace 189"/>
            <p:cNvSpPr/>
            <p:nvPr/>
          </p:nvSpPr>
          <p:spPr>
            <a:xfrm rot="16200000" flipH="1">
              <a:off x="5563085" y="1721001"/>
              <a:ext cx="65223" cy="738084"/>
            </a:xfrm>
            <a:prstGeom prst="rightBrac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3" name="TextBox 192"/>
          <p:cNvSpPr txBox="1"/>
          <p:nvPr/>
        </p:nvSpPr>
        <p:spPr>
          <a:xfrm>
            <a:off x="254518" y="6736505"/>
            <a:ext cx="857039" cy="107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00"/>
              </a:lnSpc>
            </a:pPr>
            <a:r>
              <a:rPr lang="en-US" sz="800" dirty="0" smtClean="0"/>
              <a:t>Genes</a:t>
            </a:r>
          </a:p>
          <a:p>
            <a:pPr>
              <a:lnSpc>
                <a:spcPts val="1100"/>
              </a:lnSpc>
            </a:pPr>
            <a:r>
              <a:rPr lang="en-US" sz="800" dirty="0" smtClean="0"/>
              <a:t>CTCF_K562</a:t>
            </a:r>
            <a:endParaRPr lang="en-US" sz="800" dirty="0" smtClean="0"/>
          </a:p>
          <a:p>
            <a:pPr>
              <a:lnSpc>
                <a:spcPts val="1100"/>
              </a:lnSpc>
            </a:pPr>
            <a:r>
              <a:rPr lang="en-US" sz="800" dirty="0" smtClean="0"/>
              <a:t>CTCF_OVCAR8</a:t>
            </a:r>
            <a:endParaRPr lang="en-US" sz="800" dirty="0" smtClean="0"/>
          </a:p>
          <a:p>
            <a:pPr>
              <a:lnSpc>
                <a:spcPts val="1100"/>
              </a:lnSpc>
            </a:pPr>
            <a:r>
              <a:rPr lang="en-US" sz="800" dirty="0" smtClean="0"/>
              <a:t>CTCF_Delta47</a:t>
            </a:r>
          </a:p>
          <a:p>
            <a:pPr>
              <a:lnSpc>
                <a:spcPts val="1100"/>
              </a:lnSpc>
            </a:pPr>
            <a:r>
              <a:rPr lang="en-US" sz="800" dirty="0" smtClean="0"/>
              <a:t>BORIS_K562</a:t>
            </a:r>
            <a:endParaRPr lang="en-US" sz="800" dirty="0" smtClean="0"/>
          </a:p>
          <a:p>
            <a:pPr>
              <a:lnSpc>
                <a:spcPts val="1100"/>
              </a:lnSpc>
            </a:pPr>
            <a:r>
              <a:rPr lang="en-US" sz="800" dirty="0" smtClean="0"/>
              <a:t>BORIS_OVCAR8</a:t>
            </a:r>
            <a:endParaRPr lang="en-US" sz="800" dirty="0" smtClean="0"/>
          </a:p>
          <a:p>
            <a:pPr>
              <a:lnSpc>
                <a:spcPts val="1100"/>
              </a:lnSpc>
            </a:pPr>
            <a:r>
              <a:rPr lang="en-US" sz="800" dirty="0" smtClean="0"/>
              <a:t>BORIS_Delta47</a:t>
            </a:r>
            <a:endParaRPr lang="en-US" sz="800" dirty="0" smtClean="0"/>
          </a:p>
        </p:txBody>
      </p:sp>
      <p:sp>
        <p:nvSpPr>
          <p:cNvPr id="194" name="TextBox 193"/>
          <p:cNvSpPr txBox="1"/>
          <p:nvPr/>
        </p:nvSpPr>
        <p:spPr>
          <a:xfrm>
            <a:off x="461534" y="5907315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195" name="TextBox 194"/>
          <p:cNvSpPr txBox="1"/>
          <p:nvPr/>
        </p:nvSpPr>
        <p:spPr>
          <a:xfrm>
            <a:off x="978607" y="6261901"/>
            <a:ext cx="53892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BORIS-only bound regions in K562, CTCF&amp;BORIS bound regions in OVCAR8/Delta47 </a:t>
            </a:r>
            <a:endParaRPr lang="en-US" sz="1200" dirty="0"/>
          </a:p>
        </p:txBody>
      </p:sp>
      <p:sp>
        <p:nvSpPr>
          <p:cNvPr id="196" name="TextBox 195"/>
          <p:cNvSpPr txBox="1"/>
          <p:nvPr/>
        </p:nvSpPr>
        <p:spPr>
          <a:xfrm>
            <a:off x="1178106" y="6572689"/>
            <a:ext cx="516359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GAS2L3           EXT1                PMERA             NEK4               CSRP1               PEX2                 ZNF878          PLGRKT</a:t>
            </a:r>
            <a:endParaRPr lang="en-US" sz="900" dirty="0"/>
          </a:p>
        </p:txBody>
      </p:sp>
      <p:grpSp>
        <p:nvGrpSpPr>
          <p:cNvPr id="154" name="Group 153"/>
          <p:cNvGrpSpPr/>
          <p:nvPr/>
        </p:nvGrpSpPr>
        <p:grpSpPr>
          <a:xfrm>
            <a:off x="453275" y="4183942"/>
            <a:ext cx="2720588" cy="1085909"/>
            <a:chOff x="3625401" y="548045"/>
            <a:chExt cx="2720588" cy="1085909"/>
          </a:xfrm>
        </p:grpSpPr>
        <p:sp>
          <p:nvSpPr>
            <p:cNvPr id="158" name="TextBox 157"/>
            <p:cNvSpPr txBox="1"/>
            <p:nvPr/>
          </p:nvSpPr>
          <p:spPr>
            <a:xfrm>
              <a:off x="5126789" y="676817"/>
              <a:ext cx="1219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10577 BORIS-only regions mapped</a:t>
              </a:r>
            </a:p>
            <a:p>
              <a:r>
                <a:rPr lang="en-US" sz="800" dirty="0" smtClean="0"/>
                <a:t> in K562 cells</a:t>
              </a:r>
            </a:p>
          </p:txBody>
        </p:sp>
        <p:sp>
          <p:nvSpPr>
            <p:cNvPr id="159" name="Oval 158"/>
            <p:cNvSpPr/>
            <p:nvPr/>
          </p:nvSpPr>
          <p:spPr>
            <a:xfrm>
              <a:off x="4454287" y="552510"/>
              <a:ext cx="651112" cy="626036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160" name="Oval 159"/>
            <p:cNvSpPr/>
            <p:nvPr/>
          </p:nvSpPr>
          <p:spPr>
            <a:xfrm>
              <a:off x="4880260" y="793959"/>
              <a:ext cx="292792" cy="268005"/>
            </a:xfrm>
            <a:prstGeom prst="ellipse">
              <a:avLst/>
            </a:prstGeom>
            <a:noFill/>
            <a:ln w="12700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3625401" y="548045"/>
              <a:ext cx="9739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Set of CTCF sites from ENCODE </a:t>
              </a:r>
            </a:p>
            <a:p>
              <a:r>
                <a:rPr lang="en-US" sz="800" dirty="0" smtClean="0"/>
                <a:t>(38 cell lines)</a:t>
              </a:r>
              <a:endParaRPr lang="en-US" sz="800" dirty="0"/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4454287" y="609600"/>
              <a:ext cx="5931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326840</a:t>
              </a:r>
            </a:p>
          </p:txBody>
        </p:sp>
        <p:cxnSp>
          <p:nvCxnSpPr>
            <p:cNvPr id="172" name="Straight Arrow Connector 171"/>
            <p:cNvCxnSpPr/>
            <p:nvPr/>
          </p:nvCxnSpPr>
          <p:spPr>
            <a:xfrm flipH="1">
              <a:off x="4741514" y="935160"/>
              <a:ext cx="285142" cy="369051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3" name="TextBox 172"/>
            <p:cNvSpPr txBox="1"/>
            <p:nvPr/>
          </p:nvSpPr>
          <p:spPr>
            <a:xfrm>
              <a:off x="4191000" y="1295400"/>
              <a:ext cx="762000" cy="338554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smtClean="0"/>
                <a:t>91%</a:t>
              </a:r>
            </a:p>
            <a:p>
              <a:pPr algn="ctr"/>
              <a:r>
                <a:rPr lang="en-US" sz="800" dirty="0" smtClean="0"/>
                <a:t>overlap</a:t>
              </a:r>
              <a:endParaRPr lang="en-US" sz="800" dirty="0"/>
            </a:p>
          </p:txBody>
        </p:sp>
        <p:cxnSp>
          <p:nvCxnSpPr>
            <p:cNvPr id="174" name="Straight Arrow Connector 173"/>
            <p:cNvCxnSpPr>
              <a:endCxn id="175" idx="0"/>
            </p:cNvCxnSpPr>
            <p:nvPr/>
          </p:nvCxnSpPr>
          <p:spPr>
            <a:xfrm>
              <a:off x="5105399" y="1002015"/>
              <a:ext cx="228601" cy="293385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5" name="TextBox 174"/>
            <p:cNvSpPr txBox="1"/>
            <p:nvPr/>
          </p:nvSpPr>
          <p:spPr>
            <a:xfrm>
              <a:off x="4953000" y="1295400"/>
              <a:ext cx="762000" cy="338554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 smtClean="0"/>
                <a:t>9% do not overlap</a:t>
              </a:r>
              <a:endParaRPr lang="en-US" sz="800" dirty="0"/>
            </a:p>
          </p:txBody>
        </p:sp>
      </p:grpSp>
      <p:pic>
        <p:nvPicPr>
          <p:cNvPr id="176" name="Picture 2"/>
          <p:cNvPicPr preferRelativeResize="0">
            <a:picLocks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11" t="9467" r="68941" b="77008"/>
          <a:stretch/>
        </p:blipFill>
        <p:spPr bwMode="auto">
          <a:xfrm>
            <a:off x="313053" y="2264395"/>
            <a:ext cx="630936" cy="53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7" name="Picture 2"/>
          <p:cNvPicPr preferRelativeResize="0">
            <a:picLocks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1" t="59531" r="69231" b="26944"/>
          <a:stretch/>
        </p:blipFill>
        <p:spPr bwMode="auto">
          <a:xfrm>
            <a:off x="1708795" y="2264395"/>
            <a:ext cx="630936" cy="53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8" name="Picture 2"/>
          <p:cNvPicPr preferRelativeResize="0">
            <a:picLocks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394" t="9467" r="19303" b="77008"/>
          <a:stretch/>
        </p:blipFill>
        <p:spPr bwMode="auto">
          <a:xfrm>
            <a:off x="1010924" y="2264395"/>
            <a:ext cx="630936" cy="53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1" name="Picture 2"/>
          <p:cNvPicPr preferRelativeResize="0">
            <a:picLocks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04" t="59531" r="19448" b="26944"/>
          <a:stretch/>
        </p:blipFill>
        <p:spPr bwMode="auto">
          <a:xfrm>
            <a:off x="2406666" y="2264395"/>
            <a:ext cx="630936" cy="53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3" name="TextBox 182"/>
          <p:cNvSpPr txBox="1"/>
          <p:nvPr/>
        </p:nvSpPr>
        <p:spPr>
          <a:xfrm>
            <a:off x="1394130" y="1925718"/>
            <a:ext cx="9781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K</a:t>
            </a:r>
            <a:r>
              <a:rPr lang="en-US" sz="1400" dirty="0" smtClean="0"/>
              <a:t>562</a:t>
            </a:r>
            <a:endParaRPr lang="en-US" sz="1400" dirty="0"/>
          </a:p>
        </p:txBody>
      </p:sp>
      <p:pic>
        <p:nvPicPr>
          <p:cNvPr id="184" name="Picture 4"/>
          <p:cNvPicPr preferRelativeResize="0">
            <a:picLocks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821" t="20885" r="60493" b="64557"/>
          <a:stretch/>
        </p:blipFill>
        <p:spPr bwMode="auto">
          <a:xfrm>
            <a:off x="313053" y="3029259"/>
            <a:ext cx="630936" cy="53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5" name="Picture 184"/>
          <p:cNvPicPr preferRelativeResize="0">
            <a:picLocks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245" t="71213" r="60433" b="14211"/>
          <a:stretch/>
        </p:blipFill>
        <p:spPr bwMode="auto">
          <a:xfrm>
            <a:off x="1708795" y="3029259"/>
            <a:ext cx="630936" cy="53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6" name="Picture 4"/>
          <p:cNvPicPr preferRelativeResize="0">
            <a:picLocks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787" t="20885" r="10909" b="64557"/>
          <a:stretch/>
        </p:blipFill>
        <p:spPr bwMode="auto">
          <a:xfrm>
            <a:off x="1010924" y="3029259"/>
            <a:ext cx="630936" cy="53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7" name="Picture 186"/>
          <p:cNvPicPr preferRelativeResize="0">
            <a:picLocks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632" t="71213" r="10664" b="14211"/>
          <a:stretch/>
        </p:blipFill>
        <p:spPr bwMode="auto">
          <a:xfrm>
            <a:off x="2406666" y="3029259"/>
            <a:ext cx="630936" cy="53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8" name="TextBox 187"/>
          <p:cNvSpPr txBox="1"/>
          <p:nvPr/>
        </p:nvSpPr>
        <p:spPr>
          <a:xfrm>
            <a:off x="1311256" y="2765254"/>
            <a:ext cx="9781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Ovcar8</a:t>
            </a:r>
            <a:endParaRPr lang="en-US" sz="1400" dirty="0"/>
          </a:p>
        </p:txBody>
      </p:sp>
      <p:grpSp>
        <p:nvGrpSpPr>
          <p:cNvPr id="7" name="Group 6"/>
          <p:cNvGrpSpPr/>
          <p:nvPr/>
        </p:nvGrpSpPr>
        <p:grpSpPr>
          <a:xfrm>
            <a:off x="261334" y="2206001"/>
            <a:ext cx="3041906" cy="252308"/>
            <a:chOff x="248282" y="2217574"/>
            <a:chExt cx="3041906" cy="252308"/>
          </a:xfrm>
        </p:grpSpPr>
        <p:sp>
          <p:nvSpPr>
            <p:cNvPr id="189" name="TextBox 188"/>
            <p:cNvSpPr txBox="1"/>
            <p:nvPr/>
          </p:nvSpPr>
          <p:spPr>
            <a:xfrm>
              <a:off x="248282" y="2239050"/>
              <a:ext cx="9781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DAPI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197" name="TextBox 196"/>
            <p:cNvSpPr txBox="1"/>
            <p:nvPr/>
          </p:nvSpPr>
          <p:spPr>
            <a:xfrm>
              <a:off x="931683" y="2217574"/>
              <a:ext cx="9781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CTCF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198" name="TextBox 197"/>
            <p:cNvSpPr txBox="1"/>
            <p:nvPr/>
          </p:nvSpPr>
          <p:spPr>
            <a:xfrm>
              <a:off x="1636232" y="2217574"/>
              <a:ext cx="9781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BORIS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199" name="TextBox 198"/>
            <p:cNvSpPr txBox="1"/>
            <p:nvPr/>
          </p:nvSpPr>
          <p:spPr>
            <a:xfrm>
              <a:off x="2312011" y="2217574"/>
              <a:ext cx="9781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MERGE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250160" y="3385340"/>
            <a:ext cx="3048499" cy="230832"/>
            <a:chOff x="241689" y="2217574"/>
            <a:chExt cx="3048499" cy="230832"/>
          </a:xfrm>
        </p:grpSpPr>
        <p:sp>
          <p:nvSpPr>
            <p:cNvPr id="205" name="TextBox 204"/>
            <p:cNvSpPr txBox="1"/>
            <p:nvPr/>
          </p:nvSpPr>
          <p:spPr>
            <a:xfrm>
              <a:off x="241689" y="2217574"/>
              <a:ext cx="9781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DAPI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206" name="TextBox 205"/>
            <p:cNvSpPr txBox="1"/>
            <p:nvPr/>
          </p:nvSpPr>
          <p:spPr>
            <a:xfrm>
              <a:off x="931683" y="2217574"/>
              <a:ext cx="9781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CTCF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207" name="TextBox 206"/>
            <p:cNvSpPr txBox="1"/>
            <p:nvPr/>
          </p:nvSpPr>
          <p:spPr>
            <a:xfrm>
              <a:off x="1636232" y="2217574"/>
              <a:ext cx="9781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BORIS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2312011" y="2217574"/>
              <a:ext cx="9781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MERGE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137746" y="1943760"/>
            <a:ext cx="1673451" cy="4064631"/>
            <a:chOff x="3031460" y="1943760"/>
            <a:chExt cx="1673451" cy="4064631"/>
          </a:xfrm>
        </p:grpSpPr>
        <p:sp>
          <p:nvSpPr>
            <p:cNvPr id="50" name="TextBox 49"/>
            <p:cNvSpPr txBox="1"/>
            <p:nvPr/>
          </p:nvSpPr>
          <p:spPr>
            <a:xfrm>
              <a:off x="3962400" y="2242116"/>
              <a:ext cx="742511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>
                  <a:solidFill>
                    <a:schemeClr val="accent2">
                      <a:lumMod val="50000"/>
                    </a:schemeClr>
                  </a:solidFill>
                </a:rPr>
                <a:t>OVCAR (83456)</a:t>
              </a:r>
              <a:endParaRPr lang="en-US" sz="7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7457" y="3633615"/>
              <a:ext cx="729741" cy="21053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52" name="Oval 51"/>
            <p:cNvSpPr/>
            <p:nvPr/>
          </p:nvSpPr>
          <p:spPr>
            <a:xfrm>
              <a:off x="3494051" y="2394926"/>
              <a:ext cx="609600" cy="594292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3694956" y="2390241"/>
              <a:ext cx="609600" cy="594292"/>
            </a:xfrm>
            <a:prstGeom prst="ellipse">
              <a:avLst/>
            </a:prstGeom>
            <a:noFill/>
            <a:ln w="127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3606984" y="2507723"/>
              <a:ext cx="609600" cy="594292"/>
            </a:xfrm>
            <a:prstGeom prst="ellipse">
              <a:avLst/>
            </a:prstGeom>
            <a:noFill/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706997" y="2535247"/>
              <a:ext cx="4411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 smtClean="0">
                  <a:solidFill>
                    <a:srgbClr val="FF0000"/>
                  </a:solidFill>
                </a:rPr>
                <a:t>47531</a:t>
              </a:r>
            </a:p>
            <a:p>
              <a:pPr algn="ctr"/>
              <a:r>
                <a:rPr lang="en-US" sz="800" dirty="0" smtClean="0">
                  <a:solidFill>
                    <a:srgbClr val="FF0000"/>
                  </a:solidFill>
                </a:rPr>
                <a:t>57%</a:t>
              </a:r>
              <a:endParaRPr lang="en-US" sz="800" dirty="0">
                <a:solidFill>
                  <a:srgbClr val="FF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237659" y="3149483"/>
              <a:ext cx="132760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 smtClean="0">
                  <a:solidFill>
                    <a:srgbClr val="FF0000"/>
                  </a:solidFill>
                </a:rPr>
                <a:t>47531 invariant CTCF peaks</a:t>
              </a:r>
              <a:endParaRPr lang="en-US" sz="800" dirty="0">
                <a:solidFill>
                  <a:srgbClr val="FF0000"/>
                </a:solidFill>
              </a:endParaRPr>
            </a:p>
          </p:txBody>
        </p:sp>
        <p:cxnSp>
          <p:nvCxnSpPr>
            <p:cNvPr id="57" name="Straight Arrow Connector 56"/>
            <p:cNvCxnSpPr/>
            <p:nvPr/>
          </p:nvCxnSpPr>
          <p:spPr>
            <a:xfrm>
              <a:off x="3911784" y="2817285"/>
              <a:ext cx="0" cy="386408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3440959" y="2073484"/>
              <a:ext cx="87235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FF0000"/>
                  </a:solidFill>
                </a:rPr>
                <a:t>CTCF binding</a:t>
              </a:r>
              <a:endParaRPr lang="en-US" sz="1000" b="1" dirty="0">
                <a:solidFill>
                  <a:srgbClr val="FF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067577" y="2307668"/>
              <a:ext cx="66556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>
                  <a:solidFill>
                    <a:srgbClr val="FF0000"/>
                  </a:solidFill>
                </a:rPr>
                <a:t>K562 (83189)</a:t>
              </a:r>
              <a:endParaRPr lang="en-US" sz="700" dirty="0">
                <a:solidFill>
                  <a:srgbClr val="FF0000"/>
                </a:solidFill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057416" y="2975953"/>
              <a:ext cx="74732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>
                  <a:solidFill>
                    <a:schemeClr val="accent2">
                      <a:lumMod val="50000"/>
                    </a:schemeClr>
                  </a:solidFill>
                </a:rPr>
                <a:t>Delta47(65563)</a:t>
              </a:r>
              <a:endParaRPr lang="en-US" sz="7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473905" y="2458088"/>
              <a:ext cx="31611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solidFill>
                    <a:srgbClr val="FF0000"/>
                  </a:solidFill>
                </a:rPr>
                <a:t>18%</a:t>
              </a:r>
              <a:endParaRPr lang="en-US" sz="600" dirty="0">
                <a:solidFill>
                  <a:srgbClr val="FF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011779" y="2427604"/>
              <a:ext cx="31611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solidFill>
                    <a:schemeClr val="accent2">
                      <a:lumMod val="50000"/>
                    </a:schemeClr>
                  </a:solidFill>
                </a:rPr>
                <a:t>22%</a:t>
              </a:r>
              <a:endParaRPr lang="en-US" sz="6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3753728" y="2380061"/>
              <a:ext cx="31611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solidFill>
                    <a:srgbClr val="FF0000"/>
                  </a:solidFill>
                </a:rPr>
                <a:t>19%</a:t>
              </a:r>
              <a:endParaRPr lang="en-US" sz="600" dirty="0">
                <a:solidFill>
                  <a:srgbClr val="FF0000"/>
                </a:solidFill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3568177" y="2810083"/>
              <a:ext cx="27764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solidFill>
                    <a:srgbClr val="FF0000"/>
                  </a:solidFill>
                </a:rPr>
                <a:t>6%</a:t>
              </a:r>
              <a:endParaRPr lang="en-US" sz="600" dirty="0">
                <a:solidFill>
                  <a:srgbClr val="FF0000"/>
                </a:solidFill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824345" y="2954151"/>
              <a:ext cx="31611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solidFill>
                    <a:schemeClr val="accent2">
                      <a:lumMod val="75000"/>
                    </a:schemeClr>
                  </a:solidFill>
                </a:rPr>
                <a:t>11%</a:t>
              </a:r>
              <a:endParaRPr lang="en-US" sz="6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950430" y="2815442"/>
              <a:ext cx="27764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solidFill>
                    <a:schemeClr val="accent2">
                      <a:lumMod val="75000"/>
                    </a:schemeClr>
                  </a:solidFill>
                </a:rPr>
                <a:t>9%</a:t>
              </a:r>
              <a:endParaRPr lang="en-US" sz="6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 rot="16200000">
              <a:off x="2747721" y="4482675"/>
              <a:ext cx="143981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 smtClean="0"/>
                <a:t>47531   invariant  CTCF   peaks</a:t>
              </a:r>
              <a:endParaRPr lang="en-US" sz="800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3510044" y="3477485"/>
              <a:ext cx="933269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K562  OVCAR8 Delta47</a:t>
              </a:r>
              <a:endParaRPr lang="en-US" sz="600" dirty="0"/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3552621" y="3313493"/>
              <a:ext cx="726441" cy="160508"/>
              <a:chOff x="4021294" y="2873246"/>
              <a:chExt cx="726441" cy="173916"/>
            </a:xfrm>
          </p:grpSpPr>
          <p:grpSp>
            <p:nvGrpSpPr>
              <p:cNvPr id="88" name="Group 87"/>
              <p:cNvGrpSpPr/>
              <p:nvPr/>
            </p:nvGrpSpPr>
            <p:grpSpPr>
              <a:xfrm>
                <a:off x="4021294" y="2963249"/>
                <a:ext cx="726441" cy="83913"/>
                <a:chOff x="924123" y="1768881"/>
                <a:chExt cx="656023" cy="76202"/>
              </a:xfrm>
            </p:grpSpPr>
            <p:cxnSp>
              <p:nvCxnSpPr>
                <p:cNvPr id="90" name="Straight Connector 89"/>
                <p:cNvCxnSpPr/>
                <p:nvPr/>
              </p:nvCxnSpPr>
              <p:spPr>
                <a:xfrm>
                  <a:off x="927817" y="1768881"/>
                  <a:ext cx="65232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>
                  <a:off x="924123" y="1768883"/>
                  <a:ext cx="0" cy="762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>
                  <a:off x="1580146" y="1768883"/>
                  <a:ext cx="0" cy="762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9" name="Straight Connector 88"/>
              <p:cNvCxnSpPr/>
              <p:nvPr/>
            </p:nvCxnSpPr>
            <p:spPr>
              <a:xfrm>
                <a:off x="4385204" y="2873246"/>
                <a:ext cx="0" cy="931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TextBox 70"/>
            <p:cNvSpPr txBox="1"/>
            <p:nvPr/>
          </p:nvSpPr>
          <p:spPr>
            <a:xfrm>
              <a:off x="3692703" y="3351930"/>
              <a:ext cx="44435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 smtClean="0">
                  <a:solidFill>
                    <a:srgbClr val="1D02C0"/>
                  </a:solidFill>
                </a:rPr>
                <a:t>BORIS</a:t>
              </a:r>
              <a:endParaRPr lang="en-US" sz="800" b="1" dirty="0">
                <a:solidFill>
                  <a:srgbClr val="1D02C0"/>
                </a:solidFill>
              </a:endParaRPr>
            </a:p>
          </p:txBody>
        </p:sp>
        <p:cxnSp>
          <p:nvCxnSpPr>
            <p:cNvPr id="72" name="Straight Connector 71"/>
            <p:cNvCxnSpPr/>
            <p:nvPr/>
          </p:nvCxnSpPr>
          <p:spPr>
            <a:xfrm>
              <a:off x="3549205" y="3516455"/>
              <a:ext cx="72816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3" name="Group 72"/>
            <p:cNvGrpSpPr/>
            <p:nvPr/>
          </p:nvGrpSpPr>
          <p:grpSpPr>
            <a:xfrm>
              <a:off x="3386690" y="3633515"/>
              <a:ext cx="101185" cy="2100206"/>
              <a:chOff x="381000" y="2367900"/>
              <a:chExt cx="76200" cy="2351736"/>
            </a:xfrm>
          </p:grpSpPr>
          <p:cxnSp>
            <p:nvCxnSpPr>
              <p:cNvPr id="85" name="Straight Connector 84"/>
              <p:cNvCxnSpPr/>
              <p:nvPr/>
            </p:nvCxnSpPr>
            <p:spPr>
              <a:xfrm>
                <a:off x="381000" y="2367900"/>
                <a:ext cx="0" cy="235173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381000" y="2367900"/>
                <a:ext cx="7620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381000" y="4719636"/>
                <a:ext cx="7620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4" name="Group 73"/>
            <p:cNvGrpSpPr/>
            <p:nvPr/>
          </p:nvGrpSpPr>
          <p:grpSpPr>
            <a:xfrm rot="10800000" flipH="1">
              <a:off x="3325857" y="3633515"/>
              <a:ext cx="187829" cy="610482"/>
              <a:chOff x="381000" y="2367900"/>
              <a:chExt cx="76200" cy="2351736"/>
            </a:xfrm>
          </p:grpSpPr>
          <p:cxnSp>
            <p:nvCxnSpPr>
              <p:cNvPr id="82" name="Straight Connector 81"/>
              <p:cNvCxnSpPr/>
              <p:nvPr/>
            </p:nvCxnSpPr>
            <p:spPr>
              <a:xfrm>
                <a:off x="381000" y="2367900"/>
                <a:ext cx="0" cy="2351736"/>
              </a:xfrm>
              <a:prstGeom prst="line">
                <a:avLst/>
              </a:prstGeom>
              <a:ln>
                <a:solidFill>
                  <a:srgbClr val="1D02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381000" y="2367900"/>
                <a:ext cx="76200" cy="0"/>
              </a:xfrm>
              <a:prstGeom prst="line">
                <a:avLst/>
              </a:prstGeom>
              <a:ln>
                <a:solidFill>
                  <a:srgbClr val="1D02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381000" y="4719636"/>
                <a:ext cx="76200" cy="0"/>
              </a:xfrm>
              <a:prstGeom prst="line">
                <a:avLst/>
              </a:prstGeom>
              <a:ln>
                <a:solidFill>
                  <a:srgbClr val="1D02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TextBox 74"/>
            <p:cNvSpPr txBox="1"/>
            <p:nvPr/>
          </p:nvSpPr>
          <p:spPr>
            <a:xfrm rot="16200000">
              <a:off x="3027290" y="3838580"/>
              <a:ext cx="41229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~30%</a:t>
              </a:r>
              <a:endParaRPr lang="en-US" sz="800" dirty="0"/>
            </a:p>
          </p:txBody>
        </p:sp>
        <p:grpSp>
          <p:nvGrpSpPr>
            <p:cNvPr id="77" name="Group 76"/>
            <p:cNvGrpSpPr/>
            <p:nvPr/>
          </p:nvGrpSpPr>
          <p:grpSpPr>
            <a:xfrm>
              <a:off x="3388448" y="5720769"/>
              <a:ext cx="580608" cy="287622"/>
              <a:chOff x="3654758" y="2924892"/>
              <a:chExt cx="752724" cy="314780"/>
            </a:xfrm>
          </p:grpSpPr>
          <p:cxnSp>
            <p:nvCxnSpPr>
              <p:cNvPr id="78" name="Straight Arrow Connector 77"/>
              <p:cNvCxnSpPr/>
              <p:nvPr/>
            </p:nvCxnSpPr>
            <p:spPr>
              <a:xfrm>
                <a:off x="4100512" y="3048000"/>
                <a:ext cx="152400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Arrow Connector 78"/>
              <p:cNvCxnSpPr/>
              <p:nvPr/>
            </p:nvCxnSpPr>
            <p:spPr>
              <a:xfrm flipH="1">
                <a:off x="3810000" y="3048000"/>
                <a:ext cx="152400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TextBox 79"/>
              <p:cNvSpPr txBox="1"/>
              <p:nvPr/>
            </p:nvSpPr>
            <p:spPr>
              <a:xfrm>
                <a:off x="3880004" y="2924892"/>
                <a:ext cx="305911" cy="2357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 smtClean="0"/>
                  <a:t>0</a:t>
                </a:r>
                <a:endParaRPr lang="en-US" sz="800" dirty="0"/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3654758" y="3037569"/>
                <a:ext cx="752724" cy="2021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-5kb      +5kb</a:t>
                </a:r>
                <a:endParaRPr lang="en-US" sz="600" dirty="0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3031460" y="1943760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</a:t>
              </a:r>
              <a:endParaRPr lang="en-US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814936" y="1981200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3251" y="3843636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</a:t>
            </a:r>
            <a:endParaRPr lang="en-US" dirty="0"/>
          </a:p>
        </p:txBody>
      </p:sp>
      <p:grpSp>
        <p:nvGrpSpPr>
          <p:cNvPr id="94" name="Group 93"/>
          <p:cNvGrpSpPr/>
          <p:nvPr/>
        </p:nvGrpSpPr>
        <p:grpSpPr>
          <a:xfrm>
            <a:off x="5242578" y="5725085"/>
            <a:ext cx="580608" cy="287622"/>
            <a:chOff x="3654758" y="2924892"/>
            <a:chExt cx="752724" cy="314780"/>
          </a:xfrm>
        </p:grpSpPr>
        <p:cxnSp>
          <p:nvCxnSpPr>
            <p:cNvPr id="149" name="Straight Arrow Connector 148"/>
            <p:cNvCxnSpPr/>
            <p:nvPr/>
          </p:nvCxnSpPr>
          <p:spPr>
            <a:xfrm>
              <a:off x="4100512" y="3048000"/>
              <a:ext cx="1524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Arrow Connector 150"/>
            <p:cNvCxnSpPr/>
            <p:nvPr/>
          </p:nvCxnSpPr>
          <p:spPr>
            <a:xfrm flipH="1">
              <a:off x="3810000" y="3048000"/>
              <a:ext cx="1524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TextBox 151"/>
            <p:cNvSpPr txBox="1"/>
            <p:nvPr/>
          </p:nvSpPr>
          <p:spPr>
            <a:xfrm>
              <a:off x="3880004" y="2924892"/>
              <a:ext cx="305911" cy="235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0</a:t>
              </a:r>
              <a:endParaRPr lang="en-US" sz="800" dirty="0"/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3654758" y="3037569"/>
              <a:ext cx="752724" cy="2021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-5kb      +5kb</a:t>
              </a:r>
              <a:endParaRPr lang="en-US" sz="600" dirty="0"/>
            </a:p>
          </p:txBody>
        </p:sp>
      </p:grpSp>
      <p:grpSp>
        <p:nvGrpSpPr>
          <p:cNvPr id="96" name="Group 3"/>
          <p:cNvGrpSpPr/>
          <p:nvPr/>
        </p:nvGrpSpPr>
        <p:grpSpPr>
          <a:xfrm>
            <a:off x="4745190" y="2072103"/>
            <a:ext cx="1960410" cy="1083462"/>
            <a:chOff x="3519348" y="1704418"/>
            <a:chExt cx="1960410" cy="1083462"/>
          </a:xfrm>
        </p:grpSpPr>
        <p:grpSp>
          <p:nvGrpSpPr>
            <p:cNvPr id="119" name="Group 1048"/>
            <p:cNvGrpSpPr/>
            <p:nvPr/>
          </p:nvGrpSpPr>
          <p:grpSpPr>
            <a:xfrm>
              <a:off x="4114800" y="1981200"/>
              <a:ext cx="838200" cy="719105"/>
              <a:chOff x="4114800" y="2309843"/>
              <a:chExt cx="838200" cy="719105"/>
            </a:xfrm>
          </p:grpSpPr>
          <p:sp>
            <p:nvSpPr>
              <p:cNvPr id="146" name="Oval 15"/>
              <p:cNvSpPr/>
              <p:nvPr/>
            </p:nvSpPr>
            <p:spPr>
              <a:xfrm>
                <a:off x="4114800" y="2309843"/>
                <a:ext cx="609600" cy="594292"/>
              </a:xfrm>
              <a:prstGeom prst="ellipse">
                <a:avLst/>
              </a:prstGeom>
              <a:noFill/>
              <a:ln w="12700">
                <a:solidFill>
                  <a:srgbClr val="1D02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Oval 16"/>
              <p:cNvSpPr/>
              <p:nvPr/>
            </p:nvSpPr>
            <p:spPr>
              <a:xfrm>
                <a:off x="4343400" y="2309843"/>
                <a:ext cx="609600" cy="594292"/>
              </a:xfrm>
              <a:prstGeom prst="ellipse">
                <a:avLst/>
              </a:prstGeom>
              <a:noFill/>
              <a:ln w="127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Oval 17"/>
              <p:cNvSpPr/>
              <p:nvPr/>
            </p:nvSpPr>
            <p:spPr>
              <a:xfrm>
                <a:off x="4210339" y="2434656"/>
                <a:ext cx="609600" cy="594292"/>
              </a:xfrm>
              <a:prstGeom prst="ellipse">
                <a:avLst/>
              </a:prstGeom>
              <a:noFill/>
              <a:ln w="127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0" name="TextBox 119"/>
            <p:cNvSpPr txBox="1"/>
            <p:nvPr/>
          </p:nvSpPr>
          <p:spPr>
            <a:xfrm>
              <a:off x="4006677" y="1704418"/>
              <a:ext cx="93968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000099"/>
                  </a:solidFill>
                </a:rPr>
                <a:t>BORIS binding</a:t>
              </a:r>
              <a:endParaRPr lang="en-US" sz="1000" b="1" dirty="0">
                <a:solidFill>
                  <a:srgbClr val="000099"/>
                </a:solidFill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3519348" y="2084177"/>
              <a:ext cx="665567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>
                  <a:solidFill>
                    <a:srgbClr val="1D02C0"/>
                  </a:solidFill>
                </a:rPr>
                <a:t>K562 (34551)</a:t>
              </a:r>
              <a:endParaRPr lang="en-US" sz="700" dirty="0">
                <a:solidFill>
                  <a:srgbClr val="1D02C0"/>
                </a:solidFill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4283254" y="2125064"/>
              <a:ext cx="4411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 smtClean="0">
                  <a:solidFill>
                    <a:srgbClr val="1D02C0"/>
                  </a:solidFill>
                </a:rPr>
                <a:t>17536</a:t>
              </a:r>
            </a:p>
            <a:p>
              <a:pPr algn="ctr"/>
              <a:r>
                <a:rPr lang="en-US" sz="800" dirty="0" smtClean="0">
                  <a:solidFill>
                    <a:srgbClr val="1D02C0"/>
                  </a:solidFill>
                </a:rPr>
                <a:t>51%</a:t>
              </a:r>
              <a:endParaRPr lang="en-US" sz="800" dirty="0">
                <a:solidFill>
                  <a:srgbClr val="1D02C0"/>
                </a:solidFill>
              </a:endParaRPr>
            </a:p>
          </p:txBody>
        </p:sp>
        <p:sp>
          <p:nvSpPr>
            <p:cNvPr id="137" name="TextBox 8"/>
            <p:cNvSpPr txBox="1"/>
            <p:nvPr/>
          </p:nvSpPr>
          <p:spPr>
            <a:xfrm>
              <a:off x="3665179" y="2587825"/>
              <a:ext cx="768159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>
                  <a:solidFill>
                    <a:srgbClr val="7030A0"/>
                  </a:solidFill>
                </a:rPr>
                <a:t>Delta47 (31193)</a:t>
              </a:r>
              <a:endParaRPr lang="en-US" sz="700" dirty="0">
                <a:solidFill>
                  <a:srgbClr val="7030A0"/>
                </a:solidFill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4692363" y="1846137"/>
              <a:ext cx="787395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700" dirty="0" smtClean="0">
                  <a:solidFill>
                    <a:schemeClr val="tx2">
                      <a:lumMod val="75000"/>
                    </a:schemeClr>
                  </a:solidFill>
                </a:rPr>
                <a:t>OVCAR8 (33555)</a:t>
              </a:r>
              <a:endParaRPr lang="en-US" sz="7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4070290" y="2082284"/>
              <a:ext cx="31611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solidFill>
                    <a:srgbClr val="1D02C0"/>
                  </a:solidFill>
                </a:rPr>
                <a:t>21%</a:t>
              </a:r>
              <a:endParaRPr lang="en-US" sz="600" dirty="0">
                <a:solidFill>
                  <a:srgbClr val="1D02C0"/>
                </a:solidFill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4144166" y="2368660"/>
              <a:ext cx="31611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solidFill>
                    <a:srgbClr val="1D02C0"/>
                  </a:solidFill>
                </a:rPr>
                <a:t>16%</a:t>
              </a:r>
              <a:endParaRPr lang="en-US" sz="600" dirty="0">
                <a:solidFill>
                  <a:srgbClr val="1D02C0"/>
                </a:solidFill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4433338" y="2539051"/>
              <a:ext cx="31611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solidFill>
                    <a:srgbClr val="7030A0"/>
                  </a:solidFill>
                </a:rPr>
                <a:t>14%</a:t>
              </a:r>
              <a:endParaRPr lang="en-US" sz="600" dirty="0">
                <a:solidFill>
                  <a:srgbClr val="7030A0"/>
                </a:solidFill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4661883" y="2077521"/>
              <a:ext cx="31611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solidFill>
                    <a:srgbClr val="002060"/>
                  </a:solidFill>
                </a:rPr>
                <a:t>28%</a:t>
              </a:r>
              <a:endParaRPr lang="en-US" sz="600" dirty="0">
                <a:solidFill>
                  <a:srgbClr val="002060"/>
                </a:solidFill>
              </a:endParaRPr>
            </a:p>
          </p:txBody>
        </p:sp>
        <p:sp>
          <p:nvSpPr>
            <p:cNvPr id="145" name="TextBox 14"/>
            <p:cNvSpPr txBox="1"/>
            <p:nvPr/>
          </p:nvSpPr>
          <p:spPr>
            <a:xfrm>
              <a:off x="4573028" y="2403159"/>
              <a:ext cx="31611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solidFill>
                    <a:srgbClr val="002060"/>
                  </a:solidFill>
                </a:rPr>
                <a:t>10%</a:t>
              </a:r>
              <a:endParaRPr lang="en-US" sz="600" dirty="0">
                <a:solidFill>
                  <a:srgbClr val="002060"/>
                </a:solidFill>
              </a:endParaRPr>
            </a:p>
          </p:txBody>
        </p:sp>
      </p:grpSp>
      <p:cxnSp>
        <p:nvCxnSpPr>
          <p:cNvPr id="97" name="Straight Arrow Connector 96"/>
          <p:cNvCxnSpPr/>
          <p:nvPr/>
        </p:nvCxnSpPr>
        <p:spPr>
          <a:xfrm>
            <a:off x="5742658" y="2784333"/>
            <a:ext cx="0" cy="386408"/>
          </a:xfrm>
          <a:prstGeom prst="straightConnector1">
            <a:avLst/>
          </a:prstGeom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5057762" y="3157703"/>
            <a:ext cx="13740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 smtClean="0">
                <a:solidFill>
                  <a:srgbClr val="1D02C0"/>
                </a:solidFill>
              </a:rPr>
              <a:t>17536 invariant BORIS peaks</a:t>
            </a:r>
            <a:endParaRPr lang="en-US" sz="800" dirty="0">
              <a:solidFill>
                <a:srgbClr val="1D02C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5646146" y="2340909"/>
            <a:ext cx="31611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>
                <a:solidFill>
                  <a:srgbClr val="1D02C0"/>
                </a:solidFill>
              </a:rPr>
              <a:t>12%</a:t>
            </a:r>
            <a:endParaRPr lang="en-US" sz="600" dirty="0">
              <a:solidFill>
                <a:srgbClr val="1D02C0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 rot="16200000">
            <a:off x="4592953" y="4646747"/>
            <a:ext cx="14638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 smtClean="0"/>
              <a:t>17536   invariant  BORIS  peaks</a:t>
            </a:r>
            <a:endParaRPr lang="en-US" sz="800" dirty="0"/>
          </a:p>
        </p:txBody>
      </p:sp>
      <p:grpSp>
        <p:nvGrpSpPr>
          <p:cNvPr id="105" name="Group 32"/>
          <p:cNvGrpSpPr/>
          <p:nvPr/>
        </p:nvGrpSpPr>
        <p:grpSpPr>
          <a:xfrm>
            <a:off x="5227784" y="3622592"/>
            <a:ext cx="112857" cy="2115689"/>
            <a:chOff x="892972" y="2373392"/>
            <a:chExt cx="76200" cy="2351737"/>
          </a:xfrm>
        </p:grpSpPr>
        <p:cxnSp>
          <p:nvCxnSpPr>
            <p:cNvPr id="112" name="Straight Connector 111"/>
            <p:cNvCxnSpPr/>
            <p:nvPr/>
          </p:nvCxnSpPr>
          <p:spPr>
            <a:xfrm>
              <a:off x="892972" y="2373392"/>
              <a:ext cx="0" cy="2351736"/>
            </a:xfrm>
            <a:prstGeom prst="line">
              <a:avLst/>
            </a:prstGeom>
            <a:ln>
              <a:solidFill>
                <a:srgbClr val="1D02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>
              <a:off x="892972" y="2373393"/>
              <a:ext cx="76200" cy="0"/>
            </a:xfrm>
            <a:prstGeom prst="line">
              <a:avLst/>
            </a:prstGeom>
            <a:ln>
              <a:solidFill>
                <a:srgbClr val="1D02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>
              <a:off x="892972" y="4725129"/>
              <a:ext cx="76200" cy="0"/>
            </a:xfrm>
            <a:prstGeom prst="line">
              <a:avLst/>
            </a:prstGeom>
            <a:ln>
              <a:solidFill>
                <a:srgbClr val="1D02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Group 36"/>
          <p:cNvGrpSpPr/>
          <p:nvPr/>
        </p:nvGrpSpPr>
        <p:grpSpPr>
          <a:xfrm rot="10800000" flipH="1">
            <a:off x="5168054" y="3622038"/>
            <a:ext cx="183734" cy="1475788"/>
            <a:chOff x="892972" y="2360026"/>
            <a:chExt cx="76200" cy="2351738"/>
          </a:xfrm>
        </p:grpSpPr>
        <p:cxnSp>
          <p:nvCxnSpPr>
            <p:cNvPr id="109" name="Straight Connector 108"/>
            <p:cNvCxnSpPr/>
            <p:nvPr/>
          </p:nvCxnSpPr>
          <p:spPr>
            <a:xfrm>
              <a:off x="892972" y="2360028"/>
              <a:ext cx="0" cy="235173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892972" y="2360026"/>
              <a:ext cx="762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>
              <a:off x="892972" y="4711764"/>
              <a:ext cx="762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7" name="TextBox 106"/>
          <p:cNvSpPr txBox="1"/>
          <p:nvPr/>
        </p:nvSpPr>
        <p:spPr>
          <a:xfrm rot="16200000">
            <a:off x="4895220" y="4299840"/>
            <a:ext cx="4122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~70%</a:t>
            </a:r>
            <a:endParaRPr lang="en-US" sz="800" dirty="0"/>
          </a:p>
        </p:txBody>
      </p:sp>
      <p:pic>
        <p:nvPicPr>
          <p:cNvPr id="108" name="Picture 10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523" y="3623943"/>
            <a:ext cx="729741" cy="21081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ight Brace 2"/>
          <p:cNvSpPr/>
          <p:nvPr/>
        </p:nvSpPr>
        <p:spPr>
          <a:xfrm>
            <a:off x="6174333" y="5130698"/>
            <a:ext cx="149217" cy="601349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 rot="16200000">
            <a:off x="5674713" y="5128535"/>
            <a:ext cx="16482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CTCF occupancy in Ovcar8, </a:t>
            </a:r>
          </a:p>
          <a:p>
            <a:r>
              <a:rPr lang="en-US" sz="1000" dirty="0" smtClean="0"/>
              <a:t>but not in K562 and Delta47</a:t>
            </a:r>
            <a:endParaRPr lang="en-US" sz="1000" dirty="0"/>
          </a:p>
        </p:txBody>
      </p:sp>
      <p:sp>
        <p:nvSpPr>
          <p:cNvPr id="200" name="TextBox 199"/>
          <p:cNvSpPr txBox="1"/>
          <p:nvPr/>
        </p:nvSpPr>
        <p:spPr>
          <a:xfrm>
            <a:off x="5323707" y="3481230"/>
            <a:ext cx="9509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 K562  OVCAR8 Delta47</a:t>
            </a:r>
            <a:endParaRPr lang="en-US" sz="600" dirty="0"/>
          </a:p>
        </p:txBody>
      </p:sp>
      <p:grpSp>
        <p:nvGrpSpPr>
          <p:cNvPr id="201" name="Group 200"/>
          <p:cNvGrpSpPr/>
          <p:nvPr/>
        </p:nvGrpSpPr>
        <p:grpSpPr>
          <a:xfrm>
            <a:off x="5396654" y="3317238"/>
            <a:ext cx="726441" cy="160508"/>
            <a:chOff x="4021294" y="2873246"/>
            <a:chExt cx="726441" cy="173916"/>
          </a:xfrm>
        </p:grpSpPr>
        <p:grpSp>
          <p:nvGrpSpPr>
            <p:cNvPr id="202" name="Group 201"/>
            <p:cNvGrpSpPr/>
            <p:nvPr/>
          </p:nvGrpSpPr>
          <p:grpSpPr>
            <a:xfrm>
              <a:off x="4021294" y="2963249"/>
              <a:ext cx="726441" cy="83913"/>
              <a:chOff x="924123" y="1768881"/>
              <a:chExt cx="656023" cy="76202"/>
            </a:xfrm>
          </p:grpSpPr>
          <p:cxnSp>
            <p:nvCxnSpPr>
              <p:cNvPr id="209" name="Straight Connector 208"/>
              <p:cNvCxnSpPr/>
              <p:nvPr/>
            </p:nvCxnSpPr>
            <p:spPr>
              <a:xfrm>
                <a:off x="927817" y="1768881"/>
                <a:ext cx="65232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Straight Connector 209"/>
              <p:cNvCxnSpPr/>
              <p:nvPr/>
            </p:nvCxnSpPr>
            <p:spPr>
              <a:xfrm>
                <a:off x="924123" y="1768883"/>
                <a:ext cx="0" cy="762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/>
              <p:cNvCxnSpPr/>
              <p:nvPr/>
            </p:nvCxnSpPr>
            <p:spPr>
              <a:xfrm>
                <a:off x="1580146" y="1768883"/>
                <a:ext cx="0" cy="762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3" name="Straight Connector 202"/>
            <p:cNvCxnSpPr/>
            <p:nvPr/>
          </p:nvCxnSpPr>
          <p:spPr>
            <a:xfrm>
              <a:off x="4385204" y="2873246"/>
              <a:ext cx="0" cy="931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2" name="TextBox 211"/>
          <p:cNvSpPr txBox="1"/>
          <p:nvPr/>
        </p:nvSpPr>
        <p:spPr>
          <a:xfrm>
            <a:off x="5560550" y="3355675"/>
            <a:ext cx="3914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CTCF</a:t>
            </a:r>
            <a:endParaRPr lang="en-US" sz="800" b="1" dirty="0">
              <a:solidFill>
                <a:srgbClr val="FF0000"/>
              </a:solidFill>
            </a:endParaRPr>
          </a:p>
        </p:txBody>
      </p:sp>
      <p:cxnSp>
        <p:nvCxnSpPr>
          <p:cNvPr id="213" name="Straight Connector 212"/>
          <p:cNvCxnSpPr/>
          <p:nvPr/>
        </p:nvCxnSpPr>
        <p:spPr>
          <a:xfrm>
            <a:off x="5400011" y="3520200"/>
            <a:ext cx="7281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188" y="6801511"/>
            <a:ext cx="5332900" cy="9416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4" name="TextBox 213"/>
          <p:cNvSpPr txBox="1"/>
          <p:nvPr/>
        </p:nvSpPr>
        <p:spPr>
          <a:xfrm>
            <a:off x="5848282" y="6881365"/>
            <a:ext cx="533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000"/>
              </a:lnSpc>
            </a:pPr>
            <a:r>
              <a:rPr lang="en-US" sz="700" dirty="0" smtClean="0"/>
              <a:t>  1</a:t>
            </a:r>
          </a:p>
          <a:p>
            <a:pPr algn="r">
              <a:lnSpc>
                <a:spcPts val="1000"/>
              </a:lnSpc>
            </a:pPr>
            <a:r>
              <a:rPr lang="en-US" sz="700" dirty="0" smtClean="0"/>
              <a:t>  2</a:t>
            </a:r>
          </a:p>
          <a:p>
            <a:pPr algn="r">
              <a:lnSpc>
                <a:spcPts val="1000"/>
              </a:lnSpc>
            </a:pPr>
            <a:r>
              <a:rPr lang="en-US" sz="700" dirty="0" smtClean="0"/>
              <a:t>  3</a:t>
            </a:r>
          </a:p>
          <a:p>
            <a:pPr algn="r">
              <a:lnSpc>
                <a:spcPts val="1000"/>
              </a:lnSpc>
            </a:pPr>
            <a:r>
              <a:rPr lang="en-US" sz="700" dirty="0" smtClean="0"/>
              <a:t>10</a:t>
            </a:r>
          </a:p>
          <a:p>
            <a:pPr algn="r">
              <a:lnSpc>
                <a:spcPts val="1000"/>
              </a:lnSpc>
            </a:pPr>
            <a:r>
              <a:rPr lang="en-US" sz="700" dirty="0" smtClean="0"/>
              <a:t>   5</a:t>
            </a:r>
          </a:p>
          <a:p>
            <a:pPr algn="r">
              <a:lnSpc>
                <a:spcPts val="1000"/>
              </a:lnSpc>
            </a:pPr>
            <a:r>
              <a:rPr lang="en-US" sz="700" dirty="0" smtClean="0"/>
              <a:t>   5</a:t>
            </a:r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279815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133323</TotalTime>
  <Words>267</Words>
  <Application>Microsoft Office PowerPoint</Application>
  <PresentationFormat>On-screen Show (4:3)</PresentationFormat>
  <Paragraphs>130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NIAID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Figures</dc:title>
  <dc:creator>Pugacheva, Elena (NIH/NIAID) [E]</dc:creator>
  <cp:lastModifiedBy>Pugacheva, Elena (NIH/NIAID) [E]</cp:lastModifiedBy>
  <cp:revision>215</cp:revision>
  <cp:lastPrinted>2015-07-01T14:09:20Z</cp:lastPrinted>
  <dcterms:created xsi:type="dcterms:W3CDTF">2013-12-02T19:20:48Z</dcterms:created>
  <dcterms:modified xsi:type="dcterms:W3CDTF">2015-08-05T17:36:21Z</dcterms:modified>
</cp:coreProperties>
</file>