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jpeg"/><Relationship Id="rId18" Type="http://schemas.openxmlformats.org/officeDocument/2006/relationships/image" Target="../media/image13.jpeg"/><Relationship Id="rId26" Type="http://schemas.openxmlformats.org/officeDocument/2006/relationships/image" Target="../media/image19.jpeg"/><Relationship Id="rId3" Type="http://schemas.openxmlformats.org/officeDocument/2006/relationships/image" Target="../media/image2.jpeg"/><Relationship Id="rId21" Type="http://schemas.openxmlformats.org/officeDocument/2006/relationships/image" Target="../media/image15.jpeg"/><Relationship Id="rId7" Type="http://schemas.openxmlformats.org/officeDocument/2006/relationships/image" Target="../media/image6.jpeg"/><Relationship Id="rId12" Type="http://schemas.openxmlformats.org/officeDocument/2006/relationships/image" Target="../media/image9.jpeg"/><Relationship Id="rId17" Type="http://schemas.openxmlformats.org/officeDocument/2006/relationships/image" Target="../media/image12.jpeg"/><Relationship Id="rId25" Type="http://schemas.openxmlformats.org/officeDocument/2006/relationships/image" Target="../media/image18.jpeg"/><Relationship Id="rId2" Type="http://schemas.openxmlformats.org/officeDocument/2006/relationships/image" Target="../media/image1.jpeg"/><Relationship Id="rId16" Type="http://schemas.microsoft.com/office/2007/relationships/hdphoto" Target="../media/hdphoto4.wdp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8.jpeg"/><Relationship Id="rId24" Type="http://schemas.openxmlformats.org/officeDocument/2006/relationships/image" Target="../media/image17.jpeg"/><Relationship Id="rId5" Type="http://schemas.openxmlformats.org/officeDocument/2006/relationships/image" Target="../media/image4.jpeg"/><Relationship Id="rId15" Type="http://schemas.openxmlformats.org/officeDocument/2006/relationships/image" Target="../media/image11.png"/><Relationship Id="rId23" Type="http://schemas.microsoft.com/office/2007/relationships/hdphoto" Target="../media/hdphoto6.wdp"/><Relationship Id="rId10" Type="http://schemas.microsoft.com/office/2007/relationships/hdphoto" Target="../media/hdphoto2.wdp"/><Relationship Id="rId19" Type="http://schemas.microsoft.com/office/2007/relationships/hdphoto" Target="../media/hdphoto5.wdp"/><Relationship Id="rId4" Type="http://schemas.openxmlformats.org/officeDocument/2006/relationships/image" Target="../media/image3.jpeg"/><Relationship Id="rId9" Type="http://schemas.openxmlformats.org/officeDocument/2006/relationships/image" Target="../media/image7.jpeg"/><Relationship Id="rId14" Type="http://schemas.microsoft.com/office/2007/relationships/hdphoto" Target="../media/hdphoto3.wdp"/><Relationship Id="rId22" Type="http://schemas.openxmlformats.org/officeDocument/2006/relationships/image" Target="../media/image16.jpeg"/><Relationship Id="rId27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80" y="3886944"/>
            <a:ext cx="2763692" cy="100451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61" name="Group 260"/>
          <p:cNvGrpSpPr/>
          <p:nvPr/>
        </p:nvGrpSpPr>
        <p:grpSpPr>
          <a:xfrm>
            <a:off x="1441504" y="228600"/>
            <a:ext cx="3283973" cy="3048000"/>
            <a:chOff x="262189" y="178268"/>
            <a:chExt cx="3283973" cy="3048000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202" y="787539"/>
              <a:ext cx="470946" cy="7623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367" y="787868"/>
              <a:ext cx="462205" cy="76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2" name="TextBox 31"/>
            <p:cNvSpPr txBox="1"/>
            <p:nvPr/>
          </p:nvSpPr>
          <p:spPr>
            <a:xfrm>
              <a:off x="304800" y="330668"/>
              <a:ext cx="303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A</a:t>
              </a:r>
              <a:endParaRPr lang="en-US" sz="16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91715" y="821194"/>
              <a:ext cx="732893" cy="900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700" dirty="0" smtClean="0"/>
                <a:t>CTCF_K562</a:t>
              </a:r>
            </a:p>
            <a:p>
              <a:pPr>
                <a:lnSpc>
                  <a:spcPts val="900"/>
                </a:lnSpc>
              </a:pPr>
              <a:r>
                <a:rPr lang="en-US" sz="700" dirty="0" smtClean="0"/>
                <a:t>CTCF_Delta47</a:t>
              </a:r>
            </a:p>
            <a:p>
              <a:pPr>
                <a:lnSpc>
                  <a:spcPts val="900"/>
                </a:lnSpc>
              </a:pPr>
              <a:r>
                <a:rPr lang="en-US" sz="700" dirty="0" smtClean="0"/>
                <a:t>CTCF_NHDF</a:t>
              </a:r>
            </a:p>
            <a:p>
              <a:pPr>
                <a:lnSpc>
                  <a:spcPts val="900"/>
                </a:lnSpc>
              </a:pPr>
              <a:r>
                <a:rPr lang="en-US" sz="700" dirty="0" smtClean="0"/>
                <a:t>BORIS_K562</a:t>
              </a:r>
            </a:p>
            <a:p>
              <a:pPr>
                <a:lnSpc>
                  <a:spcPts val="900"/>
                </a:lnSpc>
              </a:pPr>
              <a:r>
                <a:rPr lang="en-US" sz="700" dirty="0" smtClean="0"/>
                <a:t>BORIS_Delta47</a:t>
              </a:r>
            </a:p>
            <a:p>
              <a:pPr>
                <a:lnSpc>
                  <a:spcPts val="900"/>
                </a:lnSpc>
              </a:pPr>
              <a:r>
                <a:rPr lang="en-US" sz="700" dirty="0" smtClean="0"/>
                <a:t>BORIS_NHDF</a:t>
              </a:r>
              <a:endParaRPr lang="en-US" sz="700" dirty="0"/>
            </a:p>
            <a:p>
              <a:pPr>
                <a:lnSpc>
                  <a:spcPts val="900"/>
                </a:lnSpc>
              </a:pPr>
              <a:endParaRPr lang="en-US" sz="700" dirty="0"/>
            </a:p>
          </p:txBody>
        </p:sp>
        <p:grpSp>
          <p:nvGrpSpPr>
            <p:cNvPr id="34" name="Group 102"/>
            <p:cNvGrpSpPr/>
            <p:nvPr/>
          </p:nvGrpSpPr>
          <p:grpSpPr>
            <a:xfrm flipH="1">
              <a:off x="955036" y="635468"/>
              <a:ext cx="190500" cy="152400"/>
              <a:chOff x="1295400" y="1905000"/>
              <a:chExt cx="304800" cy="161441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1295400" y="1905000"/>
                <a:ext cx="0" cy="1614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1295400" y="1905000"/>
                <a:ext cx="3048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TextBox 36"/>
            <p:cNvSpPr txBox="1"/>
            <p:nvPr/>
          </p:nvSpPr>
          <p:spPr>
            <a:xfrm>
              <a:off x="838200" y="330668"/>
              <a:ext cx="2040943" cy="297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800"/>
                </a:lnSpc>
              </a:pPr>
              <a:r>
                <a:rPr lang="en-US" sz="800" dirty="0" smtClean="0"/>
                <a:t>CTCF&amp;BORIS         CTCF-only           BORIS-only</a:t>
              </a:r>
            </a:p>
            <a:p>
              <a:pPr>
                <a:lnSpc>
                  <a:spcPts val="800"/>
                </a:lnSpc>
              </a:pPr>
              <a:endParaRPr lang="en-US" sz="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143000" y="559268"/>
              <a:ext cx="457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TP53</a:t>
              </a:r>
              <a:endParaRPr lang="en-US" sz="800" dirty="0"/>
            </a:p>
          </p:txBody>
        </p:sp>
        <p:grpSp>
          <p:nvGrpSpPr>
            <p:cNvPr id="39" name="Group 108"/>
            <p:cNvGrpSpPr/>
            <p:nvPr/>
          </p:nvGrpSpPr>
          <p:grpSpPr>
            <a:xfrm flipH="1">
              <a:off x="1562100" y="635468"/>
              <a:ext cx="190500" cy="152400"/>
              <a:chOff x="1295400" y="1905000"/>
              <a:chExt cx="304800" cy="161441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>
                <a:off x="1295400" y="1905000"/>
                <a:ext cx="0" cy="1614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/>
              <p:cNvCxnSpPr/>
              <p:nvPr/>
            </p:nvCxnSpPr>
            <p:spPr>
              <a:xfrm>
                <a:off x="1295400" y="1905000"/>
                <a:ext cx="3048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/>
            <p:cNvSpPr txBox="1"/>
            <p:nvPr/>
          </p:nvSpPr>
          <p:spPr>
            <a:xfrm>
              <a:off x="1663552" y="559268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  H19</a:t>
              </a:r>
              <a:endParaRPr lang="en-US" sz="800" dirty="0"/>
            </a:p>
          </p:txBody>
        </p:sp>
        <p:pic>
          <p:nvPicPr>
            <p:cNvPr id="44" name="Picture 43" descr="BMI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6000" y="787868"/>
              <a:ext cx="457199" cy="762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grpSp>
          <p:nvGrpSpPr>
            <p:cNvPr id="45" name="Group 115"/>
            <p:cNvGrpSpPr/>
            <p:nvPr/>
          </p:nvGrpSpPr>
          <p:grpSpPr>
            <a:xfrm>
              <a:off x="2555236" y="635468"/>
              <a:ext cx="285205" cy="137755"/>
              <a:chOff x="1295400" y="1905000"/>
              <a:chExt cx="304800" cy="161441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1295400" y="1905000"/>
                <a:ext cx="0" cy="1614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>
                <a:off x="1295400" y="1905000"/>
                <a:ext cx="3048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/>
            <p:cNvSpPr txBox="1"/>
            <p:nvPr/>
          </p:nvSpPr>
          <p:spPr>
            <a:xfrm flipH="1">
              <a:off x="2216384" y="559268"/>
              <a:ext cx="5334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BMI</a:t>
              </a:r>
              <a:endParaRPr lang="en-US" sz="8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209800" y="787868"/>
              <a:ext cx="306494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500" dirty="0" smtClean="0"/>
                <a:t>5  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5 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5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14   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30   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1  </a:t>
              </a:r>
              <a:endParaRPr lang="en-US" sz="500" dirty="0"/>
            </a:p>
          </p:txBody>
        </p:sp>
        <p:sp>
          <p:nvSpPr>
            <p:cNvPr id="50" name="TextBox 49"/>
            <p:cNvSpPr txBox="1"/>
            <p:nvPr/>
          </p:nvSpPr>
          <p:spPr>
            <a:xfrm rot="16200000">
              <a:off x="960847" y="1567235"/>
              <a:ext cx="43633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800" dirty="0" smtClean="0"/>
                <a:t>Luc.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11ZF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CTCF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BORIS</a:t>
              </a:r>
              <a:endParaRPr lang="en-US" sz="8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560825" y="805489"/>
              <a:ext cx="277640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500" dirty="0" smtClean="0"/>
                <a:t>20  </a:t>
              </a:r>
              <a:endParaRPr lang="en-US" sz="500" dirty="0"/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20 </a:t>
              </a:r>
              <a:endParaRPr lang="en-US" sz="500" dirty="0"/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20 </a:t>
              </a:r>
              <a:endParaRPr lang="en-US" sz="500" dirty="0"/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2   </a:t>
              </a:r>
              <a:endParaRPr lang="en-US" sz="500" dirty="0"/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2 </a:t>
              </a:r>
              <a:endParaRPr lang="en-US" sz="500" dirty="0"/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1</a:t>
              </a:r>
              <a:r>
                <a:rPr lang="en-US" sz="700" dirty="0" smtClean="0"/>
                <a:t> </a:t>
              </a:r>
            </a:p>
            <a:p>
              <a:pPr>
                <a:lnSpc>
                  <a:spcPts val="600"/>
                </a:lnSpc>
              </a:pPr>
              <a:endParaRPr lang="en-US" sz="700" dirty="0"/>
            </a:p>
          </p:txBody>
        </p:sp>
        <p:grpSp>
          <p:nvGrpSpPr>
            <p:cNvPr id="52" name="Group 66"/>
            <p:cNvGrpSpPr/>
            <p:nvPr/>
          </p:nvGrpSpPr>
          <p:grpSpPr>
            <a:xfrm flipH="1">
              <a:off x="3243569" y="635468"/>
              <a:ext cx="190500" cy="152400"/>
              <a:chOff x="1295400" y="1905000"/>
              <a:chExt cx="304800" cy="161441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1295400" y="1905000"/>
                <a:ext cx="0" cy="16144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>
                <a:off x="1295400" y="1905000"/>
                <a:ext cx="3048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TextBox 54"/>
            <p:cNvSpPr txBox="1"/>
            <p:nvPr/>
          </p:nvSpPr>
          <p:spPr>
            <a:xfrm>
              <a:off x="2864084" y="559268"/>
              <a:ext cx="4683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PROB1</a:t>
              </a:r>
              <a:endParaRPr lang="en-US" sz="8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818079" y="2949269"/>
              <a:ext cx="7280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 smtClean="0"/>
                <a:t>chr5:138,728,305</a:t>
              </a:r>
            </a:p>
            <a:p>
              <a:pPr algn="ctr"/>
              <a:r>
                <a:rPr lang="en-US" sz="600" dirty="0" smtClean="0"/>
                <a:t>-</a:t>
              </a:r>
              <a:r>
                <a:rPr lang="en-US" sz="600" dirty="0"/>
                <a:t>138,728,524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33663" y="2949269"/>
              <a:ext cx="6896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 smtClean="0"/>
                <a:t>chr17:7,591,409</a:t>
              </a:r>
            </a:p>
            <a:p>
              <a:pPr algn="ctr"/>
              <a:r>
                <a:rPr lang="en-US" sz="600" dirty="0" smtClean="0"/>
                <a:t>-</a:t>
              </a:r>
              <a:r>
                <a:rPr lang="en-US" sz="600" dirty="0"/>
                <a:t>7,591,597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482311" y="2949269"/>
              <a:ext cx="6896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 smtClean="0"/>
                <a:t>chr11:2,021,926</a:t>
              </a:r>
            </a:p>
            <a:p>
              <a:pPr algn="ctr"/>
              <a:r>
                <a:rPr lang="en-US" sz="600" dirty="0" smtClean="0"/>
                <a:t>-</a:t>
              </a:r>
              <a:r>
                <a:rPr lang="en-US" sz="600" dirty="0"/>
                <a:t>2,022,099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130959" y="2949269"/>
              <a:ext cx="7280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 smtClean="0"/>
                <a:t>chr10:22,609,712</a:t>
              </a:r>
            </a:p>
            <a:p>
              <a:pPr algn="ctr"/>
              <a:r>
                <a:rPr lang="en-US" sz="600" dirty="0" smtClean="0"/>
                <a:t>-</a:t>
              </a:r>
              <a:r>
                <a:rPr lang="en-US" sz="600" dirty="0"/>
                <a:t>22,609,890</a:t>
              </a:r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644460" y="2223047"/>
              <a:ext cx="237486" cy="0"/>
            </a:xfrm>
            <a:prstGeom prst="straightConnector1">
              <a:avLst/>
            </a:prstGeom>
            <a:ln w="95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>
              <a:off x="644460" y="2191913"/>
              <a:ext cx="237486" cy="0"/>
            </a:xfrm>
            <a:prstGeom prst="straightConnector1">
              <a:avLst/>
            </a:prstGeom>
            <a:ln w="952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316691" y="2494021"/>
              <a:ext cx="3818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11ZF</a:t>
              </a:r>
              <a:endParaRPr lang="en-US" sz="8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62189" y="2061359"/>
              <a:ext cx="436338" cy="298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sz="800" dirty="0" smtClean="0"/>
                <a:t>BORIS</a:t>
              </a:r>
            </a:p>
            <a:p>
              <a:pPr algn="ctr">
                <a:lnSpc>
                  <a:spcPts val="800"/>
                </a:lnSpc>
              </a:pPr>
              <a:r>
                <a:rPr lang="en-US" sz="800" dirty="0" smtClean="0"/>
                <a:t>CTCF</a:t>
              </a:r>
              <a:endParaRPr lang="en-US" sz="800" dirty="0"/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1800" y="787868"/>
              <a:ext cx="457201" cy="76459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7" name="TextBox 76"/>
            <p:cNvSpPr txBox="1"/>
            <p:nvPr/>
          </p:nvSpPr>
          <p:spPr>
            <a:xfrm>
              <a:off x="2905015" y="797115"/>
              <a:ext cx="306494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500" dirty="0" smtClean="0"/>
                <a:t>5  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20 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15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5   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20    </a:t>
              </a:r>
            </a:p>
            <a:p>
              <a:pPr>
                <a:lnSpc>
                  <a:spcPts val="900"/>
                </a:lnSpc>
              </a:pPr>
              <a:r>
                <a:rPr lang="en-US" sz="500" dirty="0" smtClean="0"/>
                <a:t>1  </a:t>
              </a:r>
              <a:endParaRPr lang="en-US" sz="500" dirty="0"/>
            </a:p>
          </p:txBody>
        </p:sp>
        <p:sp>
          <p:nvSpPr>
            <p:cNvPr id="78" name="TextBox 77"/>
            <p:cNvSpPr txBox="1"/>
            <p:nvPr/>
          </p:nvSpPr>
          <p:spPr>
            <a:xfrm rot="16200000">
              <a:off x="1636488" y="1567235"/>
              <a:ext cx="43633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800" dirty="0" smtClean="0"/>
                <a:t>Luc.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11ZF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CTCF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BORIS</a:t>
              </a:r>
              <a:endParaRPr lang="en-US" sz="800" dirty="0"/>
            </a:p>
          </p:txBody>
        </p:sp>
        <p:sp>
          <p:nvSpPr>
            <p:cNvPr id="79" name="TextBox 78"/>
            <p:cNvSpPr txBox="1"/>
            <p:nvPr/>
          </p:nvSpPr>
          <p:spPr>
            <a:xfrm rot="16200000">
              <a:off x="2312129" y="1567235"/>
              <a:ext cx="43633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800" dirty="0" smtClean="0"/>
                <a:t>Luc.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11ZF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CTCF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BORIS</a:t>
              </a:r>
              <a:endParaRPr lang="en-US" sz="800" dirty="0"/>
            </a:p>
          </p:txBody>
        </p:sp>
        <p:sp>
          <p:nvSpPr>
            <p:cNvPr id="80" name="TextBox 79"/>
            <p:cNvSpPr txBox="1"/>
            <p:nvPr/>
          </p:nvSpPr>
          <p:spPr>
            <a:xfrm rot="16200000">
              <a:off x="2987770" y="1567235"/>
              <a:ext cx="43633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900"/>
                </a:lnSpc>
              </a:pPr>
              <a:r>
                <a:rPr lang="en-US" sz="800" dirty="0" smtClean="0"/>
                <a:t>Luc.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11ZF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CTCF</a:t>
              </a:r>
            </a:p>
            <a:p>
              <a:pPr>
                <a:lnSpc>
                  <a:spcPts val="900"/>
                </a:lnSpc>
              </a:pPr>
              <a:r>
                <a:rPr lang="en-US" sz="800" dirty="0" smtClean="0"/>
                <a:t>BORIS</a:t>
              </a:r>
              <a:endParaRPr lang="en-US" sz="800" dirty="0"/>
            </a:p>
          </p:txBody>
        </p:sp>
        <p:pic>
          <p:nvPicPr>
            <p:cNvPr id="81" name="Picture 80"/>
            <p:cNvPicPr preferRelativeResize="0">
              <a:picLocks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6796" y="2007068"/>
              <a:ext cx="457200" cy="914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9" name="Right Brace 98"/>
            <p:cNvSpPr/>
            <p:nvPr/>
          </p:nvSpPr>
          <p:spPr>
            <a:xfrm rot="5400000">
              <a:off x="3162300" y="216368"/>
              <a:ext cx="76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ight Brace 99"/>
            <p:cNvSpPr/>
            <p:nvPr/>
          </p:nvSpPr>
          <p:spPr>
            <a:xfrm rot="5400000">
              <a:off x="2476500" y="216368"/>
              <a:ext cx="76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ight Brace 100"/>
            <p:cNvSpPr/>
            <p:nvPr/>
          </p:nvSpPr>
          <p:spPr>
            <a:xfrm rot="5400000">
              <a:off x="1790700" y="216368"/>
              <a:ext cx="76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ight Brace 101"/>
            <p:cNvSpPr/>
            <p:nvPr/>
          </p:nvSpPr>
          <p:spPr>
            <a:xfrm rot="5400000">
              <a:off x="1104900" y="216368"/>
              <a:ext cx="76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2804172" y="178268"/>
              <a:ext cx="71205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smtClean="0"/>
                <a:t>BORIS-only</a:t>
              </a:r>
            </a:p>
            <a:p>
              <a:pPr algn="ctr"/>
              <a:r>
                <a:rPr lang="en-US" sz="800" dirty="0" smtClean="0"/>
                <a:t>CTCF&amp;BORIS</a:t>
              </a:r>
              <a:endParaRPr lang="en-US" sz="800" dirty="0"/>
            </a:p>
          </p:txBody>
        </p:sp>
        <p:sp>
          <p:nvSpPr>
            <p:cNvPr id="106" name="Right Brace 105"/>
            <p:cNvSpPr/>
            <p:nvPr/>
          </p:nvSpPr>
          <p:spPr>
            <a:xfrm rot="5400000">
              <a:off x="3162300" y="1359368"/>
              <a:ext cx="76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ight Brace 106"/>
            <p:cNvSpPr/>
            <p:nvPr/>
          </p:nvSpPr>
          <p:spPr>
            <a:xfrm rot="5400000">
              <a:off x="2476500" y="1359368"/>
              <a:ext cx="76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ight Brace 107"/>
            <p:cNvSpPr/>
            <p:nvPr/>
          </p:nvSpPr>
          <p:spPr>
            <a:xfrm rot="5400000">
              <a:off x="1790700" y="1359368"/>
              <a:ext cx="76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ight Brace 108"/>
            <p:cNvSpPr/>
            <p:nvPr/>
          </p:nvSpPr>
          <p:spPr>
            <a:xfrm rot="5400000">
              <a:off x="1104900" y="1359368"/>
              <a:ext cx="76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0" name="Picture 119"/>
            <p:cNvPicPr preferRelativeResize="0">
              <a:picLocks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5118" y="2007068"/>
              <a:ext cx="457200" cy="914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22" name="Picture 121"/>
            <p:cNvPicPr preferRelativeResize="0">
              <a:picLocks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2635" y="2007068"/>
              <a:ext cx="457200" cy="914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23" name="Picture 122"/>
            <p:cNvPicPr preferRelativeResize="0">
              <a:picLocks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0957" y="2007068"/>
              <a:ext cx="457200" cy="914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29" name="TextBox 128"/>
          <p:cNvSpPr txBox="1"/>
          <p:nvPr/>
        </p:nvSpPr>
        <p:spPr>
          <a:xfrm>
            <a:off x="3104029" y="5438434"/>
            <a:ext cx="53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BORIS</a:t>
            </a:r>
          </a:p>
          <a:p>
            <a:pPr algn="ctr"/>
            <a:r>
              <a:rPr lang="en-US" sz="600" dirty="0" smtClean="0"/>
              <a:t>CTCF</a:t>
            </a:r>
            <a:endParaRPr lang="en-US" sz="600" dirty="0"/>
          </a:p>
        </p:txBody>
      </p:sp>
      <p:sp>
        <p:nvSpPr>
          <p:cNvPr id="130" name="TextBox 129"/>
          <p:cNvSpPr txBox="1"/>
          <p:nvPr/>
        </p:nvSpPr>
        <p:spPr>
          <a:xfrm>
            <a:off x="3014919" y="3784401"/>
            <a:ext cx="77296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700" dirty="0" smtClean="0"/>
              <a:t>Genes</a:t>
            </a:r>
          </a:p>
          <a:p>
            <a:pPr>
              <a:lnSpc>
                <a:spcPts val="1200"/>
              </a:lnSpc>
            </a:pPr>
            <a:r>
              <a:rPr lang="en-US" sz="700" dirty="0" smtClean="0"/>
              <a:t>CTCF_K562</a:t>
            </a:r>
            <a:endParaRPr lang="en-US" sz="700" dirty="0" smtClean="0"/>
          </a:p>
          <a:p>
            <a:pPr>
              <a:lnSpc>
                <a:spcPts val="1200"/>
              </a:lnSpc>
            </a:pPr>
            <a:r>
              <a:rPr lang="en-US" sz="700" dirty="0" smtClean="0"/>
              <a:t>CTCF_OVCAR8</a:t>
            </a:r>
            <a:endParaRPr lang="en-US" sz="700" dirty="0" smtClean="0"/>
          </a:p>
          <a:p>
            <a:pPr>
              <a:lnSpc>
                <a:spcPts val="1200"/>
              </a:lnSpc>
            </a:pPr>
            <a:r>
              <a:rPr lang="en-US" sz="700" dirty="0" smtClean="0"/>
              <a:t>CTCF_Delta47</a:t>
            </a:r>
          </a:p>
          <a:p>
            <a:pPr>
              <a:lnSpc>
                <a:spcPts val="1200"/>
              </a:lnSpc>
            </a:pPr>
            <a:r>
              <a:rPr lang="en-US" sz="700" dirty="0" smtClean="0"/>
              <a:t>BORIS_K562</a:t>
            </a:r>
            <a:endParaRPr lang="en-US" sz="700" dirty="0" smtClean="0"/>
          </a:p>
          <a:p>
            <a:pPr>
              <a:lnSpc>
                <a:spcPts val="1200"/>
              </a:lnSpc>
            </a:pPr>
            <a:r>
              <a:rPr lang="en-US" sz="700" dirty="0" smtClean="0"/>
              <a:t>BORIS_OVCAR8</a:t>
            </a:r>
            <a:endParaRPr lang="en-US" sz="700" dirty="0" smtClean="0"/>
          </a:p>
          <a:p>
            <a:pPr>
              <a:lnSpc>
                <a:spcPts val="1200"/>
              </a:lnSpc>
            </a:pPr>
            <a:r>
              <a:rPr lang="en-US" sz="700" dirty="0" smtClean="0"/>
              <a:t>BORIS_Delta47</a:t>
            </a:r>
            <a:endParaRPr lang="en-US" sz="700" dirty="0" smtClean="0"/>
          </a:p>
        </p:txBody>
      </p:sp>
      <p:pic>
        <p:nvPicPr>
          <p:cNvPr id="132" name="Picture 131" descr="CTCFonly_2.jpg"/>
          <p:cNvPicPr preferRelativeResize="0">
            <a:picLocks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0662" y="5385952"/>
            <a:ext cx="402336" cy="86868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33" name="TextBox 132"/>
          <p:cNvSpPr txBox="1"/>
          <p:nvPr/>
        </p:nvSpPr>
        <p:spPr>
          <a:xfrm rot="16200000">
            <a:off x="3700615" y="5022960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sp>
        <p:nvSpPr>
          <p:cNvPr id="134" name="TextBox 133"/>
          <p:cNvSpPr txBox="1"/>
          <p:nvPr/>
        </p:nvSpPr>
        <p:spPr>
          <a:xfrm>
            <a:off x="3677918" y="3658084"/>
            <a:ext cx="21611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ZNF258              BOP1             RNF220          CLN5</a:t>
            </a:r>
            <a:endParaRPr lang="en-US" sz="800" dirty="0"/>
          </a:p>
        </p:txBody>
      </p:sp>
      <p:sp>
        <p:nvSpPr>
          <p:cNvPr id="135" name="Rectangle 134"/>
          <p:cNvSpPr/>
          <p:nvPr/>
        </p:nvSpPr>
        <p:spPr>
          <a:xfrm>
            <a:off x="5713813" y="4867562"/>
            <a:ext cx="11290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 smtClean="0"/>
              <a:t>chr11:66495423</a:t>
            </a:r>
          </a:p>
          <a:p>
            <a:pPr algn="ctr"/>
            <a:r>
              <a:rPr lang="en-US" sz="600" dirty="0" smtClean="0"/>
              <a:t>-</a:t>
            </a:r>
            <a:r>
              <a:rPr lang="en-US" sz="600" dirty="0"/>
              <a:t>66495724 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3568580" y="4867562"/>
            <a:ext cx="6511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en-US" dirty="0" smtClean="0"/>
              <a:t>chr19:7580821</a:t>
            </a:r>
          </a:p>
          <a:p>
            <a:r>
              <a:rPr lang="en-US" dirty="0" smtClean="0"/>
              <a:t>-</a:t>
            </a:r>
            <a:r>
              <a:rPr lang="en-US" dirty="0"/>
              <a:t>7581083 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4178279" y="4867562"/>
            <a:ext cx="689611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en-US" dirty="0"/>
              <a:t>chr8:145514892</a:t>
            </a:r>
          </a:p>
          <a:p>
            <a:r>
              <a:rPr lang="en-US" dirty="0"/>
              <a:t>-145515166 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257710" y="3264505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39" name="TextBox 138"/>
          <p:cNvSpPr txBox="1"/>
          <p:nvPr/>
        </p:nvSpPr>
        <p:spPr>
          <a:xfrm>
            <a:off x="4147121" y="3406924"/>
            <a:ext cx="1806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BORIS-only bound regions</a:t>
            </a:r>
            <a:endParaRPr lang="en-US" sz="1200" dirty="0"/>
          </a:p>
        </p:txBody>
      </p:sp>
      <p:sp>
        <p:nvSpPr>
          <p:cNvPr id="140" name="Rectangle 139"/>
          <p:cNvSpPr/>
          <p:nvPr/>
        </p:nvSpPr>
        <p:spPr>
          <a:xfrm>
            <a:off x="4795588" y="4867562"/>
            <a:ext cx="6511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chr1:45097614</a:t>
            </a:r>
          </a:p>
          <a:p>
            <a:pPr algn="ctr"/>
            <a:r>
              <a:rPr lang="en-US" sz="600" dirty="0"/>
              <a:t>-45097886 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5331186" y="4867562"/>
            <a:ext cx="73687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 smtClean="0"/>
              <a:t>chr13:77566036</a:t>
            </a:r>
          </a:p>
          <a:p>
            <a:pPr algn="ctr"/>
            <a:r>
              <a:rPr lang="en-US" sz="600" dirty="0" smtClean="0"/>
              <a:t>-</a:t>
            </a:r>
            <a:r>
              <a:rPr lang="en-US" sz="600" dirty="0"/>
              <a:t>77566434 </a:t>
            </a:r>
          </a:p>
        </p:txBody>
      </p:sp>
      <p:pic>
        <p:nvPicPr>
          <p:cNvPr id="142" name="Picture 141"/>
          <p:cNvPicPr preferRelativeResize="0">
            <a:picLocks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77" y="5385952"/>
            <a:ext cx="402336" cy="86868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43" name="Picture 142"/>
          <p:cNvPicPr preferRelativeResize="0"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152" y="5385952"/>
            <a:ext cx="402336" cy="86868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44" name="Picture 143"/>
          <p:cNvPicPr preferRelativeResize="0">
            <a:picLocks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687" y="5385952"/>
            <a:ext cx="402336" cy="86868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grpSp>
        <p:nvGrpSpPr>
          <p:cNvPr id="147" name="Group 146"/>
          <p:cNvGrpSpPr/>
          <p:nvPr/>
        </p:nvGrpSpPr>
        <p:grpSpPr>
          <a:xfrm>
            <a:off x="3477777" y="5542219"/>
            <a:ext cx="161286" cy="62548"/>
            <a:chOff x="3352800" y="2397065"/>
            <a:chExt cx="161286" cy="62548"/>
          </a:xfrm>
        </p:grpSpPr>
        <p:cxnSp>
          <p:nvCxnSpPr>
            <p:cNvPr id="259" name="Straight Arrow Connector 258"/>
            <p:cNvCxnSpPr/>
            <p:nvPr/>
          </p:nvCxnSpPr>
          <p:spPr>
            <a:xfrm>
              <a:off x="3352800" y="2458025"/>
              <a:ext cx="161286" cy="1588"/>
            </a:xfrm>
            <a:prstGeom prst="straightConnector1">
              <a:avLst/>
            </a:prstGeom>
            <a:ln w="95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Arrow Connector 259"/>
            <p:cNvCxnSpPr/>
            <p:nvPr/>
          </p:nvCxnSpPr>
          <p:spPr>
            <a:xfrm>
              <a:off x="3352800" y="2397065"/>
              <a:ext cx="161286" cy="1588"/>
            </a:xfrm>
            <a:prstGeom prst="straightConnector1">
              <a:avLst/>
            </a:prstGeom>
            <a:ln w="952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TextBox 147"/>
          <p:cNvSpPr txBox="1"/>
          <p:nvPr/>
        </p:nvSpPr>
        <p:spPr>
          <a:xfrm>
            <a:off x="3186744" y="5894245"/>
            <a:ext cx="3818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11ZF</a:t>
            </a:r>
            <a:endParaRPr lang="en-US" sz="800" dirty="0"/>
          </a:p>
        </p:txBody>
      </p:sp>
      <p:sp>
        <p:nvSpPr>
          <p:cNvPr id="150" name="TextBox 149"/>
          <p:cNvSpPr txBox="1"/>
          <p:nvPr/>
        </p:nvSpPr>
        <p:spPr>
          <a:xfrm>
            <a:off x="3327729" y="3310129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grpSp>
        <p:nvGrpSpPr>
          <p:cNvPr id="151" name="Group 150"/>
          <p:cNvGrpSpPr/>
          <p:nvPr/>
        </p:nvGrpSpPr>
        <p:grpSpPr>
          <a:xfrm>
            <a:off x="3619210" y="5109566"/>
            <a:ext cx="501755" cy="95317"/>
            <a:chOff x="3494233" y="1875584"/>
            <a:chExt cx="501755" cy="95317"/>
          </a:xfrm>
        </p:grpSpPr>
        <p:grpSp>
          <p:nvGrpSpPr>
            <p:cNvPr id="252" name="Group 251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256" name="Straight Connector 255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Connector 256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Straight Connector 257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3" name="Group 252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254" name="Straight Connector 253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2" name="Group 151"/>
          <p:cNvGrpSpPr/>
          <p:nvPr/>
        </p:nvGrpSpPr>
        <p:grpSpPr>
          <a:xfrm>
            <a:off x="4220413" y="5106433"/>
            <a:ext cx="501755" cy="95317"/>
            <a:chOff x="3494233" y="1875584"/>
            <a:chExt cx="501755" cy="95317"/>
          </a:xfrm>
        </p:grpSpPr>
        <p:grpSp>
          <p:nvGrpSpPr>
            <p:cNvPr id="245" name="Group 244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249" name="Straight Connector 248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6" name="Group 245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247" name="Straight Connector 246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3" name="Group 152"/>
          <p:cNvGrpSpPr/>
          <p:nvPr/>
        </p:nvGrpSpPr>
        <p:grpSpPr>
          <a:xfrm>
            <a:off x="4821616" y="5107225"/>
            <a:ext cx="501755" cy="95317"/>
            <a:chOff x="3494233" y="1875584"/>
            <a:chExt cx="501755" cy="95317"/>
          </a:xfrm>
        </p:grpSpPr>
        <p:grpSp>
          <p:nvGrpSpPr>
            <p:cNvPr id="238" name="Group 237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242" name="Straight Connector 241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9" name="Group 238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240" name="Straight Connector 239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4" name="Group 153"/>
          <p:cNvGrpSpPr/>
          <p:nvPr/>
        </p:nvGrpSpPr>
        <p:grpSpPr>
          <a:xfrm>
            <a:off x="5422819" y="5107225"/>
            <a:ext cx="501755" cy="95317"/>
            <a:chOff x="3494233" y="1875584"/>
            <a:chExt cx="501755" cy="95317"/>
          </a:xfrm>
        </p:grpSpPr>
        <p:grpSp>
          <p:nvGrpSpPr>
            <p:cNvPr id="231" name="Group 230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235" name="Straight Connector 234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235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2" name="Group 231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233" name="Straight Connector 232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233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5" name="Group 154"/>
          <p:cNvGrpSpPr/>
          <p:nvPr/>
        </p:nvGrpSpPr>
        <p:grpSpPr>
          <a:xfrm>
            <a:off x="6024022" y="5102365"/>
            <a:ext cx="501755" cy="95317"/>
            <a:chOff x="3494233" y="1875584"/>
            <a:chExt cx="501755" cy="95317"/>
          </a:xfrm>
        </p:grpSpPr>
        <p:grpSp>
          <p:nvGrpSpPr>
            <p:cNvPr id="224" name="Group 223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228" name="Straight Connector 227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5" name="Group 224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226" name="Straight Connector 225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6" name="TextBox 155"/>
          <p:cNvSpPr txBox="1"/>
          <p:nvPr/>
        </p:nvSpPr>
        <p:spPr>
          <a:xfrm rot="16200000">
            <a:off x="4296979" y="5036753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sp>
        <p:nvSpPr>
          <p:cNvPr id="157" name="TextBox 156"/>
          <p:cNvSpPr txBox="1"/>
          <p:nvPr/>
        </p:nvSpPr>
        <p:spPr>
          <a:xfrm rot="16200000">
            <a:off x="4893343" y="5032713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sp>
        <p:nvSpPr>
          <p:cNvPr id="158" name="TextBox 157"/>
          <p:cNvSpPr txBox="1"/>
          <p:nvPr/>
        </p:nvSpPr>
        <p:spPr>
          <a:xfrm rot="16200000">
            <a:off x="5489707" y="5043932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sp>
        <p:nvSpPr>
          <p:cNvPr id="159" name="TextBox 158"/>
          <p:cNvSpPr txBox="1"/>
          <p:nvPr/>
        </p:nvSpPr>
        <p:spPr>
          <a:xfrm rot="16200000">
            <a:off x="6086069" y="5043932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sp>
        <p:nvSpPr>
          <p:cNvPr id="161" name="TextBox 160"/>
          <p:cNvSpPr txBox="1"/>
          <p:nvPr/>
        </p:nvSpPr>
        <p:spPr>
          <a:xfrm>
            <a:off x="890920" y="3406924"/>
            <a:ext cx="17335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CTCF-only bound regions</a:t>
            </a:r>
            <a:endParaRPr lang="en-US" sz="1200" dirty="0"/>
          </a:p>
        </p:txBody>
      </p:sp>
      <p:sp>
        <p:nvSpPr>
          <p:cNvPr id="162" name="TextBox 161"/>
          <p:cNvSpPr txBox="1"/>
          <p:nvPr/>
        </p:nvSpPr>
        <p:spPr>
          <a:xfrm>
            <a:off x="2853561" y="3929476"/>
            <a:ext cx="533400" cy="99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500" dirty="0" smtClean="0"/>
              <a:t>  10</a:t>
            </a:r>
          </a:p>
          <a:p>
            <a:pPr>
              <a:lnSpc>
                <a:spcPts val="1200"/>
              </a:lnSpc>
            </a:pPr>
            <a:r>
              <a:rPr lang="en-US" sz="500" dirty="0" smtClean="0"/>
              <a:t>  10</a:t>
            </a:r>
          </a:p>
          <a:p>
            <a:pPr>
              <a:lnSpc>
                <a:spcPts val="1200"/>
              </a:lnSpc>
            </a:pPr>
            <a:r>
              <a:rPr lang="en-US" sz="500" dirty="0" smtClean="0"/>
              <a:t>  15</a:t>
            </a:r>
          </a:p>
          <a:p>
            <a:pPr>
              <a:lnSpc>
                <a:spcPts val="1200"/>
              </a:lnSpc>
            </a:pPr>
            <a:r>
              <a:rPr lang="en-US" sz="500" dirty="0" smtClean="0"/>
              <a:t>    5</a:t>
            </a:r>
          </a:p>
          <a:p>
            <a:pPr>
              <a:lnSpc>
                <a:spcPts val="1200"/>
              </a:lnSpc>
            </a:pPr>
            <a:r>
              <a:rPr lang="en-US" sz="500" dirty="0" smtClean="0"/>
              <a:t>    5</a:t>
            </a:r>
          </a:p>
          <a:p>
            <a:pPr>
              <a:lnSpc>
                <a:spcPts val="1200"/>
              </a:lnSpc>
            </a:pPr>
            <a:r>
              <a:rPr lang="en-US" sz="500" dirty="0" smtClean="0"/>
              <a:t>    5</a:t>
            </a:r>
            <a:endParaRPr lang="en-US" sz="500" dirty="0"/>
          </a:p>
        </p:txBody>
      </p:sp>
      <p:sp>
        <p:nvSpPr>
          <p:cNvPr id="163" name="TextBox 162"/>
          <p:cNvSpPr txBox="1"/>
          <p:nvPr/>
        </p:nvSpPr>
        <p:spPr>
          <a:xfrm>
            <a:off x="2516129" y="3666418"/>
            <a:ext cx="6174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C20orf197</a:t>
            </a:r>
            <a:endParaRPr lang="en-US" sz="800" dirty="0"/>
          </a:p>
        </p:txBody>
      </p:sp>
      <p:sp>
        <p:nvSpPr>
          <p:cNvPr id="164" name="Rectangle 163"/>
          <p:cNvSpPr/>
          <p:nvPr/>
        </p:nvSpPr>
        <p:spPr>
          <a:xfrm>
            <a:off x="2490745" y="4867562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/>
              <a:t>chr20:58632526</a:t>
            </a:r>
          </a:p>
          <a:p>
            <a:pPr algn="ctr"/>
            <a:r>
              <a:rPr lang="en-US" sz="600" dirty="0" smtClean="0"/>
              <a:t>-58632725</a:t>
            </a:r>
            <a:endParaRPr lang="en-US" sz="600" dirty="0"/>
          </a:p>
        </p:txBody>
      </p:sp>
      <p:sp>
        <p:nvSpPr>
          <p:cNvPr id="165" name="TextBox 164"/>
          <p:cNvSpPr txBox="1"/>
          <p:nvPr/>
        </p:nvSpPr>
        <p:spPr>
          <a:xfrm>
            <a:off x="241814" y="4867562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en-US" dirty="0" smtClean="0"/>
              <a:t>chr3:187397489</a:t>
            </a:r>
          </a:p>
          <a:p>
            <a:r>
              <a:rPr lang="en-US" dirty="0" smtClean="0"/>
              <a:t>-</a:t>
            </a:r>
            <a:r>
              <a:rPr lang="en-US" dirty="0"/>
              <a:t>187397720 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816734" y="4867562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en-US" dirty="0" smtClean="0"/>
              <a:t>chr19:29370166</a:t>
            </a:r>
          </a:p>
          <a:p>
            <a:r>
              <a:rPr lang="en-US" dirty="0" smtClean="0"/>
              <a:t>-29370365</a:t>
            </a:r>
            <a:endParaRPr lang="en-US" dirty="0"/>
          </a:p>
        </p:txBody>
      </p:sp>
      <p:sp>
        <p:nvSpPr>
          <p:cNvPr id="167" name="Rectangle 166"/>
          <p:cNvSpPr/>
          <p:nvPr/>
        </p:nvSpPr>
        <p:spPr>
          <a:xfrm>
            <a:off x="1337376" y="4867562"/>
            <a:ext cx="728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/>
              <a:t>chr11:130304466</a:t>
            </a:r>
          </a:p>
          <a:p>
            <a:pPr algn="ctr"/>
            <a:r>
              <a:rPr lang="en-US" sz="600" dirty="0" smtClean="0"/>
              <a:t>-130304665</a:t>
            </a:r>
            <a:endParaRPr lang="en-US" sz="600" dirty="0"/>
          </a:p>
        </p:txBody>
      </p:sp>
      <p:sp>
        <p:nvSpPr>
          <p:cNvPr id="168" name="Rectangle 167"/>
          <p:cNvSpPr/>
          <p:nvPr/>
        </p:nvSpPr>
        <p:spPr>
          <a:xfrm>
            <a:off x="1952108" y="4867562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/>
              <a:t>chr5:143204776</a:t>
            </a:r>
          </a:p>
          <a:p>
            <a:pPr algn="ctr"/>
            <a:r>
              <a:rPr lang="en-US" sz="600" dirty="0" smtClean="0"/>
              <a:t>-143204975</a:t>
            </a:r>
            <a:endParaRPr lang="en-US" sz="600" dirty="0"/>
          </a:p>
        </p:txBody>
      </p:sp>
      <p:sp>
        <p:nvSpPr>
          <p:cNvPr id="169" name="TextBox 168"/>
          <p:cNvSpPr txBox="1"/>
          <p:nvPr/>
        </p:nvSpPr>
        <p:spPr>
          <a:xfrm rot="16200000">
            <a:off x="363598" y="5023989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grpSp>
        <p:nvGrpSpPr>
          <p:cNvPr id="170" name="Group 169"/>
          <p:cNvGrpSpPr/>
          <p:nvPr/>
        </p:nvGrpSpPr>
        <p:grpSpPr>
          <a:xfrm>
            <a:off x="314979" y="5110595"/>
            <a:ext cx="501755" cy="95317"/>
            <a:chOff x="3494233" y="1875584"/>
            <a:chExt cx="501755" cy="95317"/>
          </a:xfrm>
        </p:grpSpPr>
        <p:grpSp>
          <p:nvGrpSpPr>
            <p:cNvPr id="217" name="Group 216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221" name="Straight Connector 220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8" name="Group 217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219" name="Straight Connector 218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1" name="Group 170"/>
          <p:cNvGrpSpPr/>
          <p:nvPr/>
        </p:nvGrpSpPr>
        <p:grpSpPr>
          <a:xfrm>
            <a:off x="894981" y="5107462"/>
            <a:ext cx="501755" cy="95317"/>
            <a:chOff x="3494233" y="1875584"/>
            <a:chExt cx="501755" cy="95317"/>
          </a:xfrm>
        </p:grpSpPr>
        <p:grpSp>
          <p:nvGrpSpPr>
            <p:cNvPr id="210" name="Group 209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214" name="Straight Connector 213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" name="Group 210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212" name="Straight Connector 211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2" name="Group 171"/>
          <p:cNvGrpSpPr/>
          <p:nvPr/>
        </p:nvGrpSpPr>
        <p:grpSpPr>
          <a:xfrm>
            <a:off x="1474983" y="5108254"/>
            <a:ext cx="501755" cy="95317"/>
            <a:chOff x="3494233" y="1875584"/>
            <a:chExt cx="501755" cy="95317"/>
          </a:xfrm>
        </p:grpSpPr>
        <p:grpSp>
          <p:nvGrpSpPr>
            <p:cNvPr id="203" name="Group 202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207" name="Straight Connector 206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4" name="Group 203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205" name="Straight Connector 204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3" name="Group 172"/>
          <p:cNvGrpSpPr/>
          <p:nvPr/>
        </p:nvGrpSpPr>
        <p:grpSpPr>
          <a:xfrm>
            <a:off x="2054985" y="5108254"/>
            <a:ext cx="501755" cy="95317"/>
            <a:chOff x="3494233" y="1875584"/>
            <a:chExt cx="501755" cy="95317"/>
          </a:xfrm>
        </p:grpSpPr>
        <p:grpSp>
          <p:nvGrpSpPr>
            <p:cNvPr id="196" name="Group 195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200" name="Straight Connector 199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" name="Group 196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198" name="Straight Connector 197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4" name="Group 173"/>
          <p:cNvGrpSpPr/>
          <p:nvPr/>
        </p:nvGrpSpPr>
        <p:grpSpPr>
          <a:xfrm>
            <a:off x="2634988" y="5103394"/>
            <a:ext cx="501755" cy="95317"/>
            <a:chOff x="3494233" y="1875584"/>
            <a:chExt cx="501755" cy="95317"/>
          </a:xfrm>
        </p:grpSpPr>
        <p:grpSp>
          <p:nvGrpSpPr>
            <p:cNvPr id="189" name="Group 188"/>
            <p:cNvGrpSpPr/>
            <p:nvPr/>
          </p:nvGrpSpPr>
          <p:grpSpPr>
            <a:xfrm>
              <a:off x="3494233" y="1894701"/>
              <a:ext cx="501755" cy="76200"/>
              <a:chOff x="1001225" y="4720523"/>
              <a:chExt cx="680251" cy="94284"/>
            </a:xfrm>
          </p:grpSpPr>
          <p:cxnSp>
            <p:nvCxnSpPr>
              <p:cNvPr id="193" name="Straight Connector 192"/>
              <p:cNvCxnSpPr/>
              <p:nvPr/>
            </p:nvCxnSpPr>
            <p:spPr>
              <a:xfrm>
                <a:off x="1001225" y="4724400"/>
                <a:ext cx="66872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>
                <a:off x="1001225" y="4724400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>
                <a:off x="1681476" y="4720523"/>
                <a:ext cx="0" cy="9040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0" name="Group 189"/>
            <p:cNvGrpSpPr/>
            <p:nvPr/>
          </p:nvGrpSpPr>
          <p:grpSpPr>
            <a:xfrm>
              <a:off x="3737846" y="1875584"/>
              <a:ext cx="31645" cy="19117"/>
              <a:chOff x="3276600" y="1916042"/>
              <a:chExt cx="31645" cy="19117"/>
            </a:xfrm>
          </p:grpSpPr>
          <p:cxnSp>
            <p:nvCxnSpPr>
              <p:cNvPr id="191" name="Straight Connector 190"/>
              <p:cNvCxnSpPr/>
              <p:nvPr/>
            </p:nvCxnSpPr>
            <p:spPr>
              <a:xfrm>
                <a:off x="3276600" y="1916042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>
                <a:off x="3308245" y="1916834"/>
                <a:ext cx="0" cy="183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5" name="TextBox 174"/>
          <p:cNvSpPr txBox="1"/>
          <p:nvPr/>
        </p:nvSpPr>
        <p:spPr>
          <a:xfrm rot="16200000">
            <a:off x="946957" y="5037782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sp>
        <p:nvSpPr>
          <p:cNvPr id="176" name="TextBox 175"/>
          <p:cNvSpPr txBox="1"/>
          <p:nvPr/>
        </p:nvSpPr>
        <p:spPr>
          <a:xfrm rot="16200000">
            <a:off x="1530316" y="5033742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sp>
        <p:nvSpPr>
          <p:cNvPr id="177" name="TextBox 176"/>
          <p:cNvSpPr txBox="1"/>
          <p:nvPr/>
        </p:nvSpPr>
        <p:spPr>
          <a:xfrm rot="16200000">
            <a:off x="2113675" y="5044961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sp>
        <p:nvSpPr>
          <p:cNvPr id="178" name="TextBox 177"/>
          <p:cNvSpPr txBox="1"/>
          <p:nvPr/>
        </p:nvSpPr>
        <p:spPr>
          <a:xfrm rot="16200000">
            <a:off x="2697035" y="5044961"/>
            <a:ext cx="373820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"/>
              </a:lnSpc>
            </a:pPr>
            <a:r>
              <a:rPr lang="en-US" sz="600" dirty="0" smtClean="0"/>
              <a:t>Luc.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11ZFs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CTCF</a:t>
            </a:r>
          </a:p>
          <a:p>
            <a:pPr>
              <a:lnSpc>
                <a:spcPts val="720"/>
              </a:lnSpc>
            </a:pPr>
            <a:r>
              <a:rPr lang="en-US" sz="600" dirty="0" smtClean="0"/>
              <a:t>BORIS</a:t>
            </a:r>
            <a:endParaRPr lang="en-US" sz="600" dirty="0"/>
          </a:p>
        </p:txBody>
      </p:sp>
      <p:pic>
        <p:nvPicPr>
          <p:cNvPr id="179" name="Picture 178"/>
          <p:cNvPicPr preferRelativeResize="0"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303" y="5385952"/>
            <a:ext cx="402336" cy="8686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0" name="Picture 179"/>
          <p:cNvPicPr preferRelativeResize="0"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72" y="5385952"/>
            <a:ext cx="402336" cy="8686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1" name="Picture 180"/>
          <p:cNvPicPr preferRelativeResize="0">
            <a:picLocks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617" y="5385952"/>
            <a:ext cx="402336" cy="8686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2" name="Picture 181"/>
          <p:cNvPicPr preferRelativeResize="0">
            <a:picLocks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440" y="5385952"/>
            <a:ext cx="402336" cy="8686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3" name="Picture 182"/>
          <p:cNvPicPr preferRelativeResize="0">
            <a:picLocks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082" y="5385952"/>
            <a:ext cx="402336" cy="8686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5" name="Picture 184"/>
          <p:cNvPicPr preferRelativeResize="0">
            <a:picLocks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377" y="5385952"/>
            <a:ext cx="402336" cy="86868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86" name="Group 185"/>
          <p:cNvGrpSpPr/>
          <p:nvPr/>
        </p:nvGrpSpPr>
        <p:grpSpPr>
          <a:xfrm flipH="1">
            <a:off x="3100671" y="5543807"/>
            <a:ext cx="159372" cy="62548"/>
            <a:chOff x="3352800" y="2397065"/>
            <a:chExt cx="161286" cy="62548"/>
          </a:xfrm>
        </p:grpSpPr>
        <p:cxnSp>
          <p:nvCxnSpPr>
            <p:cNvPr id="187" name="Straight Arrow Connector 186"/>
            <p:cNvCxnSpPr/>
            <p:nvPr/>
          </p:nvCxnSpPr>
          <p:spPr>
            <a:xfrm>
              <a:off x="3352800" y="2458025"/>
              <a:ext cx="161286" cy="1588"/>
            </a:xfrm>
            <a:prstGeom prst="straightConnector1">
              <a:avLst/>
            </a:prstGeom>
            <a:ln w="95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Arrow Connector 187"/>
            <p:cNvCxnSpPr/>
            <p:nvPr/>
          </p:nvCxnSpPr>
          <p:spPr>
            <a:xfrm>
              <a:off x="3352800" y="2397065"/>
              <a:ext cx="161286" cy="1588"/>
            </a:xfrm>
            <a:prstGeom prst="straightConnector1">
              <a:avLst/>
            </a:prstGeom>
            <a:ln w="9525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4" name="TextBox 283"/>
          <p:cNvSpPr txBox="1"/>
          <p:nvPr/>
        </p:nvSpPr>
        <p:spPr>
          <a:xfrm>
            <a:off x="4872528" y="11417744"/>
            <a:ext cx="850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S16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913" y="3862101"/>
            <a:ext cx="2734093" cy="9928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9" name="TextBox 148"/>
          <p:cNvSpPr txBox="1"/>
          <p:nvPr/>
        </p:nvSpPr>
        <p:spPr>
          <a:xfrm>
            <a:off x="5951920" y="3870826"/>
            <a:ext cx="533400" cy="99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200"/>
              </a:lnSpc>
            </a:pPr>
            <a:r>
              <a:rPr lang="en-US" sz="500" dirty="0" smtClean="0"/>
              <a:t>  2</a:t>
            </a:r>
          </a:p>
          <a:p>
            <a:pPr algn="r">
              <a:lnSpc>
                <a:spcPts val="1200"/>
              </a:lnSpc>
            </a:pPr>
            <a:r>
              <a:rPr lang="en-US" sz="500" dirty="0" smtClean="0"/>
              <a:t>  2</a:t>
            </a:r>
          </a:p>
          <a:p>
            <a:pPr algn="r">
              <a:lnSpc>
                <a:spcPts val="1200"/>
              </a:lnSpc>
            </a:pPr>
            <a:r>
              <a:rPr lang="en-US" sz="500" dirty="0" smtClean="0"/>
              <a:t>  2</a:t>
            </a:r>
          </a:p>
          <a:p>
            <a:pPr algn="r">
              <a:lnSpc>
                <a:spcPts val="1200"/>
              </a:lnSpc>
            </a:pPr>
            <a:r>
              <a:rPr lang="en-US" sz="500" dirty="0" smtClean="0"/>
              <a:t>10</a:t>
            </a:r>
          </a:p>
          <a:p>
            <a:pPr algn="r">
              <a:lnSpc>
                <a:spcPts val="1200"/>
              </a:lnSpc>
            </a:pPr>
            <a:r>
              <a:rPr lang="en-US" sz="500" dirty="0" smtClean="0"/>
              <a:t>  3</a:t>
            </a:r>
          </a:p>
          <a:p>
            <a:pPr algn="r">
              <a:lnSpc>
                <a:spcPts val="1200"/>
              </a:lnSpc>
            </a:pPr>
            <a:r>
              <a:rPr lang="en-US" sz="500" dirty="0" smtClean="0"/>
              <a:t> 10</a:t>
            </a:r>
            <a:endParaRPr lang="en-US" sz="500" dirty="0"/>
          </a:p>
        </p:txBody>
      </p:sp>
      <p:sp>
        <p:nvSpPr>
          <p:cNvPr id="262" name="TextBox 261"/>
          <p:cNvSpPr txBox="1"/>
          <p:nvPr/>
        </p:nvSpPr>
        <p:spPr>
          <a:xfrm>
            <a:off x="2391245" y="857907"/>
            <a:ext cx="29206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00" dirty="0" smtClean="0"/>
              <a:t>13  </a:t>
            </a:r>
          </a:p>
          <a:p>
            <a:pPr>
              <a:lnSpc>
                <a:spcPct val="150000"/>
              </a:lnSpc>
            </a:pPr>
            <a:r>
              <a:rPr lang="en-US" sz="500" dirty="0" smtClean="0"/>
              <a:t>13  </a:t>
            </a:r>
          </a:p>
          <a:p>
            <a:pPr>
              <a:lnSpc>
                <a:spcPct val="150000"/>
              </a:lnSpc>
            </a:pPr>
            <a:r>
              <a:rPr lang="en-US" sz="500" dirty="0" smtClean="0"/>
              <a:t>13</a:t>
            </a:r>
          </a:p>
          <a:p>
            <a:pPr>
              <a:lnSpc>
                <a:spcPct val="150000"/>
              </a:lnSpc>
            </a:pPr>
            <a:r>
              <a:rPr lang="en-US" sz="500" dirty="0" smtClean="0"/>
              <a:t>10   </a:t>
            </a:r>
          </a:p>
          <a:p>
            <a:pPr>
              <a:lnSpc>
                <a:spcPct val="150000"/>
              </a:lnSpc>
            </a:pPr>
            <a:r>
              <a:rPr lang="en-US" sz="500" dirty="0" smtClean="0"/>
              <a:t>10   </a:t>
            </a:r>
          </a:p>
          <a:p>
            <a:pPr>
              <a:lnSpc>
                <a:spcPct val="150000"/>
              </a:lnSpc>
            </a:pPr>
            <a:r>
              <a:rPr lang="en-US" sz="500" dirty="0" smtClean="0"/>
              <a:t>  1</a:t>
            </a:r>
            <a:endParaRPr lang="en-US" sz="500" dirty="0"/>
          </a:p>
        </p:txBody>
      </p:sp>
      <p:grpSp>
        <p:nvGrpSpPr>
          <p:cNvPr id="5" name="Group 4"/>
          <p:cNvGrpSpPr/>
          <p:nvPr/>
        </p:nvGrpSpPr>
        <p:grpSpPr>
          <a:xfrm>
            <a:off x="1833365" y="2602984"/>
            <a:ext cx="237486" cy="107801"/>
            <a:chOff x="1787403" y="2787799"/>
            <a:chExt cx="237486" cy="107801"/>
          </a:xfrm>
        </p:grpSpPr>
        <p:cxnSp>
          <p:nvCxnSpPr>
            <p:cNvPr id="263" name="Straight Arrow Connector 262"/>
            <p:cNvCxnSpPr/>
            <p:nvPr/>
          </p:nvCxnSpPr>
          <p:spPr>
            <a:xfrm>
              <a:off x="1787403" y="2787799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Arrow Connector 263"/>
            <p:cNvCxnSpPr/>
            <p:nvPr/>
          </p:nvCxnSpPr>
          <p:spPr>
            <a:xfrm>
              <a:off x="1787403" y="2895600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5" name="Group 264"/>
          <p:cNvGrpSpPr/>
          <p:nvPr/>
        </p:nvGrpSpPr>
        <p:grpSpPr>
          <a:xfrm>
            <a:off x="3278203" y="2598079"/>
            <a:ext cx="237486" cy="107801"/>
            <a:chOff x="1787403" y="2787799"/>
            <a:chExt cx="237486" cy="107801"/>
          </a:xfrm>
        </p:grpSpPr>
        <p:cxnSp>
          <p:nvCxnSpPr>
            <p:cNvPr id="266" name="Straight Arrow Connector 265"/>
            <p:cNvCxnSpPr/>
            <p:nvPr/>
          </p:nvCxnSpPr>
          <p:spPr>
            <a:xfrm>
              <a:off x="1787403" y="2787799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Arrow Connector 266"/>
            <p:cNvCxnSpPr/>
            <p:nvPr/>
          </p:nvCxnSpPr>
          <p:spPr>
            <a:xfrm>
              <a:off x="1787403" y="2895600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8" name="Group 267"/>
          <p:cNvGrpSpPr/>
          <p:nvPr/>
        </p:nvGrpSpPr>
        <p:grpSpPr>
          <a:xfrm>
            <a:off x="3988030" y="2628434"/>
            <a:ext cx="237486" cy="107801"/>
            <a:chOff x="1787403" y="2787799"/>
            <a:chExt cx="237486" cy="107801"/>
          </a:xfrm>
        </p:grpSpPr>
        <p:cxnSp>
          <p:nvCxnSpPr>
            <p:cNvPr id="269" name="Straight Arrow Connector 268"/>
            <p:cNvCxnSpPr/>
            <p:nvPr/>
          </p:nvCxnSpPr>
          <p:spPr>
            <a:xfrm>
              <a:off x="1787403" y="2787799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Arrow Connector 269"/>
            <p:cNvCxnSpPr/>
            <p:nvPr/>
          </p:nvCxnSpPr>
          <p:spPr>
            <a:xfrm>
              <a:off x="1787403" y="2895600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2" name="Straight Arrow Connector 271"/>
          <p:cNvCxnSpPr/>
          <p:nvPr/>
        </p:nvCxnSpPr>
        <p:spPr>
          <a:xfrm>
            <a:off x="2627115" y="2736235"/>
            <a:ext cx="237486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4" name="Group 273"/>
          <p:cNvGrpSpPr/>
          <p:nvPr/>
        </p:nvGrpSpPr>
        <p:grpSpPr>
          <a:xfrm>
            <a:off x="3465315" y="5948146"/>
            <a:ext cx="237486" cy="107801"/>
            <a:chOff x="1787403" y="2787799"/>
            <a:chExt cx="237486" cy="107801"/>
          </a:xfrm>
        </p:grpSpPr>
        <p:cxnSp>
          <p:nvCxnSpPr>
            <p:cNvPr id="275" name="Straight Arrow Connector 274"/>
            <p:cNvCxnSpPr/>
            <p:nvPr/>
          </p:nvCxnSpPr>
          <p:spPr>
            <a:xfrm>
              <a:off x="1787403" y="2787799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Arrow Connector 275"/>
            <p:cNvCxnSpPr/>
            <p:nvPr/>
          </p:nvCxnSpPr>
          <p:spPr>
            <a:xfrm>
              <a:off x="1787403" y="2895600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7" name="Group 276"/>
          <p:cNvGrpSpPr/>
          <p:nvPr/>
        </p:nvGrpSpPr>
        <p:grpSpPr>
          <a:xfrm>
            <a:off x="4083883" y="5884672"/>
            <a:ext cx="237486" cy="107801"/>
            <a:chOff x="1787403" y="2787799"/>
            <a:chExt cx="237486" cy="107801"/>
          </a:xfrm>
        </p:grpSpPr>
        <p:cxnSp>
          <p:nvCxnSpPr>
            <p:cNvPr id="278" name="Straight Arrow Connector 277"/>
            <p:cNvCxnSpPr/>
            <p:nvPr/>
          </p:nvCxnSpPr>
          <p:spPr>
            <a:xfrm>
              <a:off x="1787403" y="2787799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Arrow Connector 278"/>
            <p:cNvCxnSpPr/>
            <p:nvPr/>
          </p:nvCxnSpPr>
          <p:spPr>
            <a:xfrm>
              <a:off x="1787403" y="2895600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Group 279"/>
          <p:cNvGrpSpPr/>
          <p:nvPr/>
        </p:nvGrpSpPr>
        <p:grpSpPr>
          <a:xfrm>
            <a:off x="4684515" y="5938572"/>
            <a:ext cx="237486" cy="107801"/>
            <a:chOff x="1787403" y="2787799"/>
            <a:chExt cx="237486" cy="107801"/>
          </a:xfrm>
        </p:grpSpPr>
        <p:cxnSp>
          <p:nvCxnSpPr>
            <p:cNvPr id="281" name="Straight Arrow Connector 280"/>
            <p:cNvCxnSpPr/>
            <p:nvPr/>
          </p:nvCxnSpPr>
          <p:spPr>
            <a:xfrm>
              <a:off x="1787403" y="2787799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Arrow Connector 281"/>
            <p:cNvCxnSpPr/>
            <p:nvPr/>
          </p:nvCxnSpPr>
          <p:spPr>
            <a:xfrm>
              <a:off x="1787403" y="2895600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3" name="Group 282"/>
          <p:cNvGrpSpPr/>
          <p:nvPr/>
        </p:nvGrpSpPr>
        <p:grpSpPr>
          <a:xfrm>
            <a:off x="5314866" y="5894245"/>
            <a:ext cx="237486" cy="107801"/>
            <a:chOff x="1787403" y="2787799"/>
            <a:chExt cx="237486" cy="107801"/>
          </a:xfrm>
        </p:grpSpPr>
        <p:cxnSp>
          <p:nvCxnSpPr>
            <p:cNvPr id="285" name="Straight Arrow Connector 284"/>
            <p:cNvCxnSpPr/>
            <p:nvPr/>
          </p:nvCxnSpPr>
          <p:spPr>
            <a:xfrm>
              <a:off x="1787403" y="2787799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Arrow Connector 285"/>
            <p:cNvCxnSpPr/>
            <p:nvPr/>
          </p:nvCxnSpPr>
          <p:spPr>
            <a:xfrm>
              <a:off x="1787403" y="2895600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7" name="Group 286"/>
          <p:cNvGrpSpPr/>
          <p:nvPr/>
        </p:nvGrpSpPr>
        <p:grpSpPr>
          <a:xfrm>
            <a:off x="5905279" y="5909997"/>
            <a:ext cx="237486" cy="107801"/>
            <a:chOff x="1787403" y="2787799"/>
            <a:chExt cx="237486" cy="107801"/>
          </a:xfrm>
        </p:grpSpPr>
        <p:cxnSp>
          <p:nvCxnSpPr>
            <p:cNvPr id="288" name="Straight Arrow Connector 287"/>
            <p:cNvCxnSpPr/>
            <p:nvPr/>
          </p:nvCxnSpPr>
          <p:spPr>
            <a:xfrm>
              <a:off x="1787403" y="2787799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Arrow Connector 288"/>
            <p:cNvCxnSpPr/>
            <p:nvPr/>
          </p:nvCxnSpPr>
          <p:spPr>
            <a:xfrm>
              <a:off x="1787403" y="2895600"/>
              <a:ext cx="23748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1" name="Straight Arrow Connector 290"/>
          <p:cNvCxnSpPr/>
          <p:nvPr/>
        </p:nvCxnSpPr>
        <p:spPr>
          <a:xfrm flipH="1">
            <a:off x="3003330" y="6017798"/>
            <a:ext cx="266825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Arrow Connector 292"/>
          <p:cNvCxnSpPr/>
          <p:nvPr/>
        </p:nvCxnSpPr>
        <p:spPr>
          <a:xfrm flipH="1">
            <a:off x="2332750" y="6017798"/>
            <a:ext cx="266825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Arrow Connector 293"/>
          <p:cNvCxnSpPr/>
          <p:nvPr/>
        </p:nvCxnSpPr>
        <p:spPr>
          <a:xfrm flipH="1">
            <a:off x="1776363" y="6002046"/>
            <a:ext cx="266825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94"/>
          <p:cNvCxnSpPr/>
          <p:nvPr/>
        </p:nvCxnSpPr>
        <p:spPr>
          <a:xfrm flipH="1">
            <a:off x="1224698" y="6017798"/>
            <a:ext cx="266825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Arrow Connector 295"/>
          <p:cNvCxnSpPr/>
          <p:nvPr/>
        </p:nvCxnSpPr>
        <p:spPr>
          <a:xfrm flipH="1">
            <a:off x="590237" y="5990092"/>
            <a:ext cx="266825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07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133324</TotalTime>
  <Words>205</Words>
  <Application>Microsoft Office PowerPoint</Application>
  <PresentationFormat>On-screen Show (4:3)</PresentationFormat>
  <Paragraphs>154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2015-08-05T17:38:18Z</dcterms:modified>
</cp:coreProperties>
</file>