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60" r:id="rId2"/>
  </p:sldIdLst>
  <p:sldSz cx="6858000" cy="9144000" type="screen4x3"/>
  <p:notesSz cx="7019925" cy="930592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 horzBarState="maximized"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2746" y="86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3784133801945295"/>
          <c:y val="0.25617932332923771"/>
          <c:w val="0.84588147196521779"/>
          <c:h val="0.55190969610827278"/>
        </c:manualLayout>
      </c:layout>
      <c:barChart>
        <c:barDir val="col"/>
        <c:grouping val="clustered"/>
        <c:varyColors val="0"/>
        <c:ser>
          <c:idx val="0"/>
          <c:order val="0"/>
          <c:tx>
            <c:v>CTCF-only</c:v>
          </c:tx>
          <c:spPr>
            <a:solidFill>
              <a:srgbClr val="FF0000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numRef>
              <c:f>CTCCFonly!$J$1:$J$8</c:f>
              <c:numCache>
                <c:formatCode>General</c:formatCode>
                <c:ptCount val="8"/>
                <c:pt idx="0">
                  <c:v>0</c:v>
                </c:pt>
                <c:pt idx="1">
                  <c:v>1</c:v>
                </c:pt>
                <c:pt idx="2">
                  <c:v>2</c:v>
                </c:pt>
                <c:pt idx="3">
                  <c:v>3</c:v>
                </c:pt>
                <c:pt idx="4">
                  <c:v>4</c:v>
                </c:pt>
                <c:pt idx="5">
                  <c:v>5</c:v>
                </c:pt>
                <c:pt idx="6">
                  <c:v>6</c:v>
                </c:pt>
                <c:pt idx="7">
                  <c:v>7</c:v>
                </c:pt>
              </c:numCache>
            </c:numRef>
          </c:cat>
          <c:val>
            <c:numRef>
              <c:f>CTCCFonly!$L$1:$L$8</c:f>
              <c:numCache>
                <c:formatCode>General</c:formatCode>
                <c:ptCount val="8"/>
                <c:pt idx="0">
                  <c:v>11.2</c:v>
                </c:pt>
                <c:pt idx="1">
                  <c:v>79.7</c:v>
                </c:pt>
                <c:pt idx="2">
                  <c:v>7.4</c:v>
                </c:pt>
                <c:pt idx="3">
                  <c:v>1.6</c:v>
                </c:pt>
                <c:pt idx="4">
                  <c:v>0.1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75"/>
        <c:axId val="758985728"/>
        <c:axId val="758982592"/>
      </c:barChart>
      <c:catAx>
        <c:axId val="75898572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crossAx val="758982592"/>
        <c:crosses val="autoZero"/>
        <c:auto val="1"/>
        <c:lblAlgn val="ctr"/>
        <c:lblOffset val="100"/>
        <c:noMultiLvlLbl val="0"/>
      </c:catAx>
      <c:valAx>
        <c:axId val="758982592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crossAx val="758985728"/>
        <c:crosses val="autoZero"/>
        <c:crossBetween val="between"/>
      </c:valAx>
    </c:plotArea>
    <c:legend>
      <c:legendPos val="b"/>
      <c:layout>
        <c:manualLayout>
          <c:xMode val="edge"/>
          <c:yMode val="edge"/>
          <c:x val="0.56220021752703708"/>
          <c:y val="0.28819821939580731"/>
          <c:w val="0.3905647474826397"/>
          <c:h val="0.17007439179430328"/>
        </c:manualLayout>
      </c:layout>
      <c:overlay val="0"/>
      <c:txPr>
        <a:bodyPr/>
        <a:lstStyle/>
        <a:p>
          <a:pPr>
            <a:defRPr sz="800"/>
          </a:pPr>
          <a:endParaRPr lang="en-US"/>
        </a:p>
      </c:txPr>
    </c:legend>
    <c:plotVisOnly val="1"/>
    <c:dispBlanksAs val="gap"/>
    <c:showDLblsOverMax val="0"/>
  </c:chart>
  <c:txPr>
    <a:bodyPr/>
    <a:lstStyle/>
    <a:p>
      <a:pPr>
        <a:defRPr sz="600"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749490132369061E-2"/>
          <c:y val="4.7894493004293173E-2"/>
          <c:w val="0.87373083356260994"/>
          <c:h val="0.78299286530561818"/>
        </c:manualLayout>
      </c:layout>
      <c:barChart>
        <c:barDir val="col"/>
        <c:grouping val="clustered"/>
        <c:varyColors val="0"/>
        <c:ser>
          <c:idx val="0"/>
          <c:order val="0"/>
          <c:tx>
            <c:v>CTCF/BORIS</c:v>
          </c:tx>
          <c:spPr>
            <a:solidFill>
              <a:srgbClr val="7030A0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numRef>
              <c:f>Sheet3!$E$1:$E$8</c:f>
              <c:numCache>
                <c:formatCode>General</c:formatCode>
                <c:ptCount val="8"/>
                <c:pt idx="0">
                  <c:v>0</c:v>
                </c:pt>
                <c:pt idx="1">
                  <c:v>1</c:v>
                </c:pt>
                <c:pt idx="2">
                  <c:v>2</c:v>
                </c:pt>
                <c:pt idx="3">
                  <c:v>3</c:v>
                </c:pt>
                <c:pt idx="4">
                  <c:v>4</c:v>
                </c:pt>
                <c:pt idx="5">
                  <c:v>5</c:v>
                </c:pt>
                <c:pt idx="6">
                  <c:v>6</c:v>
                </c:pt>
                <c:pt idx="7">
                  <c:v>7</c:v>
                </c:pt>
              </c:numCache>
            </c:numRef>
          </c:cat>
          <c:val>
            <c:numRef>
              <c:f>Sheet3!$G$1:$G$8</c:f>
              <c:numCache>
                <c:formatCode>General</c:formatCode>
                <c:ptCount val="8"/>
                <c:pt idx="0">
                  <c:v>2.5</c:v>
                </c:pt>
                <c:pt idx="1">
                  <c:v>32.200000000000003</c:v>
                </c:pt>
                <c:pt idx="2">
                  <c:v>30.4</c:v>
                </c:pt>
                <c:pt idx="3">
                  <c:v>21.6</c:v>
                </c:pt>
                <c:pt idx="4">
                  <c:v>8.5</c:v>
                </c:pt>
                <c:pt idx="5">
                  <c:v>3.4</c:v>
                </c:pt>
                <c:pt idx="6">
                  <c:v>1.2</c:v>
                </c:pt>
                <c:pt idx="7">
                  <c:v>0.2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75"/>
        <c:axId val="758986120"/>
        <c:axId val="758977888"/>
      </c:barChart>
      <c:catAx>
        <c:axId val="75898612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crossAx val="758977888"/>
        <c:crosses val="autoZero"/>
        <c:auto val="1"/>
        <c:lblAlgn val="ctr"/>
        <c:lblOffset val="100"/>
        <c:noMultiLvlLbl val="0"/>
      </c:catAx>
      <c:valAx>
        <c:axId val="758977888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crossAx val="758986120"/>
        <c:crosses val="autoZero"/>
        <c:crossBetween val="between"/>
      </c:valAx>
    </c:plotArea>
    <c:legend>
      <c:legendPos val="b"/>
      <c:layout>
        <c:manualLayout>
          <c:xMode val="edge"/>
          <c:yMode val="edge"/>
          <c:x val="0.44731499620829118"/>
          <c:y val="0.18690799023998517"/>
          <c:w val="0.55268470524914159"/>
          <c:h val="0.14343809571688473"/>
        </c:manualLayout>
      </c:layout>
      <c:overlay val="0"/>
      <c:txPr>
        <a:bodyPr/>
        <a:lstStyle/>
        <a:p>
          <a:pPr>
            <a:defRPr sz="800"/>
          </a:pPr>
          <a:endParaRPr lang="en-US"/>
        </a:p>
      </c:txPr>
    </c:legend>
    <c:plotVisOnly val="1"/>
    <c:dispBlanksAs val="gap"/>
    <c:showDLblsOverMax val="0"/>
  </c:chart>
  <c:txPr>
    <a:bodyPr/>
    <a:lstStyle/>
    <a:p>
      <a:pPr>
        <a:defRPr sz="600"/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gradFill flip="none" rotWithShape="1">
              <a:gsLst>
                <a:gs pos="0">
                  <a:schemeClr val="accent1"/>
                </a:gs>
                <a:gs pos="75000">
                  <a:schemeClr val="accent1">
                    <a:lumMod val="60000"/>
                    <a:lumOff val="40000"/>
                  </a:schemeClr>
                </a:gs>
                <a:gs pos="51000">
                  <a:schemeClr val="accent1">
                    <a:alpha val="75000"/>
                  </a:schemeClr>
                </a:gs>
                <a:gs pos="100000">
                  <a:schemeClr val="accent1">
                    <a:lumMod val="20000"/>
                    <a:lumOff val="80000"/>
                    <a:alpha val="15000"/>
                  </a:schemeClr>
                </a:gs>
              </a:gsLst>
              <a:lin ang="5400000" scaled="0"/>
            </a:gradFill>
            <a:ln>
              <a:noFill/>
            </a:ln>
            <a:effectLst/>
          </c:spPr>
          <c:invertIfNegative val="0"/>
          <c:val>
            <c:numRef>
              <c:f>Sheet4!$G$1:$G$200</c:f>
              <c:numCache>
                <c:formatCode>General</c:formatCode>
                <c:ptCount val="200"/>
                <c:pt idx="0">
                  <c:v>0.59895183428999255</c:v>
                </c:pt>
                <c:pt idx="1">
                  <c:v>0.52408285500374341</c:v>
                </c:pt>
                <c:pt idx="2">
                  <c:v>0.52408285500374341</c:v>
                </c:pt>
                <c:pt idx="3">
                  <c:v>0.69877714000499125</c:v>
                </c:pt>
                <c:pt idx="4">
                  <c:v>0.67382081357624157</c:v>
                </c:pt>
                <c:pt idx="5">
                  <c:v>0.87347142500623909</c:v>
                </c:pt>
                <c:pt idx="6">
                  <c:v>0.7486897928624906</c:v>
                </c:pt>
                <c:pt idx="7">
                  <c:v>0.92338407786373844</c:v>
                </c:pt>
                <c:pt idx="8">
                  <c:v>1.0232093835787373</c:v>
                </c:pt>
                <c:pt idx="9">
                  <c:v>0.77364611929124028</c:v>
                </c:pt>
                <c:pt idx="10">
                  <c:v>0.52408285500374341</c:v>
                </c:pt>
                <c:pt idx="11">
                  <c:v>0.67382081357624157</c:v>
                </c:pt>
                <c:pt idx="12">
                  <c:v>1.0481657100074868</c:v>
                </c:pt>
                <c:pt idx="13">
                  <c:v>0.77364611929124028</c:v>
                </c:pt>
                <c:pt idx="14">
                  <c:v>1.0232093835787373</c:v>
                </c:pt>
                <c:pt idx="15">
                  <c:v>0.72373346643374092</c:v>
                </c:pt>
                <c:pt idx="16">
                  <c:v>1.0980783628649862</c:v>
                </c:pt>
                <c:pt idx="17">
                  <c:v>0.67382081357624157</c:v>
                </c:pt>
                <c:pt idx="18">
                  <c:v>1.0232093835787373</c:v>
                </c:pt>
                <c:pt idx="19">
                  <c:v>0.79860244571999006</c:v>
                </c:pt>
                <c:pt idx="20">
                  <c:v>0.92338407786373844</c:v>
                </c:pt>
                <c:pt idx="21">
                  <c:v>0.7486897928624906</c:v>
                </c:pt>
                <c:pt idx="22">
                  <c:v>0.77364611929124028</c:v>
                </c:pt>
                <c:pt idx="23">
                  <c:v>0.92338407786373844</c:v>
                </c:pt>
                <c:pt idx="24">
                  <c:v>0.69877714000499125</c:v>
                </c:pt>
                <c:pt idx="25">
                  <c:v>0.84851509857748941</c:v>
                </c:pt>
                <c:pt idx="26">
                  <c:v>0.79860244571999006</c:v>
                </c:pt>
                <c:pt idx="27">
                  <c:v>0.92338407786373844</c:v>
                </c:pt>
                <c:pt idx="28">
                  <c:v>0.77364611929124028</c:v>
                </c:pt>
                <c:pt idx="29">
                  <c:v>0.92338407786373844</c:v>
                </c:pt>
                <c:pt idx="30">
                  <c:v>0.6488644871474919</c:v>
                </c:pt>
                <c:pt idx="31">
                  <c:v>0.84851509857748941</c:v>
                </c:pt>
                <c:pt idx="32">
                  <c:v>0.97329673072123779</c:v>
                </c:pt>
                <c:pt idx="33">
                  <c:v>0.77364611929124028</c:v>
                </c:pt>
                <c:pt idx="34">
                  <c:v>0.72373346643374092</c:v>
                </c:pt>
                <c:pt idx="35">
                  <c:v>0.6488644871474919</c:v>
                </c:pt>
                <c:pt idx="36">
                  <c:v>0.82355877214873974</c:v>
                </c:pt>
                <c:pt idx="37">
                  <c:v>0.79860244571999006</c:v>
                </c:pt>
                <c:pt idx="38">
                  <c:v>0.69877714000499125</c:v>
                </c:pt>
                <c:pt idx="39">
                  <c:v>0.84851509857748941</c:v>
                </c:pt>
                <c:pt idx="40">
                  <c:v>0.92338407786373844</c:v>
                </c:pt>
                <c:pt idx="41">
                  <c:v>0.39930122285999503</c:v>
                </c:pt>
                <c:pt idx="42">
                  <c:v>0.82355877214873974</c:v>
                </c:pt>
                <c:pt idx="43">
                  <c:v>0.72373346643374092</c:v>
                </c:pt>
                <c:pt idx="44">
                  <c:v>0.67382081357624157</c:v>
                </c:pt>
                <c:pt idx="45">
                  <c:v>0.82355877214873974</c:v>
                </c:pt>
                <c:pt idx="46">
                  <c:v>0.82355877214873974</c:v>
                </c:pt>
                <c:pt idx="47">
                  <c:v>0.62390816071874222</c:v>
                </c:pt>
                <c:pt idx="48">
                  <c:v>0.52408285500374341</c:v>
                </c:pt>
                <c:pt idx="49">
                  <c:v>0.84851509857748941</c:v>
                </c:pt>
                <c:pt idx="50">
                  <c:v>0.67382081357624157</c:v>
                </c:pt>
                <c:pt idx="51">
                  <c:v>0.79860244571999006</c:v>
                </c:pt>
                <c:pt idx="52">
                  <c:v>0.72373346643374092</c:v>
                </c:pt>
                <c:pt idx="53">
                  <c:v>0.87347142500623909</c:v>
                </c:pt>
                <c:pt idx="54">
                  <c:v>0.82355877214873974</c:v>
                </c:pt>
                <c:pt idx="55">
                  <c:v>0.67382081357624157</c:v>
                </c:pt>
                <c:pt idx="56">
                  <c:v>0.39930122285999503</c:v>
                </c:pt>
                <c:pt idx="57">
                  <c:v>0.52408285500374341</c:v>
                </c:pt>
                <c:pt idx="58">
                  <c:v>0.62390816071874222</c:v>
                </c:pt>
                <c:pt idx="59">
                  <c:v>0.87347142500623909</c:v>
                </c:pt>
                <c:pt idx="60">
                  <c:v>0.54903918143249308</c:v>
                </c:pt>
                <c:pt idx="61">
                  <c:v>0.52408285500374341</c:v>
                </c:pt>
                <c:pt idx="62">
                  <c:v>0.39930122285999503</c:v>
                </c:pt>
                <c:pt idx="63">
                  <c:v>0.59895183428999255</c:v>
                </c:pt>
                <c:pt idx="64">
                  <c:v>0.69877714000499125</c:v>
                </c:pt>
                <c:pt idx="65">
                  <c:v>0.62390816071874222</c:v>
                </c:pt>
                <c:pt idx="66">
                  <c:v>0.82355877214873974</c:v>
                </c:pt>
                <c:pt idx="67">
                  <c:v>0.54903918143249308</c:v>
                </c:pt>
                <c:pt idx="68">
                  <c:v>0.77364611929124028</c:v>
                </c:pt>
                <c:pt idx="69">
                  <c:v>0.52408285500374341</c:v>
                </c:pt>
                <c:pt idx="70">
                  <c:v>0.72373346643374092</c:v>
                </c:pt>
                <c:pt idx="71">
                  <c:v>0.57399550786124287</c:v>
                </c:pt>
                <c:pt idx="72">
                  <c:v>0.59895183428999255</c:v>
                </c:pt>
                <c:pt idx="73">
                  <c:v>0.67382081357624157</c:v>
                </c:pt>
                <c:pt idx="74">
                  <c:v>0.59895183428999255</c:v>
                </c:pt>
                <c:pt idx="75">
                  <c:v>0.54903918143249308</c:v>
                </c:pt>
                <c:pt idx="76">
                  <c:v>0.39930122285999503</c:v>
                </c:pt>
                <c:pt idx="77">
                  <c:v>0.69877714000499125</c:v>
                </c:pt>
                <c:pt idx="78">
                  <c:v>0.49912652857499379</c:v>
                </c:pt>
                <c:pt idx="79">
                  <c:v>0.44921387571749438</c:v>
                </c:pt>
                <c:pt idx="80">
                  <c:v>0.52408285500374341</c:v>
                </c:pt>
                <c:pt idx="81">
                  <c:v>0.67382081357624157</c:v>
                </c:pt>
                <c:pt idx="82">
                  <c:v>0.57399550786124287</c:v>
                </c:pt>
                <c:pt idx="83">
                  <c:v>0.44921387571749438</c:v>
                </c:pt>
                <c:pt idx="84">
                  <c:v>0.57399550786124287</c:v>
                </c:pt>
                <c:pt idx="85">
                  <c:v>0.59895183428999255</c:v>
                </c:pt>
                <c:pt idx="86">
                  <c:v>0.34938857000249562</c:v>
                </c:pt>
                <c:pt idx="87">
                  <c:v>0.47417020214624406</c:v>
                </c:pt>
                <c:pt idx="88">
                  <c:v>0.67382081357624157</c:v>
                </c:pt>
                <c:pt idx="89">
                  <c:v>0.47417020214624406</c:v>
                </c:pt>
                <c:pt idx="90">
                  <c:v>0.49912652857499379</c:v>
                </c:pt>
                <c:pt idx="91">
                  <c:v>0.62390816071874222</c:v>
                </c:pt>
                <c:pt idx="92">
                  <c:v>0.39930122285999503</c:v>
                </c:pt>
                <c:pt idx="93">
                  <c:v>0.42425754928874471</c:v>
                </c:pt>
                <c:pt idx="94">
                  <c:v>0.54903918143249308</c:v>
                </c:pt>
                <c:pt idx="95">
                  <c:v>0.52408285500374341</c:v>
                </c:pt>
                <c:pt idx="96">
                  <c:v>0.57399550786124287</c:v>
                </c:pt>
                <c:pt idx="97">
                  <c:v>0.52408285500374341</c:v>
                </c:pt>
                <c:pt idx="98">
                  <c:v>0.57399550786124287</c:v>
                </c:pt>
                <c:pt idx="99">
                  <c:v>0.39930122285999503</c:v>
                </c:pt>
                <c:pt idx="100">
                  <c:v>0.27451959071624654</c:v>
                </c:pt>
                <c:pt idx="101">
                  <c:v>0.52408285500374341</c:v>
                </c:pt>
                <c:pt idx="102">
                  <c:v>0.54903918143249308</c:v>
                </c:pt>
                <c:pt idx="103">
                  <c:v>0.39930122285999503</c:v>
                </c:pt>
                <c:pt idx="104">
                  <c:v>0.32443224357374595</c:v>
                </c:pt>
                <c:pt idx="105">
                  <c:v>0.6488644871474919</c:v>
                </c:pt>
                <c:pt idx="106">
                  <c:v>0.34938857000249562</c:v>
                </c:pt>
                <c:pt idx="107">
                  <c:v>0.3743448964312453</c:v>
                </c:pt>
                <c:pt idx="108">
                  <c:v>0.59895183428999255</c:v>
                </c:pt>
                <c:pt idx="109">
                  <c:v>0.34938857000249562</c:v>
                </c:pt>
                <c:pt idx="110">
                  <c:v>0.42425754928874471</c:v>
                </c:pt>
                <c:pt idx="111">
                  <c:v>0.52408285500374341</c:v>
                </c:pt>
                <c:pt idx="112">
                  <c:v>0.52408285500374341</c:v>
                </c:pt>
                <c:pt idx="113">
                  <c:v>0.57399550786124287</c:v>
                </c:pt>
                <c:pt idx="114">
                  <c:v>0.44921387571749438</c:v>
                </c:pt>
                <c:pt idx="115">
                  <c:v>0.34938857000249562</c:v>
                </c:pt>
                <c:pt idx="116">
                  <c:v>0.3743448964312453</c:v>
                </c:pt>
                <c:pt idx="117">
                  <c:v>0.39930122285999503</c:v>
                </c:pt>
                <c:pt idx="118">
                  <c:v>0.57399550786124287</c:v>
                </c:pt>
                <c:pt idx="119">
                  <c:v>0.39930122285999503</c:v>
                </c:pt>
                <c:pt idx="120">
                  <c:v>0.62390816071874222</c:v>
                </c:pt>
                <c:pt idx="121">
                  <c:v>0.44921387571749438</c:v>
                </c:pt>
                <c:pt idx="122">
                  <c:v>0.39930122285999503</c:v>
                </c:pt>
                <c:pt idx="123">
                  <c:v>0.49912652857499379</c:v>
                </c:pt>
                <c:pt idx="124">
                  <c:v>0.32443224357374595</c:v>
                </c:pt>
                <c:pt idx="125">
                  <c:v>0.39930122285999503</c:v>
                </c:pt>
                <c:pt idx="126">
                  <c:v>0.27451959071624654</c:v>
                </c:pt>
                <c:pt idx="127">
                  <c:v>0.3743448964312453</c:v>
                </c:pt>
                <c:pt idx="128">
                  <c:v>0.52408285500374341</c:v>
                </c:pt>
                <c:pt idx="129">
                  <c:v>0.27451959071624654</c:v>
                </c:pt>
                <c:pt idx="130">
                  <c:v>0.47417020214624406</c:v>
                </c:pt>
                <c:pt idx="131">
                  <c:v>0.3743448964312453</c:v>
                </c:pt>
                <c:pt idx="132">
                  <c:v>0.32443224357374595</c:v>
                </c:pt>
                <c:pt idx="133">
                  <c:v>0.54903918143249308</c:v>
                </c:pt>
                <c:pt idx="134">
                  <c:v>0.47417020214624406</c:v>
                </c:pt>
                <c:pt idx="135">
                  <c:v>0.3743448964312453</c:v>
                </c:pt>
                <c:pt idx="136">
                  <c:v>0.47417020214624406</c:v>
                </c:pt>
                <c:pt idx="137">
                  <c:v>0.44921387571749438</c:v>
                </c:pt>
                <c:pt idx="138">
                  <c:v>0.3743448964312453</c:v>
                </c:pt>
                <c:pt idx="139">
                  <c:v>0.32443224357374595</c:v>
                </c:pt>
                <c:pt idx="140">
                  <c:v>0.34938857000249562</c:v>
                </c:pt>
                <c:pt idx="141">
                  <c:v>0.42425754928874471</c:v>
                </c:pt>
                <c:pt idx="142">
                  <c:v>0.42425754928874471</c:v>
                </c:pt>
                <c:pt idx="143">
                  <c:v>0.49912652857499379</c:v>
                </c:pt>
                <c:pt idx="144">
                  <c:v>0.34938857000249562</c:v>
                </c:pt>
                <c:pt idx="145">
                  <c:v>0.3743448964312453</c:v>
                </c:pt>
                <c:pt idx="146">
                  <c:v>0.24956326428749689</c:v>
                </c:pt>
                <c:pt idx="147">
                  <c:v>0.34938857000249562</c:v>
                </c:pt>
                <c:pt idx="148">
                  <c:v>0.29947591714499627</c:v>
                </c:pt>
                <c:pt idx="149">
                  <c:v>0.3743448964312453</c:v>
                </c:pt>
                <c:pt idx="150">
                  <c:v>0.32443224357374595</c:v>
                </c:pt>
                <c:pt idx="151">
                  <c:v>0.34938857000249562</c:v>
                </c:pt>
                <c:pt idx="152">
                  <c:v>0.39930122285999503</c:v>
                </c:pt>
                <c:pt idx="153">
                  <c:v>0.14973795857249814</c:v>
                </c:pt>
                <c:pt idx="154">
                  <c:v>0.17469428500124781</c:v>
                </c:pt>
                <c:pt idx="155">
                  <c:v>0.32443224357374595</c:v>
                </c:pt>
                <c:pt idx="156">
                  <c:v>0.17469428500124781</c:v>
                </c:pt>
                <c:pt idx="157">
                  <c:v>0.32443224357374595</c:v>
                </c:pt>
                <c:pt idx="158">
                  <c:v>0.27451959071624654</c:v>
                </c:pt>
                <c:pt idx="159">
                  <c:v>0.29947591714499627</c:v>
                </c:pt>
                <c:pt idx="160">
                  <c:v>0.27451959071624654</c:v>
                </c:pt>
                <c:pt idx="161">
                  <c:v>0.29947591714499627</c:v>
                </c:pt>
                <c:pt idx="162">
                  <c:v>2.4956326428749689E-2</c:v>
                </c:pt>
                <c:pt idx="163">
                  <c:v>0.22460693785874719</c:v>
                </c:pt>
                <c:pt idx="164">
                  <c:v>0.32443224357374595</c:v>
                </c:pt>
                <c:pt idx="165">
                  <c:v>0.32443224357374595</c:v>
                </c:pt>
                <c:pt idx="166">
                  <c:v>0.47417020214624406</c:v>
                </c:pt>
                <c:pt idx="167">
                  <c:v>0.42425754928874471</c:v>
                </c:pt>
                <c:pt idx="168">
                  <c:v>0.17469428500124781</c:v>
                </c:pt>
                <c:pt idx="169">
                  <c:v>0.24956326428749689</c:v>
                </c:pt>
                <c:pt idx="170">
                  <c:v>0.17469428500124781</c:v>
                </c:pt>
                <c:pt idx="171">
                  <c:v>0.24956326428749689</c:v>
                </c:pt>
                <c:pt idx="172">
                  <c:v>0.24956326428749689</c:v>
                </c:pt>
                <c:pt idx="173">
                  <c:v>0.27451959071624654</c:v>
                </c:pt>
                <c:pt idx="174">
                  <c:v>0.12478163214374845</c:v>
                </c:pt>
                <c:pt idx="175">
                  <c:v>9.9825305714998758E-2</c:v>
                </c:pt>
                <c:pt idx="176">
                  <c:v>0.22460693785874719</c:v>
                </c:pt>
                <c:pt idx="177">
                  <c:v>0.24956326428749689</c:v>
                </c:pt>
                <c:pt idx="178">
                  <c:v>0.19965061142999752</c:v>
                </c:pt>
                <c:pt idx="179">
                  <c:v>0.17469428500124781</c:v>
                </c:pt>
                <c:pt idx="180">
                  <c:v>0.24956326428749689</c:v>
                </c:pt>
                <c:pt idx="181">
                  <c:v>0.17469428500124781</c:v>
                </c:pt>
                <c:pt idx="182">
                  <c:v>0.32443224357374595</c:v>
                </c:pt>
                <c:pt idx="183">
                  <c:v>7.4868979286249068E-2</c:v>
                </c:pt>
                <c:pt idx="184">
                  <c:v>0.19965061142999752</c:v>
                </c:pt>
                <c:pt idx="185">
                  <c:v>0.19965061142999752</c:v>
                </c:pt>
                <c:pt idx="186">
                  <c:v>7.4868979286249068E-2</c:v>
                </c:pt>
                <c:pt idx="187">
                  <c:v>0.22460693785874719</c:v>
                </c:pt>
                <c:pt idx="188">
                  <c:v>9.9825305714998758E-2</c:v>
                </c:pt>
                <c:pt idx="189">
                  <c:v>0.19965061142999752</c:v>
                </c:pt>
                <c:pt idx="190">
                  <c:v>0.22460693785874719</c:v>
                </c:pt>
                <c:pt idx="191">
                  <c:v>0.12478163214374845</c:v>
                </c:pt>
                <c:pt idx="192">
                  <c:v>0.12478163214374845</c:v>
                </c:pt>
                <c:pt idx="193">
                  <c:v>0.17469428500124781</c:v>
                </c:pt>
                <c:pt idx="194">
                  <c:v>7.4868979286249068E-2</c:v>
                </c:pt>
                <c:pt idx="195">
                  <c:v>0.17469428500124781</c:v>
                </c:pt>
                <c:pt idx="196">
                  <c:v>7.4868979286249068E-2</c:v>
                </c:pt>
                <c:pt idx="197">
                  <c:v>4.9912652857499379E-2</c:v>
                </c:pt>
                <c:pt idx="198">
                  <c:v>0.12478163214374845</c:v>
                </c:pt>
                <c:pt idx="199">
                  <c:v>9.9825305714998758E-2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355"/>
        <c:overlap val="-70"/>
        <c:axId val="758982200"/>
        <c:axId val="758978280"/>
      </c:barChart>
      <c:catAx>
        <c:axId val="75898220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758978280"/>
        <c:crosses val="autoZero"/>
        <c:auto val="1"/>
        <c:lblAlgn val="ctr"/>
        <c:lblOffset val="100"/>
        <c:noMultiLvlLbl val="0"/>
      </c:catAx>
      <c:valAx>
        <c:axId val="758978280"/>
        <c:scaling>
          <c:orientation val="minMax"/>
          <c:max val="1.1000000000000001"/>
          <c:min val="0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75898220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800"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1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bg1"/>
    </cs:fontRef>
    <cs:spPr>
      <a:solidFill>
        <a:schemeClr val="tx1">
          <a:lumMod val="50000"/>
          <a:lumOff val="50000"/>
        </a:schemeClr>
      </a:solidFill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gradFill flip="none" rotWithShape="1">
        <a:gsLst>
          <a:gs pos="0">
            <a:schemeClr val="phClr"/>
          </a:gs>
          <a:gs pos="75000">
            <a:schemeClr val="phClr">
              <a:lumMod val="60000"/>
              <a:lumOff val="40000"/>
            </a:schemeClr>
          </a:gs>
          <a:gs pos="51000">
            <a:schemeClr val="phClr">
              <a:alpha val="75000"/>
            </a:schemeClr>
          </a:gs>
          <a:gs pos="100000">
            <a:schemeClr val="phClr">
              <a:lumMod val="20000"/>
              <a:lumOff val="80000"/>
              <a:alpha val="15000"/>
            </a:schemeClr>
          </a:gs>
        </a:gsLst>
        <a:lin ang="5400000" scaled="0"/>
      </a:gra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gradFill flip="none" rotWithShape="1">
        <a:gsLst>
          <a:gs pos="0">
            <a:schemeClr val="phClr"/>
          </a:gs>
          <a:gs pos="75000">
            <a:schemeClr val="phClr">
              <a:lumMod val="60000"/>
              <a:lumOff val="40000"/>
            </a:schemeClr>
          </a:gs>
          <a:gs pos="51000">
            <a:schemeClr val="phClr">
              <a:alpha val="75000"/>
            </a:schemeClr>
          </a:gs>
          <a:gs pos="100000">
            <a:schemeClr val="phClr">
              <a:lumMod val="20000"/>
              <a:lumOff val="80000"/>
              <a:alpha val="15000"/>
            </a:schemeClr>
          </a:gs>
        </a:gsLst>
        <a:lin ang="5400000" scaled="0"/>
      </a:gra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gradFill flip="none" rotWithShape="1">
        <a:gsLst>
          <a:gs pos="0">
            <a:schemeClr val="phClr"/>
          </a:gs>
          <a:gs pos="75000">
            <a:schemeClr val="phClr">
              <a:lumMod val="60000"/>
              <a:lumOff val="40000"/>
            </a:schemeClr>
          </a:gs>
          <a:gs pos="51000">
            <a:schemeClr val="phClr">
              <a:alpha val="75000"/>
            </a:schemeClr>
          </a:gs>
          <a:gs pos="100000">
            <a:schemeClr val="phClr">
              <a:lumMod val="20000"/>
              <a:lumOff val="80000"/>
              <a:alpha val="15000"/>
            </a:schemeClr>
          </a:gs>
        </a:gsLst>
        <a:lin ang="5400000" scaled="0"/>
      </a:gradFill>
      <a:ln w="9525" cap="flat" cmpd="sng" algn="ctr">
        <a:solidFill>
          <a:schemeClr val="phClr">
            <a:shade val="95000"/>
          </a:schemeClr>
        </a:solidFill>
        <a:round/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tx1">
                <a:lumMod val="5000"/>
                <a:lumOff val="95000"/>
              </a:schemeClr>
            </a:gs>
            <a:gs pos="0">
              <a:schemeClr val="tx1">
                <a:lumMod val="25000"/>
                <a:lumOff val="75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tx1">
                <a:lumMod val="5000"/>
                <a:lumOff val="95000"/>
              </a:schemeClr>
            </a:gs>
            <a:gs pos="0">
              <a:schemeClr val="tx1">
                <a:lumMod val="25000"/>
                <a:lumOff val="75000"/>
              </a:schemeClr>
            </a:gs>
          </a:gsLst>
          <a:lin ang="5400000" scaled="0"/>
        </a:gra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  <a:headEnd type="none" w="sm" len="sm"/>
        <a:tailEnd type="none" w="sm" len="sm"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200" b="1" kern="1200" cap="all" spc="5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2"/>
            <a:ext cx="3041968" cy="465296"/>
          </a:xfrm>
          <a:prstGeom prst="rect">
            <a:avLst/>
          </a:prstGeom>
        </p:spPr>
        <p:txBody>
          <a:bodyPr vert="horz" lIns="93260" tIns="46629" rIns="93260" bIns="4662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6333" y="2"/>
            <a:ext cx="3041968" cy="465296"/>
          </a:xfrm>
          <a:prstGeom prst="rect">
            <a:avLst/>
          </a:prstGeom>
        </p:spPr>
        <p:txBody>
          <a:bodyPr vert="horz" lIns="93260" tIns="46629" rIns="93260" bIns="46629" rtlCol="0"/>
          <a:lstStyle>
            <a:lvl1pPr algn="r">
              <a:defRPr sz="1200"/>
            </a:lvl1pPr>
          </a:lstStyle>
          <a:p>
            <a:fld id="{6EAB70AD-9615-4F0E-A162-052872A7ADAA}" type="datetimeFigureOut">
              <a:rPr lang="en-US" smtClean="0"/>
              <a:t>8/5/2015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01863" y="698500"/>
            <a:ext cx="2616200" cy="34893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260" tIns="46629" rIns="93260" bIns="4662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993" y="4420315"/>
            <a:ext cx="5615940" cy="4187666"/>
          </a:xfrm>
          <a:prstGeom prst="rect">
            <a:avLst/>
          </a:prstGeom>
        </p:spPr>
        <p:txBody>
          <a:bodyPr vert="horz" lIns="93260" tIns="46629" rIns="93260" bIns="46629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39016"/>
            <a:ext cx="3041968" cy="465296"/>
          </a:xfrm>
          <a:prstGeom prst="rect">
            <a:avLst/>
          </a:prstGeom>
        </p:spPr>
        <p:txBody>
          <a:bodyPr vert="horz" lIns="93260" tIns="46629" rIns="93260" bIns="4662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6333" y="8839016"/>
            <a:ext cx="3041968" cy="465296"/>
          </a:xfrm>
          <a:prstGeom prst="rect">
            <a:avLst/>
          </a:prstGeom>
        </p:spPr>
        <p:txBody>
          <a:bodyPr vert="horz" lIns="93260" tIns="46629" rIns="93260" bIns="46629" rtlCol="0" anchor="b"/>
          <a:lstStyle>
            <a:lvl1pPr algn="r">
              <a:defRPr sz="1200"/>
            </a:lvl1pPr>
          </a:lstStyle>
          <a:p>
            <a:fld id="{227C36D3-D462-4B04-BDDE-A199EE8FE9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13417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5CB03-3893-490E-972B-1F66FA3DEE62}" type="datetime1">
              <a:rPr lang="en-US" smtClean="0"/>
              <a:t>8/5/2015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DDC042-926F-4F5C-823F-8F31C15603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55954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66EC86-1560-4358-A26C-D3EEB384F684}" type="datetime1">
              <a:rPr lang="en-US" smtClean="0"/>
              <a:t>8/5/2015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DDC042-926F-4F5C-823F-8F31C15603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95597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729037" y="488951"/>
            <a:ext cx="1157288" cy="104013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7175" y="488951"/>
            <a:ext cx="3357563" cy="104013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412564-2683-4B09-8602-FED702D4D92B}" type="datetime1">
              <a:rPr lang="en-US" smtClean="0"/>
              <a:t>8/5/2015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DDC042-926F-4F5C-823F-8F31C15603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09951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83D3BF-D992-4AC2-87C0-8A7252AF901D}" type="datetime1">
              <a:rPr lang="en-US" smtClean="0"/>
              <a:t>8/5/2015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DDC042-926F-4F5C-823F-8F31C15603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75264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7C793E-5B9D-4BF3-BABC-2E5341F0F2AE}" type="datetime1">
              <a:rPr lang="en-US" smtClean="0"/>
              <a:t>8/5/2015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DDC042-926F-4F5C-823F-8F31C15603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3767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7175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628900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F9F28-6377-4A54-9DE2-AF9FD443C296}" type="datetime1">
              <a:rPr lang="en-US" smtClean="0"/>
              <a:t>8/5/2015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DDC042-926F-4F5C-823F-8F31C15603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93625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3861EB-F452-4FBB-987A-250AAF0D70CE}" type="datetime1">
              <a:rPr lang="en-US" smtClean="0"/>
              <a:t>8/5/2015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DDC042-926F-4F5C-823F-8F31C15603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11520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A9416E-E0EA-4311-8121-91647B567455}" type="datetime1">
              <a:rPr lang="en-US" smtClean="0"/>
              <a:t>8/5/2015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DDC042-926F-4F5C-823F-8F31C15603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26351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F64819-D3F3-4A5C-95FE-598E6DAE749E}" type="datetime1">
              <a:rPr lang="en-US" smtClean="0"/>
              <a:t>8/5/2015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DDC042-926F-4F5C-823F-8F31C15603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79773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064B4A-D294-448B-8715-A74681F2A6C1}" type="datetime1">
              <a:rPr lang="en-US" smtClean="0"/>
              <a:t>8/5/2015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DDC042-926F-4F5C-823F-8F31C15603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52422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DFD107-401C-4185-A349-53B2E56C2648}" type="datetime1">
              <a:rPr lang="en-US" smtClean="0"/>
              <a:t>8/5/2015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DDC042-926F-4F5C-823F-8F31C15603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53557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4F5608-C679-4AC7-9CE0-8C4377592DC2}" type="datetime1">
              <a:rPr lang="en-US" smtClean="0"/>
              <a:t>8/5/2015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DDC042-926F-4F5C-823F-8F31C15603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73397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chart" Target="../charts/chart3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chart" Target="../charts/chart2.xml"/><Relationship Id="rId5" Type="http://schemas.openxmlformats.org/officeDocument/2006/relationships/chart" Target="../charts/chart1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TextBox 81"/>
          <p:cNvSpPr txBox="1"/>
          <p:nvPr/>
        </p:nvSpPr>
        <p:spPr>
          <a:xfrm>
            <a:off x="3160664" y="2268133"/>
            <a:ext cx="206338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>
              <a:defRPr sz="1000"/>
            </a:lvl1pPr>
          </a:lstStyle>
          <a:p>
            <a:r>
              <a:rPr lang="en-US" dirty="0"/>
              <a:t>  BORIS-only peaks (p-value 2.4e-52)</a:t>
            </a:r>
          </a:p>
        </p:txBody>
      </p:sp>
      <p:sp>
        <p:nvSpPr>
          <p:cNvPr id="83" name="TextBox 82"/>
          <p:cNvSpPr txBox="1"/>
          <p:nvPr/>
        </p:nvSpPr>
        <p:spPr>
          <a:xfrm>
            <a:off x="3250504" y="1617226"/>
            <a:ext cx="2105063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/>
              <a:t>(Present </a:t>
            </a:r>
            <a:r>
              <a:rPr lang="en-US" sz="1000" dirty="0"/>
              <a:t>in </a:t>
            </a:r>
            <a:r>
              <a:rPr lang="en-US" sz="1000" dirty="0" smtClean="0"/>
              <a:t>70% </a:t>
            </a:r>
            <a:r>
              <a:rPr lang="en-US" sz="1000" dirty="0"/>
              <a:t>of BORIS-only </a:t>
            </a:r>
            <a:r>
              <a:rPr lang="en-US" sz="1000" dirty="0" smtClean="0"/>
              <a:t>peaks)</a:t>
            </a:r>
            <a:endParaRPr lang="en-US" sz="1000" dirty="0"/>
          </a:p>
        </p:txBody>
      </p:sp>
      <p:pic>
        <p:nvPicPr>
          <p:cNvPr id="87" name="Picture 86"/>
          <p:cNvPicPr preferRelativeResize="0">
            <a:picLocks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148" y="2116444"/>
            <a:ext cx="2048256" cy="557784"/>
          </a:xfrm>
          <a:prstGeom prst="rect">
            <a:avLst/>
          </a:prstGeom>
          <a:ln>
            <a:solidFill>
              <a:schemeClr val="tx1"/>
            </a:solidFill>
          </a:ln>
        </p:spPr>
      </p:pic>
      <p:grpSp>
        <p:nvGrpSpPr>
          <p:cNvPr id="8" name="Group 7"/>
          <p:cNvGrpSpPr/>
          <p:nvPr/>
        </p:nvGrpSpPr>
        <p:grpSpPr>
          <a:xfrm>
            <a:off x="1123148" y="1344554"/>
            <a:ext cx="4395329" cy="557749"/>
            <a:chOff x="1156198" y="609600"/>
            <a:chExt cx="4395329" cy="557749"/>
          </a:xfrm>
        </p:grpSpPr>
        <p:pic>
          <p:nvPicPr>
            <p:cNvPr id="80" name="Picture 79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56198" y="609600"/>
              <a:ext cx="2044202" cy="557749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sp>
          <p:nvSpPr>
            <p:cNvPr id="3" name="TextBox 2"/>
            <p:cNvSpPr txBox="1"/>
            <p:nvPr/>
          </p:nvSpPr>
          <p:spPr>
            <a:xfrm>
              <a:off x="3260515" y="704573"/>
              <a:ext cx="2291012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dirty="0" smtClean="0"/>
                <a:t>CTCF&amp;BORIS peaks</a:t>
              </a:r>
              <a:r>
                <a:rPr lang="en-US" sz="1000" dirty="0"/>
                <a:t> </a:t>
              </a:r>
              <a:r>
                <a:rPr lang="en-US" sz="1000" dirty="0" smtClean="0"/>
                <a:t>(p-value 1.6e-12816)</a:t>
              </a:r>
              <a:endParaRPr lang="en-US" sz="1000" dirty="0"/>
            </a:p>
          </p:txBody>
        </p:sp>
      </p:grpSp>
      <p:grpSp>
        <p:nvGrpSpPr>
          <p:cNvPr id="9" name="Group 8"/>
          <p:cNvGrpSpPr/>
          <p:nvPr/>
        </p:nvGrpSpPr>
        <p:grpSpPr>
          <a:xfrm>
            <a:off x="1123148" y="587166"/>
            <a:ext cx="4219797" cy="557784"/>
            <a:chOff x="1156199" y="1378795"/>
            <a:chExt cx="4219797" cy="557784"/>
          </a:xfrm>
        </p:grpSpPr>
        <p:pic>
          <p:nvPicPr>
            <p:cNvPr id="84" name="Picture 83"/>
            <p:cNvPicPr preferRelativeResize="0">
              <a:picLocks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56199" y="1378795"/>
              <a:ext cx="2048256" cy="557784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sp>
          <p:nvSpPr>
            <p:cNvPr id="4" name="Rectangle 3"/>
            <p:cNvSpPr/>
            <p:nvPr/>
          </p:nvSpPr>
          <p:spPr>
            <a:xfrm>
              <a:off x="3200400" y="1518786"/>
              <a:ext cx="2175596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dirty="0"/>
                <a:t>CTCF-only peaks (p-value 8.7e-29718) </a:t>
              </a:r>
            </a:p>
          </p:txBody>
        </p:sp>
      </p:grpSp>
      <p:sp>
        <p:nvSpPr>
          <p:cNvPr id="7" name="TextBox 6"/>
          <p:cNvSpPr txBox="1"/>
          <p:nvPr/>
        </p:nvSpPr>
        <p:spPr>
          <a:xfrm>
            <a:off x="533400" y="381000"/>
            <a:ext cx="3177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A</a:t>
            </a:r>
            <a:endParaRPr lang="en-US" dirty="0"/>
          </a:p>
        </p:txBody>
      </p:sp>
      <p:graphicFrame>
        <p:nvGraphicFramePr>
          <p:cNvPr id="91" name="Chart 90"/>
          <p:cNvGraphicFramePr>
            <a:graphicFrameLocks/>
          </p:cNvGraphicFramePr>
          <p:nvPr>
            <p:extLst/>
          </p:nvPr>
        </p:nvGraphicFramePr>
        <p:xfrm>
          <a:off x="2361328" y="6794737"/>
          <a:ext cx="1446257" cy="107525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92" name="Chart 91"/>
          <p:cNvGraphicFramePr>
            <a:graphicFrameLocks/>
          </p:cNvGraphicFramePr>
          <p:nvPr>
            <p:extLst/>
          </p:nvPr>
        </p:nvGraphicFramePr>
        <p:xfrm>
          <a:off x="513314" y="6979403"/>
          <a:ext cx="1539967" cy="8094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93" name="TextBox 92"/>
          <p:cNvSpPr txBox="1"/>
          <p:nvPr/>
        </p:nvSpPr>
        <p:spPr>
          <a:xfrm>
            <a:off x="447817" y="3375221"/>
            <a:ext cx="5942652" cy="34881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000"/>
              </a:lnSpc>
            </a:pPr>
            <a:r>
              <a:rPr lang="en-US" sz="800" b="1" dirty="0" smtClean="0">
                <a:effectLst/>
                <a:latin typeface="Courier New" pitchFamily="49" charset="0"/>
                <a:cs typeface="Courier New" pitchFamily="49" charset="0"/>
              </a:rPr>
              <a:t>Human</a:t>
            </a:r>
            <a:r>
              <a:rPr lang="en-US" sz="800" dirty="0" smtClean="0">
                <a:effectLst/>
                <a:latin typeface="Courier New" pitchFamily="49" charset="0"/>
                <a:cs typeface="Courier New" pitchFamily="49" charset="0"/>
              </a:rPr>
              <a:t> GACCTGCT</a:t>
            </a:r>
            <a:r>
              <a:rPr lang="en-US" sz="800" b="1" i="1" u="sng" dirty="0" smtClean="0">
                <a:solidFill>
                  <a:srgbClr val="000099"/>
                </a:solidFill>
                <a:effectLst/>
                <a:latin typeface="Courier New" pitchFamily="49" charset="0"/>
                <a:cs typeface="Courier New" pitchFamily="49" charset="0"/>
              </a:rPr>
              <a:t>GC</a:t>
            </a:r>
            <a:r>
              <a:rPr lang="en-US" sz="1000" b="1" dirty="0" smtClean="0">
                <a:solidFill>
                  <a:srgbClr val="FF0000"/>
                </a:solidFill>
                <a:effectLst/>
                <a:latin typeface="Courier New" pitchFamily="49" charset="0"/>
                <a:cs typeface="Courier New" pitchFamily="49" charset="0"/>
              </a:rPr>
              <a:t>G</a:t>
            </a:r>
            <a:r>
              <a:rPr lang="en-US" sz="800" b="1" i="1" u="sng" dirty="0" smtClean="0">
                <a:solidFill>
                  <a:srgbClr val="000099"/>
                </a:solidFill>
                <a:effectLst/>
                <a:latin typeface="Courier New" pitchFamily="49" charset="0"/>
                <a:cs typeface="Courier New" pitchFamily="49" charset="0"/>
              </a:rPr>
              <a:t>CC</a:t>
            </a:r>
            <a:r>
              <a:rPr lang="en-US" sz="800" b="1" i="1" u="sng" dirty="0" smtClean="0">
                <a:solidFill>
                  <a:srgbClr val="000099"/>
                </a:solidFill>
                <a:latin typeface="Courier New" pitchFamily="49" charset="0"/>
                <a:cs typeface="Courier New" pitchFamily="49" charset="0"/>
              </a:rPr>
              <a:t>CTCTGCAGGC</a:t>
            </a:r>
            <a:r>
              <a:rPr lang="en-US" sz="800" dirty="0">
                <a:latin typeface="Courier New" pitchFamily="49" charset="0"/>
                <a:cs typeface="Courier New" pitchFamily="49" charset="0"/>
              </a:rPr>
              <a:t>GGCGG</a:t>
            </a:r>
            <a:r>
              <a:rPr lang="en-US" sz="800" dirty="0" smtClean="0">
                <a:effectLst/>
                <a:latin typeface="Courier New" pitchFamily="49" charset="0"/>
                <a:cs typeface="Courier New" pitchFamily="49" charset="0"/>
              </a:rPr>
              <a:t>GGGGGCGGTGCAGGTGCTTTAAGAATTACCGC-G</a:t>
            </a:r>
            <a:r>
              <a:rPr lang="en-US" sz="1000" b="1" dirty="0" smtClean="0">
                <a:solidFill>
                  <a:srgbClr val="0033CC"/>
                </a:solidFill>
                <a:effectLst/>
                <a:latin typeface="Courier New" pitchFamily="49" charset="0"/>
                <a:cs typeface="Courier New" pitchFamily="49" charset="0"/>
              </a:rPr>
              <a:t>G</a:t>
            </a:r>
            <a:r>
              <a:rPr lang="en-US" sz="800" dirty="0" smtClean="0">
                <a:effectLst/>
                <a:latin typeface="Courier New" pitchFamily="49" charset="0"/>
                <a:cs typeface="Courier New" pitchFamily="49" charset="0"/>
              </a:rPr>
              <a:t>GA</a:t>
            </a:r>
            <a:r>
              <a:rPr lang="en-US" sz="800" b="1" i="1" u="sng" dirty="0" smtClean="0">
                <a:latin typeface="Courier New" pitchFamily="49" charset="0"/>
                <a:cs typeface="Courier New" pitchFamily="49" charset="0"/>
              </a:rPr>
              <a:t>CTCGGTAGGGGGAGC</a:t>
            </a:r>
            <a:r>
              <a:rPr lang="en-US" sz="800" dirty="0" smtClean="0">
                <a:effectLst/>
                <a:latin typeface="Courier New" pitchFamily="49" charset="0"/>
                <a:cs typeface="Courier New" pitchFamily="49" charset="0"/>
              </a:rPr>
              <a:t>GTAGGCGC</a:t>
            </a:r>
          </a:p>
          <a:p>
            <a:pPr>
              <a:lnSpc>
                <a:spcPts val="1000"/>
              </a:lnSpc>
            </a:pPr>
            <a:r>
              <a:rPr lang="en-US" sz="800" b="1" dirty="0" smtClean="0">
                <a:latin typeface="Courier New" pitchFamily="49" charset="0"/>
                <a:cs typeface="Courier New" pitchFamily="49" charset="0"/>
              </a:rPr>
              <a:t>Mouse</a:t>
            </a:r>
            <a:r>
              <a:rPr lang="en-US" sz="800" dirty="0" smtClean="0">
                <a:latin typeface="Courier New" pitchFamily="49" charset="0"/>
                <a:cs typeface="Courier New" pitchFamily="49" charset="0"/>
              </a:rPr>
              <a:t> GAAATTAT</a:t>
            </a:r>
            <a:r>
              <a:rPr lang="en-US" sz="800" b="1" i="1" u="sng" dirty="0" smtClean="0">
                <a:solidFill>
                  <a:srgbClr val="000099"/>
                </a:solidFill>
                <a:latin typeface="Courier New" pitchFamily="49" charset="0"/>
                <a:cs typeface="Courier New" pitchFamily="49" charset="0"/>
              </a:rPr>
              <a:t>GCGCCCTCTGCAGGC</a:t>
            </a:r>
            <a:r>
              <a:rPr lang="en-US" sz="800" dirty="0" smtClean="0">
                <a:latin typeface="Courier New" pitchFamily="49" charset="0"/>
                <a:cs typeface="Courier New" pitchFamily="49" charset="0"/>
              </a:rPr>
              <a:t>—CAGGGAGGA-----TAGGC</a:t>
            </a:r>
            <a:r>
              <a:rPr lang="en-US" sz="1000" b="1" dirty="0" smtClean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G</a:t>
            </a:r>
            <a:r>
              <a:rPr lang="en-US" sz="800" dirty="0" smtClean="0">
                <a:latin typeface="Courier New" pitchFamily="49" charset="0"/>
                <a:cs typeface="Courier New" pitchFamily="49" charset="0"/>
              </a:rPr>
              <a:t>CTTTAAGAAT</a:t>
            </a:r>
            <a:r>
              <a:rPr lang="en-US" sz="1000" b="1" dirty="0" smtClean="0">
                <a:solidFill>
                  <a:srgbClr val="0033CC"/>
                </a:solidFill>
                <a:latin typeface="Courier New" pitchFamily="49" charset="0"/>
                <a:cs typeface="Courier New" pitchFamily="49" charset="0"/>
              </a:rPr>
              <a:t>T</a:t>
            </a:r>
            <a:r>
              <a:rPr lang="en-US" sz="800" dirty="0" smtClean="0">
                <a:latin typeface="Courier New" pitchFamily="49" charset="0"/>
                <a:cs typeface="Courier New" pitchFamily="49" charset="0"/>
              </a:rPr>
              <a:t>ACCCCCAGGG</a:t>
            </a:r>
            <a:r>
              <a:rPr lang="en-US" sz="800" b="1" i="1" u="sng" dirty="0" smtClean="0">
                <a:latin typeface="Courier New" pitchFamily="49" charset="0"/>
                <a:cs typeface="Courier New" pitchFamily="49" charset="0"/>
              </a:rPr>
              <a:t>GACGGTAGGGGGCGC</a:t>
            </a:r>
            <a:r>
              <a:rPr lang="en-US" sz="800" dirty="0" smtClean="0">
                <a:latin typeface="Courier New" pitchFamily="49" charset="0"/>
                <a:cs typeface="Courier New" pitchFamily="49" charset="0"/>
              </a:rPr>
              <a:t>TCGTGTAG</a:t>
            </a:r>
            <a:endParaRPr lang="en-US" sz="800" dirty="0"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94" name="TextBox 93"/>
          <p:cNvSpPr txBox="1"/>
          <p:nvPr/>
        </p:nvSpPr>
        <p:spPr>
          <a:xfrm>
            <a:off x="2807444" y="3180695"/>
            <a:ext cx="174438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000" dirty="0" smtClean="0"/>
              <a:t>TP53 promoter (CTCF&amp;BORIS)</a:t>
            </a:r>
            <a:endParaRPr lang="en-US" sz="1000" dirty="0"/>
          </a:p>
        </p:txBody>
      </p:sp>
      <p:sp>
        <p:nvSpPr>
          <p:cNvPr id="95" name="TextBox 94"/>
          <p:cNvSpPr txBox="1"/>
          <p:nvPr/>
        </p:nvSpPr>
        <p:spPr>
          <a:xfrm>
            <a:off x="447817" y="3764876"/>
            <a:ext cx="6064481" cy="34881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000"/>
              </a:lnSpc>
            </a:pPr>
            <a:r>
              <a:rPr lang="en-US" sz="800" b="1" dirty="0" smtClean="0">
                <a:latin typeface="Courier New" pitchFamily="49" charset="0"/>
                <a:cs typeface="Courier New" pitchFamily="49" charset="0"/>
              </a:rPr>
              <a:t>Human</a:t>
            </a:r>
            <a:r>
              <a:rPr lang="en-US" sz="800" dirty="0" smtClean="0">
                <a:latin typeface="Courier New" pitchFamily="49" charset="0"/>
                <a:cs typeface="Courier New" pitchFamily="49" charset="0"/>
              </a:rPr>
              <a:t> CCTGGCGA</a:t>
            </a:r>
            <a:r>
              <a:rPr lang="en-US" sz="800" b="1" i="1" u="sng" dirty="0" smtClean="0">
                <a:latin typeface="Courier New" pitchFamily="49" charset="0"/>
                <a:cs typeface="Courier New" pitchFamily="49" charset="0"/>
              </a:rPr>
              <a:t>TCCCG</a:t>
            </a:r>
            <a:r>
              <a:rPr lang="en-US" sz="1000" b="1" i="1" u="sng" dirty="0" smtClean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C</a:t>
            </a:r>
            <a:r>
              <a:rPr lang="en-US" sz="800" b="1" i="1" u="sng" dirty="0" smtClean="0">
                <a:latin typeface="Courier New" pitchFamily="49" charset="0"/>
                <a:cs typeface="Courier New" pitchFamily="49" charset="0"/>
              </a:rPr>
              <a:t>AG</a:t>
            </a:r>
            <a:r>
              <a:rPr lang="en-US" sz="1000" b="1" i="1" u="sng" dirty="0" smtClean="0">
                <a:solidFill>
                  <a:srgbClr val="0033CC"/>
                </a:solidFill>
                <a:latin typeface="Courier New" pitchFamily="49" charset="0"/>
                <a:cs typeface="Courier New" pitchFamily="49" charset="0"/>
              </a:rPr>
              <a:t>G</a:t>
            </a:r>
            <a:r>
              <a:rPr lang="en-US" sz="800" b="1" i="1" u="sng" dirty="0" smtClean="0">
                <a:latin typeface="Courier New" pitchFamily="49" charset="0"/>
                <a:cs typeface="Courier New" pitchFamily="49" charset="0"/>
              </a:rPr>
              <a:t>GGGCGC</a:t>
            </a:r>
            <a:r>
              <a:rPr lang="en-US" sz="800" dirty="0" smtClean="0">
                <a:latin typeface="Courier New" pitchFamily="49" charset="0"/>
                <a:cs typeface="Courier New" pitchFamily="49" charset="0"/>
              </a:rPr>
              <a:t>CCCAGTCCGAGCGCGCCGCCCTCGGGGAGGCGGGAGGGGA</a:t>
            </a:r>
            <a:r>
              <a:rPr lang="en-US" sz="800" b="1" i="1" u="sng" dirty="0" smtClean="0">
                <a:latin typeface="Courier New" pitchFamily="49" charset="0"/>
                <a:cs typeface="Courier New" pitchFamily="49" charset="0"/>
              </a:rPr>
              <a:t>GCCCGGGGCGGGCG</a:t>
            </a:r>
            <a:r>
              <a:rPr lang="en-US" sz="800" dirty="0" smtClean="0">
                <a:latin typeface="Courier New" pitchFamily="49" charset="0"/>
                <a:cs typeface="Courier New" pitchFamily="49" charset="0"/>
              </a:rPr>
              <a:t>AGGGCGGGGGTGT</a:t>
            </a:r>
          </a:p>
          <a:p>
            <a:pPr>
              <a:lnSpc>
                <a:spcPts val="1000"/>
              </a:lnSpc>
            </a:pPr>
            <a:r>
              <a:rPr lang="en-US" sz="800" b="1" dirty="0" smtClean="0">
                <a:latin typeface="Courier New" pitchFamily="49" charset="0"/>
                <a:cs typeface="Courier New" pitchFamily="49" charset="0"/>
              </a:rPr>
              <a:t>Mouse</a:t>
            </a:r>
            <a:r>
              <a:rPr lang="en-US" sz="800" dirty="0" smtClean="0">
                <a:latin typeface="Courier New" pitchFamily="49" charset="0"/>
                <a:cs typeface="Courier New" pitchFamily="49" charset="0"/>
              </a:rPr>
              <a:t> TCTTGAGA</a:t>
            </a:r>
            <a:r>
              <a:rPr lang="en-US" sz="800" b="1" i="1" u="sng" dirty="0" smtClean="0">
                <a:latin typeface="Courier New" pitchFamily="49" charset="0"/>
                <a:cs typeface="Courier New" pitchFamily="49" charset="0"/>
              </a:rPr>
              <a:t>TCCCGCA</a:t>
            </a:r>
            <a:r>
              <a:rPr lang="en-US" sz="1000" b="1" i="1" u="sng" dirty="0" smtClean="0">
                <a:solidFill>
                  <a:srgbClr val="0033CC"/>
                </a:solidFill>
                <a:latin typeface="Courier New" pitchFamily="49" charset="0"/>
                <a:cs typeface="Courier New" pitchFamily="49" charset="0"/>
              </a:rPr>
              <a:t>G</a:t>
            </a:r>
            <a:r>
              <a:rPr lang="en-US" sz="800" b="1" i="1" u="sng" dirty="0" smtClean="0">
                <a:latin typeface="Courier New" pitchFamily="49" charset="0"/>
                <a:cs typeface="Courier New" pitchFamily="49" charset="0"/>
              </a:rPr>
              <a:t>GGGG</a:t>
            </a:r>
            <a:r>
              <a:rPr lang="en-US" sz="1000" b="1" i="1" u="sng" dirty="0" smtClean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C</a:t>
            </a:r>
            <a:r>
              <a:rPr lang="en-US" sz="800" b="1" i="1" u="sng" dirty="0" smtClean="0">
                <a:latin typeface="Courier New" pitchFamily="49" charset="0"/>
                <a:cs typeface="Courier New" pitchFamily="49" charset="0"/>
              </a:rPr>
              <a:t>GC</a:t>
            </a:r>
            <a:r>
              <a:rPr lang="en-US" sz="800" dirty="0" smtClean="0">
                <a:latin typeface="Courier New" pitchFamily="49" charset="0"/>
                <a:cs typeface="Courier New" pitchFamily="49" charset="0"/>
              </a:rPr>
              <a:t>CCCAATCCGAGGGCGCCGCGCTCGGGGAGGCGGGCGGGGA</a:t>
            </a:r>
            <a:r>
              <a:rPr lang="en-US" sz="800" b="1" i="1" u="sng" dirty="0" smtClean="0">
                <a:latin typeface="Courier New" pitchFamily="49" charset="0"/>
                <a:cs typeface="Courier New" pitchFamily="49" charset="0"/>
              </a:rPr>
              <a:t>GCCCGGGGCGGGCC</a:t>
            </a:r>
            <a:r>
              <a:rPr lang="en-US" sz="800" dirty="0" smtClean="0">
                <a:latin typeface="Courier New" pitchFamily="49" charset="0"/>
                <a:cs typeface="Courier New" pitchFamily="49" charset="0"/>
              </a:rPr>
              <a:t>CGGGAGGGGGTGT</a:t>
            </a:r>
            <a:endParaRPr lang="en-US" sz="800" dirty="0"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96" name="TextBox 95"/>
          <p:cNvSpPr txBox="1"/>
          <p:nvPr/>
        </p:nvSpPr>
        <p:spPr>
          <a:xfrm>
            <a:off x="2805965" y="3627815"/>
            <a:ext cx="183576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000" dirty="0" smtClean="0"/>
              <a:t>FOXA3 promoter (CTCF&amp;BORIS)</a:t>
            </a:r>
            <a:endParaRPr lang="en-US" sz="1000" dirty="0"/>
          </a:p>
        </p:txBody>
      </p:sp>
      <p:sp>
        <p:nvSpPr>
          <p:cNvPr id="97" name="Rectangle 96"/>
          <p:cNvSpPr/>
          <p:nvPr/>
        </p:nvSpPr>
        <p:spPr>
          <a:xfrm>
            <a:off x="447817" y="4506542"/>
            <a:ext cx="6324600" cy="3552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1000"/>
              </a:lnSpc>
            </a:pPr>
            <a:r>
              <a:rPr lang="en-US" sz="800" b="1" dirty="0" smtClean="0">
                <a:latin typeface="Courier New" pitchFamily="49" charset="0"/>
                <a:cs typeface="Courier New" pitchFamily="49" charset="0"/>
              </a:rPr>
              <a:t>Human</a:t>
            </a:r>
            <a:r>
              <a:rPr lang="en-US" sz="800" dirty="0" smtClean="0">
                <a:latin typeface="Courier New" pitchFamily="49" charset="0"/>
                <a:cs typeface="Courier New" pitchFamily="49" charset="0"/>
              </a:rPr>
              <a:t> CCGGAATTG</a:t>
            </a:r>
            <a:r>
              <a:rPr lang="en-US" sz="800" b="1" i="1" u="sng" dirty="0" smtClean="0">
                <a:latin typeface="Courier New" pitchFamily="49" charset="0"/>
                <a:cs typeface="Courier New" pitchFamily="49" charset="0"/>
              </a:rPr>
              <a:t>GCCGCTAGGTGGCAGC</a:t>
            </a:r>
            <a:r>
              <a:rPr lang="en-US" sz="800" dirty="0" smtClean="0">
                <a:latin typeface="Courier New" pitchFamily="49" charset="0"/>
                <a:cs typeface="Courier New" pitchFamily="49" charset="0"/>
              </a:rPr>
              <a:t>AGCAGGCCCTGTTGCCATCTC</a:t>
            </a:r>
            <a:r>
              <a:rPr lang="en-US" sz="1000" b="1" dirty="0" smtClean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C</a:t>
            </a:r>
            <a:r>
              <a:rPr lang="en-US" sz="800" dirty="0" smtClean="0">
                <a:latin typeface="Courier New" pitchFamily="49" charset="0"/>
                <a:cs typeface="Courier New" pitchFamily="49" charset="0"/>
              </a:rPr>
              <a:t>TACGAGGCTTGG</a:t>
            </a:r>
            <a:r>
              <a:rPr lang="en-US" sz="1000" b="1" dirty="0" smtClean="0">
                <a:solidFill>
                  <a:srgbClr val="0033CC"/>
                </a:solidFill>
                <a:latin typeface="Courier New" pitchFamily="49" charset="0"/>
                <a:cs typeface="Courier New" pitchFamily="49" charset="0"/>
              </a:rPr>
              <a:t>C</a:t>
            </a:r>
            <a:r>
              <a:rPr lang="en-US" sz="800" dirty="0" smtClean="0">
                <a:latin typeface="Courier New" pitchFamily="49" charset="0"/>
                <a:cs typeface="Courier New" pitchFamily="49" charset="0"/>
              </a:rPr>
              <a:t>GGGCTCT--</a:t>
            </a:r>
            <a:r>
              <a:rPr lang="en-US" sz="800" b="1" i="1" u="sng" dirty="0" smtClean="0">
                <a:solidFill>
                  <a:srgbClr val="000099"/>
                </a:solidFill>
                <a:latin typeface="Courier New" pitchFamily="49" charset="0"/>
                <a:cs typeface="Courier New" pitchFamily="49" charset="0"/>
              </a:rPr>
              <a:t>GGCGCCCTCTGGT</a:t>
            </a:r>
            <a:r>
              <a:rPr lang="en-US" sz="800" dirty="0" smtClean="0">
                <a:latin typeface="Courier New" pitchFamily="49" charset="0"/>
                <a:cs typeface="Courier New" pitchFamily="49" charset="0"/>
              </a:rPr>
              <a:t>GGCTGCGGG</a:t>
            </a:r>
          </a:p>
          <a:p>
            <a:pPr>
              <a:lnSpc>
                <a:spcPts val="1000"/>
              </a:lnSpc>
            </a:pPr>
            <a:r>
              <a:rPr lang="en-US" sz="800" b="1" dirty="0" smtClean="0">
                <a:latin typeface="Courier New" pitchFamily="49" charset="0"/>
                <a:cs typeface="Courier New" pitchFamily="49" charset="0"/>
              </a:rPr>
              <a:t>Mouse</a:t>
            </a:r>
            <a:r>
              <a:rPr lang="en-US" sz="800" dirty="0" smtClean="0">
                <a:latin typeface="Courier New" pitchFamily="49" charset="0"/>
                <a:cs typeface="Courier New" pitchFamily="49" charset="0"/>
              </a:rPr>
              <a:t> CTGAAATTG</a:t>
            </a:r>
            <a:r>
              <a:rPr lang="en-US" sz="800" b="1" i="1" u="sng" dirty="0" smtClean="0">
                <a:latin typeface="Courier New" pitchFamily="49" charset="0"/>
                <a:cs typeface="Courier New" pitchFamily="49" charset="0"/>
              </a:rPr>
              <a:t>GCCACAAGGTGGCAGC</a:t>
            </a:r>
            <a:r>
              <a:rPr lang="en-US" sz="800" dirty="0" smtClean="0">
                <a:latin typeface="Courier New" pitchFamily="49" charset="0"/>
                <a:cs typeface="Courier New" pitchFamily="49" charset="0"/>
              </a:rPr>
              <a:t>ACCATGTT</a:t>
            </a:r>
            <a:r>
              <a:rPr lang="en-US" sz="1000" b="1" dirty="0" smtClean="0">
                <a:solidFill>
                  <a:srgbClr val="0033CC"/>
                </a:solidFill>
                <a:latin typeface="Courier New" pitchFamily="49" charset="0"/>
                <a:cs typeface="Courier New" pitchFamily="49" charset="0"/>
              </a:rPr>
              <a:t>C</a:t>
            </a:r>
            <a:r>
              <a:rPr lang="en-US" sz="800" dirty="0" smtClean="0">
                <a:latin typeface="Courier New" pitchFamily="49" charset="0"/>
                <a:cs typeface="Courier New" pitchFamily="49" charset="0"/>
              </a:rPr>
              <a:t>CTT--CCATCTCCTGA-AGGCTTT</a:t>
            </a:r>
            <a:r>
              <a:rPr lang="en-US" sz="1000" b="1" dirty="0" smtClean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G</a:t>
            </a:r>
            <a:r>
              <a:rPr lang="en-US" sz="800" dirty="0" smtClean="0">
                <a:latin typeface="Courier New" pitchFamily="49" charset="0"/>
                <a:cs typeface="Courier New" pitchFamily="49" charset="0"/>
              </a:rPr>
              <a:t>TAGGCTCTC</a:t>
            </a:r>
            <a:r>
              <a:rPr lang="en-US" sz="800" b="1" i="1" u="sng" dirty="0" smtClean="0">
                <a:solidFill>
                  <a:srgbClr val="000099"/>
                </a:solidFill>
                <a:latin typeface="Courier New" pitchFamily="49" charset="0"/>
                <a:cs typeface="Courier New" pitchFamily="49" charset="0"/>
              </a:rPr>
              <a:t>TAGTGCCTCCTGGT</a:t>
            </a:r>
            <a:r>
              <a:rPr lang="en-US" sz="800" dirty="0" smtClean="0">
                <a:latin typeface="Courier New" pitchFamily="49" charset="0"/>
                <a:cs typeface="Courier New" pitchFamily="49" charset="0"/>
              </a:rPr>
              <a:t>GGCTGTGGG</a:t>
            </a:r>
            <a:endParaRPr lang="en-US" sz="800" dirty="0"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98" name="TextBox 97"/>
          <p:cNvSpPr txBox="1"/>
          <p:nvPr/>
        </p:nvSpPr>
        <p:spPr>
          <a:xfrm>
            <a:off x="2961332" y="4375893"/>
            <a:ext cx="156485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000" dirty="0" smtClean="0"/>
              <a:t>NR_033374 (CTCF&amp;BORIS)</a:t>
            </a:r>
            <a:endParaRPr lang="en-US" sz="1000" dirty="0"/>
          </a:p>
          <a:p>
            <a:pPr algn="ctr"/>
            <a:r>
              <a:rPr lang="en-US" sz="1000" dirty="0" smtClean="0"/>
              <a:t> </a:t>
            </a:r>
            <a:endParaRPr lang="en-US" sz="1000" dirty="0"/>
          </a:p>
        </p:txBody>
      </p:sp>
      <p:sp>
        <p:nvSpPr>
          <p:cNvPr id="99" name="Rectangle 98"/>
          <p:cNvSpPr/>
          <p:nvPr/>
        </p:nvSpPr>
        <p:spPr>
          <a:xfrm>
            <a:off x="447817" y="4864326"/>
            <a:ext cx="6552056" cy="3488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1000"/>
              </a:lnSpc>
            </a:pPr>
            <a:r>
              <a:rPr lang="en-US" sz="800" b="1" dirty="0" smtClean="0">
                <a:latin typeface="Courier New" pitchFamily="49" charset="0"/>
                <a:cs typeface="Courier New" pitchFamily="49" charset="0"/>
              </a:rPr>
              <a:t>Human</a:t>
            </a:r>
            <a:r>
              <a:rPr lang="en-US" sz="800" dirty="0" smtClean="0">
                <a:latin typeface="Courier New" pitchFamily="49" charset="0"/>
                <a:cs typeface="Courier New" pitchFamily="49" charset="0"/>
              </a:rPr>
              <a:t> CCCGCGCC</a:t>
            </a:r>
            <a:r>
              <a:rPr lang="en-US" sz="800" b="1" i="1" u="sng" dirty="0" smtClean="0">
                <a:solidFill>
                  <a:srgbClr val="000099"/>
                </a:solidFill>
                <a:latin typeface="Courier New" pitchFamily="49" charset="0"/>
                <a:cs typeface="Courier New" pitchFamily="49" charset="0"/>
              </a:rPr>
              <a:t>GCGCC</a:t>
            </a:r>
            <a:r>
              <a:rPr lang="en-US" sz="1000" b="1" i="1" u="sng" dirty="0" smtClean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C</a:t>
            </a:r>
            <a:r>
              <a:rPr lang="en-US" sz="800" b="1" i="1" u="sng" dirty="0" smtClean="0">
                <a:solidFill>
                  <a:srgbClr val="000099"/>
                </a:solidFill>
                <a:latin typeface="Courier New" pitchFamily="49" charset="0"/>
                <a:cs typeface="Courier New" pitchFamily="49" charset="0"/>
              </a:rPr>
              <a:t>CCTGCCGGC</a:t>
            </a:r>
            <a:r>
              <a:rPr lang="en-US" sz="800" dirty="0" smtClean="0">
                <a:latin typeface="Courier New" pitchFamily="49" charset="0"/>
                <a:cs typeface="Courier New" pitchFamily="49" charset="0"/>
              </a:rPr>
              <a:t>AGCAGACGGCCC</a:t>
            </a:r>
            <a:r>
              <a:rPr lang="en-US" sz="1000" b="1" dirty="0" smtClean="0">
                <a:solidFill>
                  <a:srgbClr val="0033CC"/>
                </a:solidFill>
                <a:latin typeface="Courier New" pitchFamily="49" charset="0"/>
                <a:cs typeface="Courier New" pitchFamily="49" charset="0"/>
              </a:rPr>
              <a:t>C</a:t>
            </a:r>
            <a:r>
              <a:rPr lang="en-US" sz="800" dirty="0" smtClean="0">
                <a:latin typeface="Courier New" pitchFamily="49" charset="0"/>
                <a:cs typeface="Courier New" pitchFamily="49" charset="0"/>
              </a:rPr>
              <a:t>GCAGCGCAGTGCCGCCCCCTTGGCCCG</a:t>
            </a:r>
            <a:r>
              <a:rPr lang="en-US" sz="800" b="1" i="1" u="sng" dirty="0" smtClean="0">
                <a:solidFill>
                  <a:srgbClr val="000099"/>
                </a:solidFill>
                <a:latin typeface="Courier New" pitchFamily="49" charset="0"/>
                <a:cs typeface="Courier New" pitchFamily="49" charset="0"/>
              </a:rPr>
              <a:t>GCGCCCCCTTTCGAC</a:t>
            </a:r>
            <a:r>
              <a:rPr lang="en-US" sz="800" dirty="0" smtClean="0">
                <a:latin typeface="Courier New" pitchFamily="49" charset="0"/>
                <a:cs typeface="Courier New" pitchFamily="49" charset="0"/>
              </a:rPr>
              <a:t>CACCGAGCGCGGGC</a:t>
            </a:r>
          </a:p>
          <a:p>
            <a:pPr>
              <a:lnSpc>
                <a:spcPts val="1000"/>
              </a:lnSpc>
            </a:pPr>
            <a:r>
              <a:rPr lang="en-US" sz="800" b="1" dirty="0" smtClean="0">
                <a:latin typeface="Courier New" pitchFamily="49" charset="0"/>
                <a:cs typeface="Courier New" pitchFamily="49" charset="0"/>
              </a:rPr>
              <a:t>Mouse</a:t>
            </a:r>
            <a:r>
              <a:rPr lang="en-US" sz="800" dirty="0" smtClean="0">
                <a:latin typeface="Courier New" pitchFamily="49" charset="0"/>
                <a:cs typeface="Courier New" pitchFamily="49" charset="0"/>
              </a:rPr>
              <a:t> GCTGCTCT</a:t>
            </a:r>
            <a:r>
              <a:rPr lang="en-US" sz="800" b="1" i="1" u="sng" dirty="0" smtClean="0">
                <a:solidFill>
                  <a:srgbClr val="000099"/>
                </a:solidFill>
                <a:latin typeface="Courier New" pitchFamily="49" charset="0"/>
                <a:cs typeface="Courier New" pitchFamily="49" charset="0"/>
              </a:rPr>
              <a:t>GAGCCCCCTGCCGGC</a:t>
            </a:r>
            <a:r>
              <a:rPr lang="en-US" sz="800" dirty="0" smtClean="0">
                <a:latin typeface="Courier New" pitchFamily="49" charset="0"/>
                <a:cs typeface="Courier New" pitchFamily="49" charset="0"/>
              </a:rPr>
              <a:t>CGCAGAC-----CACAGTGCCATGTC----CTTCA</a:t>
            </a:r>
            <a:r>
              <a:rPr lang="en-US" sz="1000" b="1" dirty="0" smtClean="0">
                <a:solidFill>
                  <a:srgbClr val="0033CC"/>
                </a:solidFill>
                <a:latin typeface="Courier New" pitchFamily="49" charset="0"/>
                <a:cs typeface="Courier New" pitchFamily="49" charset="0"/>
              </a:rPr>
              <a:t>G</a:t>
            </a:r>
            <a:r>
              <a:rPr lang="en-US" sz="800" dirty="0" smtClean="0">
                <a:latin typeface="Courier New" pitchFamily="49" charset="0"/>
                <a:cs typeface="Courier New" pitchFamily="49" charset="0"/>
              </a:rPr>
              <a:t>CT</a:t>
            </a:r>
            <a:r>
              <a:rPr lang="en-US" sz="1000" b="1" dirty="0" smtClean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C</a:t>
            </a:r>
            <a:r>
              <a:rPr lang="en-US" sz="800" dirty="0" smtClean="0">
                <a:latin typeface="Courier New" pitchFamily="49" charset="0"/>
                <a:cs typeface="Courier New" pitchFamily="49" charset="0"/>
              </a:rPr>
              <a:t>A</a:t>
            </a:r>
            <a:r>
              <a:rPr lang="en-US" sz="800" b="1" i="1" u="sng" dirty="0" smtClean="0">
                <a:solidFill>
                  <a:srgbClr val="000099"/>
                </a:solidFill>
                <a:latin typeface="Courier New" pitchFamily="49" charset="0"/>
                <a:cs typeface="Courier New" pitchFamily="49" charset="0"/>
              </a:rPr>
              <a:t>GCGCCCCCTGTCGGT</a:t>
            </a:r>
            <a:r>
              <a:rPr lang="en-US" sz="800" dirty="0" smtClean="0">
                <a:latin typeface="Courier New" pitchFamily="49" charset="0"/>
                <a:cs typeface="Courier New" pitchFamily="49" charset="0"/>
              </a:rPr>
              <a:t>TACCGAGTGGGAGC</a:t>
            </a:r>
            <a:endParaRPr lang="en-US" sz="800" dirty="0"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100" name="TextBox 99"/>
          <p:cNvSpPr txBox="1"/>
          <p:nvPr/>
        </p:nvSpPr>
        <p:spPr>
          <a:xfrm>
            <a:off x="2961332" y="4738656"/>
            <a:ext cx="159050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000" dirty="0" smtClean="0"/>
              <a:t>HPCA intron (CTCF&amp;BORIS)</a:t>
            </a:r>
            <a:endParaRPr lang="en-US" sz="1000" dirty="0"/>
          </a:p>
          <a:p>
            <a:pPr algn="ctr"/>
            <a:r>
              <a:rPr lang="en-US" sz="1000" dirty="0" smtClean="0"/>
              <a:t> </a:t>
            </a:r>
            <a:endParaRPr lang="en-US" sz="1000" dirty="0"/>
          </a:p>
        </p:txBody>
      </p:sp>
      <p:sp>
        <p:nvSpPr>
          <p:cNvPr id="101" name="Rectangle 100"/>
          <p:cNvSpPr/>
          <p:nvPr/>
        </p:nvSpPr>
        <p:spPr>
          <a:xfrm>
            <a:off x="447817" y="4150191"/>
            <a:ext cx="6300170" cy="3488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1000"/>
              </a:lnSpc>
            </a:pPr>
            <a:r>
              <a:rPr lang="en-US" sz="800" b="1" dirty="0" smtClean="0">
                <a:latin typeface="Courier New" pitchFamily="49" charset="0"/>
                <a:cs typeface="Courier New" pitchFamily="49" charset="0"/>
              </a:rPr>
              <a:t>Human </a:t>
            </a:r>
            <a:r>
              <a:rPr lang="en-US" sz="800" dirty="0" smtClean="0">
                <a:latin typeface="Courier New" pitchFamily="49" charset="0"/>
                <a:cs typeface="Courier New" pitchFamily="49" charset="0"/>
              </a:rPr>
              <a:t>CTGGGTGCAGG</a:t>
            </a:r>
            <a:r>
              <a:rPr lang="en-US" sz="800" b="1" i="1" u="sng" dirty="0" smtClean="0">
                <a:solidFill>
                  <a:srgbClr val="000099"/>
                </a:solidFill>
                <a:latin typeface="Courier New" pitchFamily="49" charset="0"/>
                <a:cs typeface="Courier New" pitchFamily="49" charset="0"/>
              </a:rPr>
              <a:t>GCGCCACCTGGAGGC</a:t>
            </a:r>
            <a:r>
              <a:rPr lang="en-US" sz="800" dirty="0" smtClean="0">
                <a:latin typeface="Courier New" pitchFamily="49" charset="0"/>
                <a:cs typeface="Courier New" pitchFamily="49" charset="0"/>
              </a:rPr>
              <a:t>TACCGCGC</a:t>
            </a:r>
            <a:r>
              <a:rPr lang="en-US" sz="1000" b="1" dirty="0" smtClean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A</a:t>
            </a:r>
            <a:r>
              <a:rPr lang="en-US" sz="800" dirty="0" smtClean="0">
                <a:latin typeface="Courier New" pitchFamily="49" charset="0"/>
                <a:cs typeface="Courier New" pitchFamily="49" charset="0"/>
              </a:rPr>
              <a:t>-ACGTCC</a:t>
            </a:r>
            <a:r>
              <a:rPr lang="en-US" sz="1000" b="1" dirty="0" smtClean="0">
                <a:solidFill>
                  <a:srgbClr val="0033CC"/>
                </a:solidFill>
                <a:latin typeface="Courier New" pitchFamily="49" charset="0"/>
                <a:cs typeface="Courier New" pitchFamily="49" charset="0"/>
              </a:rPr>
              <a:t>T</a:t>
            </a:r>
            <a:r>
              <a:rPr lang="en-US" sz="800" dirty="0" smtClean="0">
                <a:latin typeface="Courier New" pitchFamily="49" charset="0"/>
                <a:cs typeface="Courier New" pitchFamily="49" charset="0"/>
              </a:rPr>
              <a:t>CGCCCTCGCAGGACCAGTTCAG</a:t>
            </a:r>
            <a:r>
              <a:rPr lang="en-US" sz="800" b="1" i="1" u="sng" dirty="0" smtClean="0">
                <a:latin typeface="Courier New" pitchFamily="49" charset="0"/>
                <a:cs typeface="Courier New" pitchFamily="49" charset="0"/>
              </a:rPr>
              <a:t>TCCCAAAGGGGGCGC</a:t>
            </a:r>
            <a:r>
              <a:rPr lang="en-US" sz="800" dirty="0" smtClean="0">
                <a:latin typeface="Courier New" pitchFamily="49" charset="0"/>
                <a:cs typeface="Courier New" pitchFamily="49" charset="0"/>
              </a:rPr>
              <a:t>AGCATCTCA-CA</a:t>
            </a:r>
          </a:p>
          <a:p>
            <a:pPr>
              <a:lnSpc>
                <a:spcPts val="1000"/>
              </a:lnSpc>
            </a:pPr>
            <a:r>
              <a:rPr lang="en-US" sz="800" b="1" dirty="0" smtClean="0">
                <a:latin typeface="Courier New"/>
                <a:ea typeface="Times New Roman"/>
                <a:cs typeface="Times New Roman"/>
              </a:rPr>
              <a:t>Mouse </a:t>
            </a:r>
            <a:r>
              <a:rPr lang="en-US" sz="800" dirty="0" smtClean="0">
                <a:latin typeface="Courier New"/>
                <a:ea typeface="Times New Roman"/>
                <a:cs typeface="Times New Roman"/>
              </a:rPr>
              <a:t>CTGGACAAAAG</a:t>
            </a:r>
            <a:r>
              <a:rPr lang="en-US" sz="800" b="1" i="1" u="sng" dirty="0" smtClean="0">
                <a:solidFill>
                  <a:srgbClr val="000099"/>
                </a:solidFill>
                <a:latin typeface="Courier New"/>
                <a:ea typeface="Times New Roman"/>
                <a:cs typeface="Times New Roman"/>
              </a:rPr>
              <a:t>GCACCACCTAGTGGT</a:t>
            </a:r>
            <a:r>
              <a:rPr lang="en-US" sz="800" dirty="0" smtClean="0">
                <a:latin typeface="Courier New"/>
                <a:ea typeface="Times New Roman"/>
                <a:cs typeface="Times New Roman"/>
              </a:rPr>
              <a:t>CA</a:t>
            </a:r>
            <a:r>
              <a:rPr lang="en-US" sz="1000" b="1" dirty="0" smtClean="0">
                <a:solidFill>
                  <a:srgbClr val="FF0000"/>
                </a:solidFill>
                <a:latin typeface="Courier New"/>
                <a:ea typeface="Times New Roman"/>
                <a:cs typeface="Times New Roman"/>
              </a:rPr>
              <a:t>C</a:t>
            </a:r>
            <a:r>
              <a:rPr lang="en-US" sz="800" dirty="0" smtClean="0">
                <a:latin typeface="Courier New"/>
                <a:ea typeface="Times New Roman"/>
                <a:cs typeface="Times New Roman"/>
              </a:rPr>
              <a:t>AACGCAGAAGTCCT</a:t>
            </a:r>
            <a:r>
              <a:rPr lang="en-US" sz="1000" b="1" dirty="0" smtClean="0">
                <a:solidFill>
                  <a:srgbClr val="003399"/>
                </a:solidFill>
                <a:latin typeface="Courier New"/>
                <a:ea typeface="Times New Roman"/>
                <a:cs typeface="Times New Roman"/>
              </a:rPr>
              <a:t>C</a:t>
            </a:r>
            <a:r>
              <a:rPr lang="en-US" sz="800" dirty="0" smtClean="0">
                <a:latin typeface="Courier New"/>
                <a:ea typeface="Times New Roman"/>
                <a:cs typeface="Times New Roman"/>
              </a:rPr>
              <a:t>TTGCGCGCAGGACAAGTCCAA</a:t>
            </a:r>
            <a:r>
              <a:rPr lang="en-US" sz="800" b="1" i="1" u="sng" dirty="0" smtClean="0">
                <a:latin typeface="Courier New"/>
                <a:ea typeface="Times New Roman"/>
                <a:cs typeface="Times New Roman"/>
              </a:rPr>
              <a:t>TCCCGAAGGGGGCGC</a:t>
            </a:r>
            <a:r>
              <a:rPr lang="en-US" sz="800" dirty="0" smtClean="0">
                <a:latin typeface="Courier New"/>
                <a:ea typeface="Times New Roman"/>
                <a:cs typeface="Times New Roman"/>
              </a:rPr>
              <a:t>AGCATCTCATAA</a:t>
            </a:r>
            <a:endParaRPr lang="en-US" sz="800" dirty="0"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102" name="TextBox 101"/>
          <p:cNvSpPr txBox="1"/>
          <p:nvPr/>
        </p:nvSpPr>
        <p:spPr>
          <a:xfrm>
            <a:off x="2961332" y="3990578"/>
            <a:ext cx="170752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000" dirty="0" smtClean="0"/>
              <a:t>IRF2BP1 3’end (CTCF&amp;BORIS)</a:t>
            </a:r>
            <a:endParaRPr lang="en-US" sz="1000" dirty="0"/>
          </a:p>
        </p:txBody>
      </p:sp>
      <p:sp>
        <p:nvSpPr>
          <p:cNvPr id="103" name="Rectangle 102"/>
          <p:cNvSpPr/>
          <p:nvPr/>
        </p:nvSpPr>
        <p:spPr>
          <a:xfrm>
            <a:off x="428766" y="6170655"/>
            <a:ext cx="6470103" cy="3488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1000"/>
              </a:lnSpc>
            </a:pPr>
            <a:r>
              <a:rPr lang="en-US" sz="800" b="1" dirty="0" smtClean="0">
                <a:latin typeface="Courier New" pitchFamily="49" charset="0"/>
                <a:cs typeface="Courier New" pitchFamily="49" charset="0"/>
              </a:rPr>
              <a:t>Human</a:t>
            </a:r>
            <a:r>
              <a:rPr lang="en-US" sz="800" dirty="0" smtClean="0">
                <a:latin typeface="Courier New" pitchFamily="49" charset="0"/>
                <a:cs typeface="Courier New" pitchFamily="49" charset="0"/>
              </a:rPr>
              <a:t> ACCACCAACGCTAC----CCACCACTTTCTGCTTTC</a:t>
            </a:r>
            <a:r>
              <a:rPr lang="en-US" sz="1000" b="1" dirty="0" smtClean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C</a:t>
            </a:r>
            <a:r>
              <a:rPr lang="en-US" sz="800" dirty="0" smtClean="0">
                <a:latin typeface="Courier New" pitchFamily="49" charset="0"/>
                <a:cs typeface="Courier New" pitchFamily="49" charset="0"/>
              </a:rPr>
              <a:t>AATA</a:t>
            </a:r>
            <a:r>
              <a:rPr lang="en-US" sz="800" b="1" i="1" u="sng" dirty="0" smtClean="0">
                <a:latin typeface="Courier New" pitchFamily="49" charset="0"/>
                <a:cs typeface="Courier New" pitchFamily="49" charset="0"/>
              </a:rPr>
              <a:t>GTGCCCTCTGGTGGA</a:t>
            </a:r>
            <a:r>
              <a:rPr lang="en-US" sz="800" dirty="0" smtClean="0">
                <a:latin typeface="Courier New" pitchFamily="49" charset="0"/>
                <a:cs typeface="Courier New" pitchFamily="49" charset="0"/>
              </a:rPr>
              <a:t>AGAAATATTAATTGCAGTTAACGGAGCCCGACTC</a:t>
            </a:r>
          </a:p>
          <a:p>
            <a:pPr>
              <a:lnSpc>
                <a:spcPts val="1000"/>
              </a:lnSpc>
            </a:pPr>
            <a:r>
              <a:rPr lang="en-US" sz="800" b="1" dirty="0" smtClean="0">
                <a:latin typeface="Courier New" pitchFamily="49" charset="0"/>
                <a:cs typeface="Courier New" pitchFamily="49" charset="0"/>
              </a:rPr>
              <a:t>Mouse</a:t>
            </a:r>
            <a:r>
              <a:rPr lang="en-US" sz="800" dirty="0" smtClean="0">
                <a:latin typeface="Courier New" pitchFamily="49" charset="0"/>
                <a:cs typeface="Courier New" pitchFamily="49" charset="0"/>
              </a:rPr>
              <a:t> GCATCCTTGACCACGGAAATACTGCGTTTTGCTTTCCGATA</a:t>
            </a:r>
            <a:r>
              <a:rPr lang="en-US" sz="800" b="1" i="1" u="sng" dirty="0" smtClean="0">
                <a:latin typeface="Courier New" pitchFamily="49" charset="0"/>
                <a:cs typeface="Courier New" pitchFamily="49" charset="0"/>
              </a:rPr>
              <a:t>GTGCCCT</a:t>
            </a:r>
            <a:r>
              <a:rPr lang="en-US" sz="1000" b="1" i="1" u="sng" dirty="0" smtClean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C</a:t>
            </a:r>
            <a:r>
              <a:rPr lang="en-US" sz="800" b="1" i="1" u="sng" dirty="0" smtClean="0">
                <a:latin typeface="Courier New" pitchFamily="49" charset="0"/>
                <a:cs typeface="Courier New" pitchFamily="49" charset="0"/>
              </a:rPr>
              <a:t>GTGTGGC</a:t>
            </a:r>
            <a:r>
              <a:rPr lang="en-US" sz="800" dirty="0" smtClean="0">
                <a:latin typeface="Courier New" pitchFamily="49" charset="0"/>
                <a:cs typeface="Courier New" pitchFamily="49" charset="0"/>
              </a:rPr>
              <a:t>AGAAATCAGAACTGCAAGTTATAGACCGGGACGCA</a:t>
            </a:r>
            <a:endParaRPr lang="en-US" sz="800" dirty="0"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104" name="TextBox 103"/>
          <p:cNvSpPr txBox="1"/>
          <p:nvPr/>
        </p:nvSpPr>
        <p:spPr>
          <a:xfrm>
            <a:off x="2482051" y="5983837"/>
            <a:ext cx="255230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/>
              <a:t>CTCF-only (</a:t>
            </a:r>
            <a:r>
              <a:rPr lang="en-US" sz="1000" dirty="0" smtClean="0"/>
              <a:t>chr17:28420640-28420799, hg19)</a:t>
            </a:r>
            <a:endParaRPr lang="en-US" sz="1000" dirty="0"/>
          </a:p>
        </p:txBody>
      </p:sp>
      <p:sp>
        <p:nvSpPr>
          <p:cNvPr id="110" name="TextBox 109"/>
          <p:cNvSpPr txBox="1"/>
          <p:nvPr/>
        </p:nvSpPr>
        <p:spPr>
          <a:xfrm>
            <a:off x="480235" y="2800802"/>
            <a:ext cx="3177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B</a:t>
            </a:r>
            <a:endParaRPr lang="en-US" dirty="0"/>
          </a:p>
        </p:txBody>
      </p:sp>
      <p:sp>
        <p:nvSpPr>
          <p:cNvPr id="111" name="TextBox 110"/>
          <p:cNvSpPr txBox="1"/>
          <p:nvPr/>
        </p:nvSpPr>
        <p:spPr>
          <a:xfrm>
            <a:off x="421201" y="6554414"/>
            <a:ext cx="39613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D                            E                                   F</a:t>
            </a:r>
            <a:endParaRPr lang="en-US" dirty="0"/>
          </a:p>
        </p:txBody>
      </p:sp>
      <p:sp>
        <p:nvSpPr>
          <p:cNvPr id="112" name="TextBox 111"/>
          <p:cNvSpPr txBox="1"/>
          <p:nvPr/>
        </p:nvSpPr>
        <p:spPr>
          <a:xfrm>
            <a:off x="4189681" y="7929554"/>
            <a:ext cx="23823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900"/>
            </a:lvl1pPr>
          </a:lstStyle>
          <a:p>
            <a:pPr algn="ctr"/>
            <a:r>
              <a:rPr lang="en-US" dirty="0"/>
              <a:t>Distance between two CTCF </a:t>
            </a:r>
            <a:r>
              <a:rPr lang="en-US" dirty="0" smtClean="0"/>
              <a:t>motifs </a:t>
            </a:r>
          </a:p>
          <a:p>
            <a:pPr algn="ctr"/>
            <a:r>
              <a:rPr lang="en-US" dirty="0" smtClean="0"/>
              <a:t>in 1bp resolution </a:t>
            </a:r>
            <a:endParaRPr lang="en-US" dirty="0"/>
          </a:p>
        </p:txBody>
      </p:sp>
      <p:sp>
        <p:nvSpPr>
          <p:cNvPr id="113" name="TextBox 112"/>
          <p:cNvSpPr txBox="1"/>
          <p:nvPr/>
        </p:nvSpPr>
        <p:spPr>
          <a:xfrm rot="16200000">
            <a:off x="3498584" y="7248831"/>
            <a:ext cx="1128835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dirty="0" smtClean="0"/>
              <a:t>% of CTCF&amp;BORIS sites</a:t>
            </a:r>
            <a:endParaRPr lang="en-US" sz="800" dirty="0"/>
          </a:p>
        </p:txBody>
      </p:sp>
      <p:sp>
        <p:nvSpPr>
          <p:cNvPr id="114" name="TextBox 113"/>
          <p:cNvSpPr txBox="1"/>
          <p:nvPr/>
        </p:nvSpPr>
        <p:spPr>
          <a:xfrm>
            <a:off x="582526" y="7819874"/>
            <a:ext cx="1593534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 smtClean="0"/>
              <a:t>Number of CTCF motifs</a:t>
            </a:r>
            <a:endParaRPr lang="en-US" sz="900" dirty="0"/>
          </a:p>
        </p:txBody>
      </p:sp>
      <p:sp>
        <p:nvSpPr>
          <p:cNvPr id="115" name="TextBox 163"/>
          <p:cNvSpPr txBox="1"/>
          <p:nvPr/>
        </p:nvSpPr>
        <p:spPr>
          <a:xfrm rot="16200000">
            <a:off x="-120933" y="7263952"/>
            <a:ext cx="1181734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US" sz="800" dirty="0" smtClean="0"/>
              <a:t>% of CTCF&amp;BORIS peaks</a:t>
            </a:r>
            <a:endParaRPr lang="en-US" sz="800" dirty="0"/>
          </a:p>
        </p:txBody>
      </p:sp>
      <p:sp>
        <p:nvSpPr>
          <p:cNvPr id="116" name="TextBox 115"/>
          <p:cNvSpPr txBox="1"/>
          <p:nvPr/>
        </p:nvSpPr>
        <p:spPr>
          <a:xfrm>
            <a:off x="945054" y="6739396"/>
            <a:ext cx="85792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b="1" dirty="0" smtClean="0"/>
              <a:t>CTCF&amp;BORIS</a:t>
            </a:r>
            <a:endParaRPr lang="en-US" sz="1000" b="1" dirty="0"/>
          </a:p>
        </p:txBody>
      </p:sp>
      <p:sp>
        <p:nvSpPr>
          <p:cNvPr id="117" name="TextBox 116"/>
          <p:cNvSpPr txBox="1"/>
          <p:nvPr/>
        </p:nvSpPr>
        <p:spPr>
          <a:xfrm>
            <a:off x="2824209" y="6739396"/>
            <a:ext cx="71205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>
              <a:defRPr sz="1000" b="1"/>
            </a:lvl1pPr>
          </a:lstStyle>
          <a:p>
            <a:r>
              <a:rPr lang="en-US" dirty="0"/>
              <a:t>CTCF-only</a:t>
            </a:r>
          </a:p>
        </p:txBody>
      </p:sp>
      <p:sp>
        <p:nvSpPr>
          <p:cNvPr id="118" name="TextBox 163"/>
          <p:cNvSpPr txBox="1"/>
          <p:nvPr/>
        </p:nvSpPr>
        <p:spPr>
          <a:xfrm rot="16200000">
            <a:off x="1776346" y="7240349"/>
            <a:ext cx="1071127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US" sz="800" dirty="0" smtClean="0"/>
              <a:t>% of CTCF-only peaks</a:t>
            </a:r>
            <a:endParaRPr lang="en-US" sz="800" dirty="0"/>
          </a:p>
        </p:txBody>
      </p:sp>
      <p:sp>
        <p:nvSpPr>
          <p:cNvPr id="119" name="TextBox 118"/>
          <p:cNvSpPr txBox="1"/>
          <p:nvPr/>
        </p:nvSpPr>
        <p:spPr>
          <a:xfrm>
            <a:off x="2362782" y="7833482"/>
            <a:ext cx="1842968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900"/>
            </a:lvl1pPr>
          </a:lstStyle>
          <a:p>
            <a:r>
              <a:rPr lang="en-US" dirty="0"/>
              <a:t>Number of CTCF </a:t>
            </a:r>
            <a:r>
              <a:rPr lang="en-US" dirty="0" smtClean="0"/>
              <a:t>motifs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384160" y="5335174"/>
            <a:ext cx="3080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</a:t>
            </a:r>
            <a:endParaRPr lang="en-US" dirty="0"/>
          </a:p>
        </p:txBody>
      </p:sp>
      <p:sp>
        <p:nvSpPr>
          <p:cNvPr id="124" name="Rectangle 123"/>
          <p:cNvSpPr/>
          <p:nvPr/>
        </p:nvSpPr>
        <p:spPr>
          <a:xfrm>
            <a:off x="455645" y="5651695"/>
            <a:ext cx="647010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1200"/>
              </a:lnSpc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800" b="1" dirty="0">
                <a:latin typeface="Courier New" pitchFamily="49" charset="0"/>
                <a:cs typeface="Courier New" pitchFamily="49" charset="0"/>
              </a:rPr>
              <a:t>Human</a:t>
            </a:r>
            <a:r>
              <a:rPr lang="en-US" sz="800" dirty="0">
                <a:latin typeface="Courier New" pitchFamily="49" charset="0"/>
                <a:cs typeface="Courier New" pitchFamily="49" charset="0"/>
              </a:rPr>
              <a:t> </a:t>
            </a:r>
            <a:r>
              <a:rPr lang="en-US" sz="800" dirty="0" smtClean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GAATTGGTTGTA-</a:t>
            </a:r>
            <a:r>
              <a:rPr lang="en-US" sz="800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--GTTGTGGAATCGGAAGTGG</a:t>
            </a:r>
            <a:r>
              <a:rPr lang="en-US" sz="800" b="1" i="1" u="sng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CCGCG</a:t>
            </a:r>
            <a:r>
              <a:rPr lang="en-US" sz="1000" b="1" u="sng" dirty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C</a:t>
            </a:r>
            <a:r>
              <a:rPr lang="en-US" sz="800" b="1" i="1" u="sng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GGCGGCAG</a:t>
            </a:r>
            <a:r>
              <a:rPr lang="en-US" sz="800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TGCAGGCTCACACATCACAGCCCGA-----GCCCGC------</a:t>
            </a:r>
            <a:endParaRPr lang="en-US" sz="1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ts val="1200"/>
              </a:lnSpc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800" b="1" dirty="0">
                <a:latin typeface="Courier New" pitchFamily="49" charset="0"/>
                <a:cs typeface="Courier New" pitchFamily="49" charset="0"/>
              </a:rPr>
              <a:t>Mouse</a:t>
            </a:r>
            <a:r>
              <a:rPr lang="en-US" sz="800" dirty="0">
                <a:latin typeface="Courier New" pitchFamily="49" charset="0"/>
                <a:cs typeface="Courier New" pitchFamily="49" charset="0"/>
              </a:rPr>
              <a:t> </a:t>
            </a:r>
            <a:r>
              <a:rPr lang="en-US" sz="800" dirty="0" smtClean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GAAGCTGTTATGTGCAACAAGGGAACGGATGCTA</a:t>
            </a:r>
            <a:r>
              <a:rPr lang="en-US" sz="800" b="1" i="1" u="sng" dirty="0" smtClean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CCGCGCG</a:t>
            </a:r>
            <a:r>
              <a:rPr lang="en-US" sz="1000" b="1" u="sng" dirty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G</a:t>
            </a:r>
            <a:r>
              <a:rPr lang="en-US" sz="800" b="1" i="1" u="sng" dirty="0" smtClean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TGGCAG</a:t>
            </a:r>
            <a:r>
              <a:rPr lang="en-US" sz="800" dirty="0" smtClean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CATACTCCTATATATCGTGGCCCAAATGCTGCCAACTTGGGG</a:t>
            </a: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25" name="TextBox 124"/>
          <p:cNvSpPr txBox="1"/>
          <p:nvPr/>
        </p:nvSpPr>
        <p:spPr>
          <a:xfrm>
            <a:off x="2350876" y="5493555"/>
            <a:ext cx="302999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/>
              <a:t>H19 ICR - </a:t>
            </a:r>
            <a:r>
              <a:rPr lang="en-US" sz="1000" dirty="0"/>
              <a:t>CTCF-only (chr11:2,021,167-2,021,242, </a:t>
            </a:r>
            <a:r>
              <a:rPr lang="en-US" sz="1000" dirty="0" smtClean="0"/>
              <a:t>hg19)</a:t>
            </a:r>
            <a:endParaRPr lang="en-US" sz="1000" dirty="0"/>
          </a:p>
        </p:txBody>
      </p:sp>
      <p:graphicFrame>
        <p:nvGraphicFramePr>
          <p:cNvPr id="44" name="Chart 4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24874144"/>
              </p:ext>
            </p:extLst>
          </p:nvPr>
        </p:nvGraphicFramePr>
        <p:xfrm>
          <a:off x="4124654" y="6576360"/>
          <a:ext cx="2631225" cy="14391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sp>
        <p:nvSpPr>
          <p:cNvPr id="45" name="TextBox 44"/>
          <p:cNvSpPr txBox="1"/>
          <p:nvPr/>
        </p:nvSpPr>
        <p:spPr>
          <a:xfrm>
            <a:off x="5184483" y="6739396"/>
            <a:ext cx="85792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b="1" dirty="0" smtClean="0"/>
              <a:t>CTCF&amp;BORIS</a:t>
            </a:r>
            <a:endParaRPr lang="en-US" sz="1000" b="1" dirty="0"/>
          </a:p>
        </p:txBody>
      </p:sp>
    </p:spTree>
    <p:extLst>
      <p:ext uri="{BB962C8B-B14F-4D97-AF65-F5344CB8AC3E}">
        <p14:creationId xmlns:p14="http://schemas.microsoft.com/office/powerpoint/2010/main" val="20440669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133324</TotalTime>
  <Words>151</Words>
  <Application>Microsoft Office PowerPoint</Application>
  <PresentationFormat>On-screen Show (4:3)</PresentationFormat>
  <Paragraphs>41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Courier New</vt:lpstr>
      <vt:lpstr>Times New Roman</vt:lpstr>
      <vt:lpstr>Office Theme</vt:lpstr>
      <vt:lpstr>PowerPoint Presentation</vt:lpstr>
    </vt:vector>
  </TitlesOfParts>
  <Company>NIAID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Supplementary Figures</dc:title>
  <dc:creator>Pugacheva, Elena (NIH/NIAID) [E]</dc:creator>
  <cp:lastModifiedBy>Pugacheva, Elena (NIH/NIAID) [E]</cp:lastModifiedBy>
  <cp:revision>215</cp:revision>
  <cp:lastPrinted>2015-07-01T14:09:20Z</cp:lastPrinted>
  <dcterms:created xsi:type="dcterms:W3CDTF">2013-12-02T19:20:48Z</dcterms:created>
  <dcterms:modified xsi:type="dcterms:W3CDTF">2015-08-05T17:38:45Z</dcterms:modified>
</cp:coreProperties>
</file>