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6858000" cy="9144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2746" y="8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2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/>
          <a:lstStyle>
            <a:lvl1pPr algn="r">
              <a:defRPr sz="1200"/>
            </a:lvl1pPr>
          </a:lstStyle>
          <a:p>
            <a:fld id="{6EAB70AD-9615-4F0E-A162-052872A7ADAA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01863" y="698500"/>
            <a:ext cx="2616200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60" tIns="46629" rIns="93260" bIns="4662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60" tIns="46629" rIns="93260" bIns="4662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6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6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 anchor="b"/>
          <a:lstStyle>
            <a:lvl1pPr algn="r">
              <a:defRPr sz="1200"/>
            </a:lvl1pPr>
          </a:lstStyle>
          <a:p>
            <a:fld id="{227C36D3-D462-4B04-BDDE-A199EE8FE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341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94DBD-BA65-453F-ACD6-32B964B8657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55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5CB03-3893-490E-972B-1F66FA3DEE62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595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EC86-1560-4358-A26C-D3EEB384F684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59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2564-2683-4B09-8602-FED702D4D92B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95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D3BF-D992-4AC2-87C0-8A7252AF901D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2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793E-5B9D-4BF3-BABC-2E5341F0F2AE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76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9F28-6377-4A54-9DE2-AF9FD443C296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362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861EB-F452-4FBB-987A-250AAF0D70CE}" type="datetime1">
              <a:rPr lang="en-US" smtClean="0"/>
              <a:t>8/5/2015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152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9416E-E0EA-4311-8121-91647B567455}" type="datetime1">
              <a:rPr lang="en-US" smtClean="0"/>
              <a:t>8/5/2015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635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64819-D3F3-4A5C-95FE-598E6DAE749E}" type="datetime1">
              <a:rPr lang="en-US" smtClean="0"/>
              <a:t>8/5/2015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977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4B4A-D294-448B-8715-A74681F2A6C1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242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D107-401C-4185-A349-53B2E56C2648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5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F5608-C679-4AC7-9CE0-8C4377592DC2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339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jpeg"/><Relationship Id="rId18" Type="http://schemas.openxmlformats.org/officeDocument/2006/relationships/image" Target="../media/image15.jpeg"/><Relationship Id="rId26" Type="http://schemas.openxmlformats.org/officeDocument/2006/relationships/image" Target="../media/image23.png"/><Relationship Id="rId3" Type="http://schemas.openxmlformats.org/officeDocument/2006/relationships/image" Target="../media/image1.jpeg"/><Relationship Id="rId21" Type="http://schemas.openxmlformats.org/officeDocument/2006/relationships/image" Target="../media/image18.jpeg"/><Relationship Id="rId7" Type="http://schemas.openxmlformats.org/officeDocument/2006/relationships/image" Target="../media/image5.jpeg"/><Relationship Id="rId12" Type="http://schemas.openxmlformats.org/officeDocument/2006/relationships/image" Target="../media/image9.jpeg"/><Relationship Id="rId17" Type="http://schemas.openxmlformats.org/officeDocument/2006/relationships/image" Target="../media/image14.jpeg"/><Relationship Id="rId25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jpeg"/><Relationship Id="rId20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8.jpeg"/><Relationship Id="rId24" Type="http://schemas.openxmlformats.org/officeDocument/2006/relationships/image" Target="../media/image21.png"/><Relationship Id="rId5" Type="http://schemas.openxmlformats.org/officeDocument/2006/relationships/image" Target="../media/image3.jpeg"/><Relationship Id="rId15" Type="http://schemas.openxmlformats.org/officeDocument/2006/relationships/image" Target="../media/image12.jpeg"/><Relationship Id="rId23" Type="http://schemas.openxmlformats.org/officeDocument/2006/relationships/image" Target="../media/image20.png"/><Relationship Id="rId28" Type="http://schemas.openxmlformats.org/officeDocument/2006/relationships/image" Target="../media/image25.jpeg"/><Relationship Id="rId10" Type="http://schemas.openxmlformats.org/officeDocument/2006/relationships/image" Target="../media/image7.jpeg"/><Relationship Id="rId19" Type="http://schemas.openxmlformats.org/officeDocument/2006/relationships/image" Target="../media/image16.jpeg"/><Relationship Id="rId4" Type="http://schemas.openxmlformats.org/officeDocument/2006/relationships/image" Target="../media/image2.jpeg"/><Relationship Id="rId9" Type="http://schemas.microsoft.com/office/2007/relationships/hdphoto" Target="../media/hdphoto1.wdp"/><Relationship Id="rId14" Type="http://schemas.openxmlformats.org/officeDocument/2006/relationships/image" Target="../media/image11.jpeg"/><Relationship Id="rId22" Type="http://schemas.openxmlformats.org/officeDocument/2006/relationships/image" Target="../media/image19.jpeg"/><Relationship Id="rId27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64524" y="3657788"/>
            <a:ext cx="72487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Site 1            Site2</a:t>
            </a:r>
            <a:endParaRPr lang="en-US" sz="600" dirty="0"/>
          </a:p>
        </p:txBody>
      </p:sp>
      <p:grpSp>
        <p:nvGrpSpPr>
          <p:cNvPr id="336" name="Group 335"/>
          <p:cNvGrpSpPr/>
          <p:nvPr/>
        </p:nvGrpSpPr>
        <p:grpSpPr>
          <a:xfrm>
            <a:off x="1772036" y="3025080"/>
            <a:ext cx="2795965" cy="1641218"/>
            <a:chOff x="152400" y="3235582"/>
            <a:chExt cx="2795965" cy="1641218"/>
          </a:xfrm>
        </p:grpSpPr>
        <p:sp>
          <p:nvSpPr>
            <p:cNvPr id="337" name="TextBox 336"/>
            <p:cNvSpPr txBox="1"/>
            <p:nvPr/>
          </p:nvSpPr>
          <p:spPr>
            <a:xfrm>
              <a:off x="152400" y="4045123"/>
              <a:ext cx="263405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Protein:     -   11ZFs   -  11ZFs              -  11ZFs  -    11ZFs            -   11ZFs  -    11ZFs</a:t>
              </a:r>
              <a:endParaRPr lang="en-US" sz="600" dirty="0"/>
            </a:p>
          </p:txBody>
        </p:sp>
        <p:pic>
          <p:nvPicPr>
            <p:cNvPr id="338" name="Picture 3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759" y="4236192"/>
              <a:ext cx="689880" cy="64029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grpSp>
          <p:nvGrpSpPr>
            <p:cNvPr id="339" name="Group 338"/>
            <p:cNvGrpSpPr/>
            <p:nvPr/>
          </p:nvGrpSpPr>
          <p:grpSpPr>
            <a:xfrm>
              <a:off x="356191" y="3352800"/>
              <a:ext cx="984619" cy="681839"/>
              <a:chOff x="356191" y="3352800"/>
              <a:chExt cx="984619" cy="681839"/>
            </a:xfrm>
          </p:grpSpPr>
          <p:sp>
            <p:nvSpPr>
              <p:cNvPr id="370" name="TextBox 369"/>
              <p:cNvSpPr txBox="1"/>
              <p:nvPr/>
            </p:nvSpPr>
            <p:spPr>
              <a:xfrm>
                <a:off x="383472" y="3606799"/>
                <a:ext cx="864339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5’                                3’</a:t>
                </a:r>
                <a:endParaRPr lang="en-US" sz="600" dirty="0"/>
              </a:p>
            </p:txBody>
          </p:sp>
          <p:cxnSp>
            <p:nvCxnSpPr>
              <p:cNvPr id="371" name="Straight Connector 370"/>
              <p:cNvCxnSpPr/>
              <p:nvPr/>
            </p:nvCxnSpPr>
            <p:spPr>
              <a:xfrm>
                <a:off x="594225" y="3752621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2" name="Straight Connector 371"/>
              <p:cNvCxnSpPr/>
              <p:nvPr/>
            </p:nvCxnSpPr>
            <p:spPr>
              <a:xfrm>
                <a:off x="871366" y="3753282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3" name="Straight Connector 372"/>
              <p:cNvCxnSpPr/>
              <p:nvPr/>
            </p:nvCxnSpPr>
            <p:spPr>
              <a:xfrm>
                <a:off x="839584" y="3902409"/>
                <a:ext cx="312055" cy="0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4" name="TextBox 373"/>
              <p:cNvSpPr txBox="1"/>
              <p:nvPr/>
            </p:nvSpPr>
            <p:spPr>
              <a:xfrm>
                <a:off x="356191" y="3352800"/>
                <a:ext cx="984619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 smtClean="0"/>
                  <a:t>TP53 promoter (200bp)</a:t>
                </a:r>
                <a:endParaRPr lang="en-US" sz="600" dirty="0"/>
              </a:p>
            </p:txBody>
          </p:sp>
          <p:sp>
            <p:nvSpPr>
              <p:cNvPr id="375" name="TextBox 374"/>
              <p:cNvSpPr txBox="1"/>
              <p:nvPr/>
            </p:nvSpPr>
            <p:spPr>
              <a:xfrm>
                <a:off x="497311" y="3606218"/>
                <a:ext cx="619080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CTCF       </a:t>
                </a:r>
                <a:r>
                  <a:rPr lang="en-US" sz="600" dirty="0" err="1" smtClean="0"/>
                  <a:t>CTCF</a:t>
                </a:r>
                <a:endParaRPr lang="en-US" sz="600" dirty="0"/>
              </a:p>
            </p:txBody>
          </p:sp>
          <p:cxnSp>
            <p:nvCxnSpPr>
              <p:cNvPr id="376" name="Straight Connector 375"/>
              <p:cNvCxnSpPr/>
              <p:nvPr/>
            </p:nvCxnSpPr>
            <p:spPr>
              <a:xfrm>
                <a:off x="433823" y="3902409"/>
                <a:ext cx="312055" cy="0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7" name="Straight Connector 376"/>
              <p:cNvCxnSpPr/>
              <p:nvPr/>
            </p:nvCxnSpPr>
            <p:spPr>
              <a:xfrm>
                <a:off x="889344" y="3884992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8" name="Straight Connector 377"/>
              <p:cNvCxnSpPr/>
              <p:nvPr/>
            </p:nvCxnSpPr>
            <p:spPr>
              <a:xfrm>
                <a:off x="556324" y="3885516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9" name="Straight Connector 378"/>
              <p:cNvCxnSpPr/>
              <p:nvPr/>
            </p:nvCxnSpPr>
            <p:spPr>
              <a:xfrm>
                <a:off x="468744" y="3764771"/>
                <a:ext cx="668208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0" name="Right Brace 379"/>
              <p:cNvSpPr/>
              <p:nvPr/>
            </p:nvSpPr>
            <p:spPr>
              <a:xfrm rot="16200000" flipH="1">
                <a:off x="949868" y="3850341"/>
                <a:ext cx="74016" cy="294580"/>
              </a:xfrm>
              <a:prstGeom prst="rightBrace">
                <a:avLst/>
              </a:prstGeom>
              <a:ln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Right Brace 380"/>
              <p:cNvSpPr/>
              <p:nvPr/>
            </p:nvSpPr>
            <p:spPr>
              <a:xfrm rot="16200000" flipH="1">
                <a:off x="578351" y="3850341"/>
                <a:ext cx="74016" cy="294580"/>
              </a:xfrm>
              <a:prstGeom prst="rightBrace">
                <a:avLst/>
              </a:prstGeom>
              <a:ln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40" name="Picture 33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7811" y="4236192"/>
              <a:ext cx="698021" cy="64060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41" name="Picture 3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7400" y="4236192"/>
              <a:ext cx="698021" cy="63727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grpSp>
          <p:nvGrpSpPr>
            <p:cNvPr id="342" name="Group 341"/>
            <p:cNvGrpSpPr/>
            <p:nvPr/>
          </p:nvGrpSpPr>
          <p:grpSpPr>
            <a:xfrm>
              <a:off x="1143000" y="3352800"/>
              <a:ext cx="1097079" cy="681839"/>
              <a:chOff x="356191" y="3352800"/>
              <a:chExt cx="1097079" cy="681839"/>
            </a:xfrm>
          </p:grpSpPr>
          <p:sp>
            <p:nvSpPr>
              <p:cNvPr id="357" name="TextBox 356"/>
              <p:cNvSpPr txBox="1"/>
              <p:nvPr/>
            </p:nvSpPr>
            <p:spPr>
              <a:xfrm>
                <a:off x="383472" y="3606799"/>
                <a:ext cx="864339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5’                                3’</a:t>
                </a:r>
                <a:endParaRPr lang="en-US" sz="600" dirty="0"/>
              </a:p>
            </p:txBody>
          </p:sp>
          <p:cxnSp>
            <p:nvCxnSpPr>
              <p:cNvPr id="358" name="Straight Connector 357"/>
              <p:cNvCxnSpPr/>
              <p:nvPr/>
            </p:nvCxnSpPr>
            <p:spPr>
              <a:xfrm>
                <a:off x="594225" y="3752621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9" name="Straight Connector 358"/>
              <p:cNvCxnSpPr/>
              <p:nvPr/>
            </p:nvCxnSpPr>
            <p:spPr>
              <a:xfrm>
                <a:off x="871366" y="3753282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0" name="Straight Connector 359"/>
              <p:cNvCxnSpPr/>
              <p:nvPr/>
            </p:nvCxnSpPr>
            <p:spPr>
              <a:xfrm>
                <a:off x="839584" y="3902409"/>
                <a:ext cx="312055" cy="0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1" name="TextBox 360"/>
              <p:cNvSpPr txBox="1"/>
              <p:nvPr/>
            </p:nvSpPr>
            <p:spPr>
              <a:xfrm>
                <a:off x="356191" y="3352800"/>
                <a:ext cx="1097079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 smtClean="0"/>
                  <a:t>IRF2BP1 3’UTR(200bp)</a:t>
                </a:r>
                <a:endParaRPr lang="en-US" sz="600" dirty="0"/>
              </a:p>
            </p:txBody>
          </p:sp>
          <p:sp>
            <p:nvSpPr>
              <p:cNvPr id="362" name="TextBox 361"/>
              <p:cNvSpPr txBox="1"/>
              <p:nvPr/>
            </p:nvSpPr>
            <p:spPr>
              <a:xfrm>
                <a:off x="497311" y="3606218"/>
                <a:ext cx="619080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CTCF       </a:t>
                </a:r>
                <a:r>
                  <a:rPr lang="en-US" sz="600" dirty="0" err="1" smtClean="0"/>
                  <a:t>CTCF</a:t>
                </a:r>
                <a:endParaRPr lang="en-US" sz="600" dirty="0"/>
              </a:p>
            </p:txBody>
          </p:sp>
          <p:cxnSp>
            <p:nvCxnSpPr>
              <p:cNvPr id="363" name="Straight Connector 362"/>
              <p:cNvCxnSpPr/>
              <p:nvPr/>
            </p:nvCxnSpPr>
            <p:spPr>
              <a:xfrm>
                <a:off x="433823" y="3902409"/>
                <a:ext cx="312055" cy="0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4" name="Straight Connector 363"/>
              <p:cNvCxnSpPr/>
              <p:nvPr/>
            </p:nvCxnSpPr>
            <p:spPr>
              <a:xfrm>
                <a:off x="889344" y="3884992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5" name="Straight Connector 364"/>
              <p:cNvCxnSpPr/>
              <p:nvPr/>
            </p:nvCxnSpPr>
            <p:spPr>
              <a:xfrm>
                <a:off x="556324" y="3885516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6" name="Straight Connector 365"/>
              <p:cNvCxnSpPr/>
              <p:nvPr/>
            </p:nvCxnSpPr>
            <p:spPr>
              <a:xfrm>
                <a:off x="468744" y="3764771"/>
                <a:ext cx="668208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7" name="Right Brace 366"/>
              <p:cNvSpPr/>
              <p:nvPr/>
            </p:nvSpPr>
            <p:spPr>
              <a:xfrm rot="16200000" flipH="1">
                <a:off x="949868" y="3850341"/>
                <a:ext cx="74016" cy="294580"/>
              </a:xfrm>
              <a:prstGeom prst="rightBrace">
                <a:avLst/>
              </a:prstGeom>
              <a:ln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Right Brace 367"/>
              <p:cNvSpPr/>
              <p:nvPr/>
            </p:nvSpPr>
            <p:spPr>
              <a:xfrm rot="16200000" flipH="1">
                <a:off x="578351" y="3850341"/>
                <a:ext cx="74016" cy="294580"/>
              </a:xfrm>
              <a:prstGeom prst="rightBrace">
                <a:avLst/>
              </a:prstGeom>
              <a:ln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3" name="Group 342"/>
            <p:cNvGrpSpPr/>
            <p:nvPr/>
          </p:nvGrpSpPr>
          <p:grpSpPr>
            <a:xfrm>
              <a:off x="1963746" y="3352800"/>
              <a:ext cx="984619" cy="681839"/>
              <a:chOff x="356191" y="3352800"/>
              <a:chExt cx="984619" cy="681839"/>
            </a:xfrm>
          </p:grpSpPr>
          <p:sp>
            <p:nvSpPr>
              <p:cNvPr id="345" name="TextBox 344"/>
              <p:cNvSpPr txBox="1"/>
              <p:nvPr/>
            </p:nvSpPr>
            <p:spPr>
              <a:xfrm>
                <a:off x="383472" y="3606799"/>
                <a:ext cx="864339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5’                                3’</a:t>
                </a:r>
                <a:endParaRPr lang="en-US" sz="600" dirty="0"/>
              </a:p>
            </p:txBody>
          </p:sp>
          <p:cxnSp>
            <p:nvCxnSpPr>
              <p:cNvPr id="346" name="Straight Connector 345"/>
              <p:cNvCxnSpPr/>
              <p:nvPr/>
            </p:nvCxnSpPr>
            <p:spPr>
              <a:xfrm>
                <a:off x="594225" y="3752621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" name="Straight Connector 346"/>
              <p:cNvCxnSpPr/>
              <p:nvPr/>
            </p:nvCxnSpPr>
            <p:spPr>
              <a:xfrm>
                <a:off x="871366" y="3753282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" name="Straight Connector 347"/>
              <p:cNvCxnSpPr/>
              <p:nvPr/>
            </p:nvCxnSpPr>
            <p:spPr>
              <a:xfrm>
                <a:off x="839584" y="3902409"/>
                <a:ext cx="312055" cy="0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9" name="TextBox 348"/>
              <p:cNvSpPr txBox="1"/>
              <p:nvPr/>
            </p:nvSpPr>
            <p:spPr>
              <a:xfrm>
                <a:off x="356191" y="3352800"/>
                <a:ext cx="984619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 smtClean="0"/>
                  <a:t>Chr17 Intergenic (200bp)</a:t>
                </a:r>
                <a:endParaRPr lang="en-US" sz="600" dirty="0"/>
              </a:p>
            </p:txBody>
          </p:sp>
          <p:sp>
            <p:nvSpPr>
              <p:cNvPr id="350" name="TextBox 349"/>
              <p:cNvSpPr txBox="1"/>
              <p:nvPr/>
            </p:nvSpPr>
            <p:spPr>
              <a:xfrm>
                <a:off x="497311" y="3606218"/>
                <a:ext cx="619080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CTCF       </a:t>
                </a:r>
                <a:r>
                  <a:rPr lang="en-US" sz="600" dirty="0" err="1" smtClean="0"/>
                  <a:t>CTCF</a:t>
                </a:r>
                <a:endParaRPr lang="en-US" sz="600" dirty="0"/>
              </a:p>
            </p:txBody>
          </p:sp>
          <p:cxnSp>
            <p:nvCxnSpPr>
              <p:cNvPr id="351" name="Straight Connector 350"/>
              <p:cNvCxnSpPr/>
              <p:nvPr/>
            </p:nvCxnSpPr>
            <p:spPr>
              <a:xfrm>
                <a:off x="433823" y="3902409"/>
                <a:ext cx="312055" cy="0"/>
              </a:xfrm>
              <a:prstGeom prst="line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2" name="Straight Connector 351"/>
              <p:cNvCxnSpPr/>
              <p:nvPr/>
            </p:nvCxnSpPr>
            <p:spPr>
              <a:xfrm>
                <a:off x="889344" y="3884992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3" name="Straight Connector 352"/>
              <p:cNvCxnSpPr/>
              <p:nvPr/>
            </p:nvCxnSpPr>
            <p:spPr>
              <a:xfrm>
                <a:off x="556324" y="3885516"/>
                <a:ext cx="152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Straight Connector 353"/>
              <p:cNvCxnSpPr/>
              <p:nvPr/>
            </p:nvCxnSpPr>
            <p:spPr>
              <a:xfrm>
                <a:off x="468744" y="3764771"/>
                <a:ext cx="668208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5" name="Right Brace 354"/>
              <p:cNvSpPr/>
              <p:nvPr/>
            </p:nvSpPr>
            <p:spPr>
              <a:xfrm rot="16200000" flipH="1">
                <a:off x="949868" y="3850341"/>
                <a:ext cx="74016" cy="294580"/>
              </a:xfrm>
              <a:prstGeom prst="rightBrace">
                <a:avLst/>
              </a:prstGeom>
              <a:ln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Right Brace 355"/>
              <p:cNvSpPr/>
              <p:nvPr/>
            </p:nvSpPr>
            <p:spPr>
              <a:xfrm rot="16200000" flipH="1">
                <a:off x="578351" y="3850341"/>
                <a:ext cx="74016" cy="294580"/>
              </a:xfrm>
              <a:prstGeom prst="rightBrace">
                <a:avLst/>
              </a:prstGeom>
              <a:ln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4" name="Right Brace 343"/>
            <p:cNvSpPr/>
            <p:nvPr/>
          </p:nvSpPr>
          <p:spPr>
            <a:xfrm rot="16200000">
              <a:off x="1550192" y="2135467"/>
              <a:ext cx="152402" cy="235263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2" name="TextBox 381"/>
          <p:cNvSpPr txBox="1"/>
          <p:nvPr/>
        </p:nvSpPr>
        <p:spPr>
          <a:xfrm>
            <a:off x="2552947" y="2764315"/>
            <a:ext cx="13372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CTCF&amp;BORIS bound regions</a:t>
            </a:r>
            <a:endParaRPr lang="en-US" sz="800" dirty="0"/>
          </a:p>
        </p:txBody>
      </p:sp>
      <p:sp>
        <p:nvSpPr>
          <p:cNvPr id="383" name="TextBox 382"/>
          <p:cNvSpPr txBox="1"/>
          <p:nvPr/>
        </p:nvSpPr>
        <p:spPr>
          <a:xfrm>
            <a:off x="1630240" y="4104151"/>
            <a:ext cx="37061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Single</a:t>
            </a:r>
            <a:endParaRPr lang="en-US" sz="600" dirty="0"/>
          </a:p>
        </p:txBody>
      </p:sp>
      <p:cxnSp>
        <p:nvCxnSpPr>
          <p:cNvPr id="384" name="Straight Connector 383"/>
          <p:cNvCxnSpPr/>
          <p:nvPr/>
        </p:nvCxnSpPr>
        <p:spPr>
          <a:xfrm>
            <a:off x="1672401" y="4364880"/>
            <a:ext cx="25333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5" name="Straight Arrow Connector 384"/>
          <p:cNvCxnSpPr/>
          <p:nvPr/>
        </p:nvCxnSpPr>
        <p:spPr>
          <a:xfrm>
            <a:off x="1975827" y="4366147"/>
            <a:ext cx="75004" cy="0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6" name="Oval 385"/>
          <p:cNvSpPr/>
          <p:nvPr/>
        </p:nvSpPr>
        <p:spPr>
          <a:xfrm>
            <a:off x="1824801" y="4300497"/>
            <a:ext cx="45719" cy="4571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Right Brace 386"/>
          <p:cNvSpPr/>
          <p:nvPr/>
        </p:nvSpPr>
        <p:spPr>
          <a:xfrm rot="16200000" flipH="1">
            <a:off x="2374451" y="2950739"/>
            <a:ext cx="82051" cy="748883"/>
          </a:xfrm>
          <a:prstGeom prst="rightBrac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8" name="Right Brace 387"/>
          <p:cNvSpPr/>
          <p:nvPr/>
        </p:nvSpPr>
        <p:spPr>
          <a:xfrm rot="16200000" flipH="1">
            <a:off x="3181060" y="2950739"/>
            <a:ext cx="82051" cy="748883"/>
          </a:xfrm>
          <a:prstGeom prst="rightBrac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" name="Right Brace 388"/>
          <p:cNvSpPr/>
          <p:nvPr/>
        </p:nvSpPr>
        <p:spPr>
          <a:xfrm rot="16200000" flipH="1">
            <a:off x="3984250" y="2950739"/>
            <a:ext cx="82051" cy="748883"/>
          </a:xfrm>
          <a:prstGeom prst="rightBrac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0" name="Straight Connector 389"/>
          <p:cNvCxnSpPr/>
          <p:nvPr/>
        </p:nvCxnSpPr>
        <p:spPr>
          <a:xfrm flipH="1">
            <a:off x="2406491" y="3642291"/>
            <a:ext cx="16204" cy="200163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2" name="Picture 39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777" y="865262"/>
            <a:ext cx="2676826" cy="8122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3" name="Picture 39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036" y="865262"/>
            <a:ext cx="2680484" cy="8122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94" name="TextBox 393"/>
          <p:cNvSpPr txBox="1"/>
          <p:nvPr/>
        </p:nvSpPr>
        <p:spPr>
          <a:xfrm>
            <a:off x="6286638" y="904644"/>
            <a:ext cx="248786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900"/>
              </a:lnSpc>
            </a:pPr>
            <a:r>
              <a:rPr lang="en-US" sz="500" dirty="0" smtClean="0"/>
              <a:t>15</a:t>
            </a:r>
          </a:p>
          <a:p>
            <a:pPr algn="r">
              <a:lnSpc>
                <a:spcPts val="900"/>
              </a:lnSpc>
            </a:pPr>
            <a:r>
              <a:rPr lang="en-US" sz="500" dirty="0" smtClean="0"/>
              <a:t>15</a:t>
            </a:r>
          </a:p>
          <a:p>
            <a:pPr algn="r">
              <a:lnSpc>
                <a:spcPts val="900"/>
              </a:lnSpc>
            </a:pPr>
            <a:r>
              <a:rPr lang="en-US" sz="500" dirty="0" smtClean="0"/>
              <a:t>3</a:t>
            </a:r>
          </a:p>
          <a:p>
            <a:pPr algn="r">
              <a:lnSpc>
                <a:spcPts val="900"/>
              </a:lnSpc>
            </a:pPr>
            <a:r>
              <a:rPr lang="en-US" sz="500" dirty="0" smtClean="0"/>
              <a:t>3</a:t>
            </a:r>
          </a:p>
          <a:p>
            <a:pPr algn="r">
              <a:lnSpc>
                <a:spcPts val="900"/>
              </a:lnSpc>
            </a:pPr>
            <a:r>
              <a:rPr lang="en-US" sz="500" dirty="0" smtClean="0"/>
              <a:t>1</a:t>
            </a:r>
          </a:p>
          <a:p>
            <a:pPr algn="r">
              <a:lnSpc>
                <a:spcPts val="900"/>
              </a:lnSpc>
            </a:pPr>
            <a:r>
              <a:rPr lang="en-US" sz="500" dirty="0" smtClean="0"/>
              <a:t>1</a:t>
            </a:r>
            <a:endParaRPr lang="en-US" sz="500" dirty="0"/>
          </a:p>
        </p:txBody>
      </p:sp>
      <p:sp>
        <p:nvSpPr>
          <p:cNvPr id="395" name="TextBox 394"/>
          <p:cNvSpPr txBox="1"/>
          <p:nvPr/>
        </p:nvSpPr>
        <p:spPr>
          <a:xfrm>
            <a:off x="3562127" y="923971"/>
            <a:ext cx="248786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900"/>
              </a:lnSpc>
            </a:pPr>
            <a:r>
              <a:rPr lang="en-US" sz="500" dirty="0" smtClean="0"/>
              <a:t>25</a:t>
            </a:r>
          </a:p>
          <a:p>
            <a:pPr algn="r">
              <a:lnSpc>
                <a:spcPts val="900"/>
              </a:lnSpc>
            </a:pPr>
            <a:r>
              <a:rPr lang="en-US" sz="500" dirty="0" smtClean="0"/>
              <a:t>25</a:t>
            </a:r>
          </a:p>
          <a:p>
            <a:pPr algn="r">
              <a:lnSpc>
                <a:spcPts val="900"/>
              </a:lnSpc>
            </a:pPr>
            <a:r>
              <a:rPr lang="en-US" sz="500" dirty="0" smtClean="0"/>
              <a:t>30</a:t>
            </a:r>
          </a:p>
          <a:p>
            <a:pPr algn="r">
              <a:lnSpc>
                <a:spcPts val="900"/>
              </a:lnSpc>
            </a:pPr>
            <a:r>
              <a:rPr lang="en-US" sz="500" dirty="0" smtClean="0"/>
              <a:t>20</a:t>
            </a:r>
          </a:p>
          <a:p>
            <a:pPr algn="r">
              <a:lnSpc>
                <a:spcPts val="900"/>
              </a:lnSpc>
            </a:pPr>
            <a:r>
              <a:rPr lang="en-US" sz="500" dirty="0" smtClean="0"/>
              <a:t>2</a:t>
            </a:r>
          </a:p>
          <a:p>
            <a:pPr algn="r">
              <a:lnSpc>
                <a:spcPts val="900"/>
              </a:lnSpc>
            </a:pPr>
            <a:r>
              <a:rPr lang="en-US" sz="500" dirty="0" smtClean="0"/>
              <a:t>3</a:t>
            </a:r>
            <a:endParaRPr lang="en-US" sz="500" dirty="0"/>
          </a:p>
        </p:txBody>
      </p:sp>
      <p:sp>
        <p:nvSpPr>
          <p:cNvPr id="396" name="TextBox 395"/>
          <p:cNvSpPr txBox="1"/>
          <p:nvPr/>
        </p:nvSpPr>
        <p:spPr>
          <a:xfrm>
            <a:off x="1077273" y="716538"/>
            <a:ext cx="610269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b="1" dirty="0" smtClean="0"/>
              <a:t>DNMT3B          GAL3ST1            </a:t>
            </a:r>
            <a:r>
              <a:rPr lang="en-US" sz="500" b="1" dirty="0" smtClean="0">
                <a:solidFill>
                  <a:srgbClr val="FF0000"/>
                </a:solidFill>
              </a:rPr>
              <a:t>MDM2               BIVM               EFNA3              Chr13                 NUDT15             IQGAP2             OBFC1             INS-IGF2                MPEG1              Chr12                Chr18                 Chr4         </a:t>
            </a:r>
            <a:endParaRPr lang="en-US" sz="500" b="1" dirty="0">
              <a:solidFill>
                <a:srgbClr val="FF0000"/>
              </a:solidFill>
            </a:endParaRPr>
          </a:p>
        </p:txBody>
      </p:sp>
      <p:sp>
        <p:nvSpPr>
          <p:cNvPr id="397" name="TextBox 396"/>
          <p:cNvSpPr txBox="1"/>
          <p:nvPr/>
        </p:nvSpPr>
        <p:spPr>
          <a:xfrm>
            <a:off x="219198" y="837332"/>
            <a:ext cx="877163" cy="891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900"/>
              </a:lnSpc>
            </a:pPr>
            <a:r>
              <a:rPr lang="en-US" sz="600" dirty="0" smtClean="0"/>
              <a:t>Genes</a:t>
            </a:r>
          </a:p>
          <a:p>
            <a:pPr>
              <a:lnSpc>
                <a:spcPts val="900"/>
              </a:lnSpc>
            </a:pPr>
            <a:r>
              <a:rPr lang="en-US" sz="600" dirty="0" smtClean="0"/>
              <a:t>CTCF_K562</a:t>
            </a:r>
          </a:p>
          <a:p>
            <a:pPr>
              <a:lnSpc>
                <a:spcPts val="900"/>
              </a:lnSpc>
            </a:pPr>
            <a:r>
              <a:rPr lang="en-US" sz="600" dirty="0" smtClean="0"/>
              <a:t>CTCF-Delta47</a:t>
            </a:r>
          </a:p>
          <a:p>
            <a:pPr>
              <a:lnSpc>
                <a:spcPts val="900"/>
              </a:lnSpc>
            </a:pPr>
            <a:r>
              <a:rPr lang="en-US" sz="600" dirty="0" smtClean="0"/>
              <a:t>BORIS_K562</a:t>
            </a:r>
          </a:p>
          <a:p>
            <a:pPr>
              <a:lnSpc>
                <a:spcPts val="900"/>
              </a:lnSpc>
            </a:pPr>
            <a:r>
              <a:rPr lang="en-US" sz="600" dirty="0" smtClean="0"/>
              <a:t>BORIS_Delta47</a:t>
            </a:r>
          </a:p>
          <a:p>
            <a:pPr>
              <a:lnSpc>
                <a:spcPts val="900"/>
              </a:lnSpc>
            </a:pPr>
            <a:r>
              <a:rPr lang="en-US" sz="600" dirty="0" smtClean="0"/>
              <a:t>ChIP-Re-ChIP_K562</a:t>
            </a:r>
          </a:p>
          <a:p>
            <a:pPr>
              <a:lnSpc>
                <a:spcPts val="900"/>
              </a:lnSpc>
            </a:pPr>
            <a:r>
              <a:rPr lang="en-US" sz="600" dirty="0" smtClean="0"/>
              <a:t>ChIP-Re-ChIP_Delta47</a:t>
            </a:r>
            <a:endParaRPr lang="en-US" sz="600" dirty="0"/>
          </a:p>
        </p:txBody>
      </p:sp>
      <p:sp>
        <p:nvSpPr>
          <p:cNvPr id="398" name="TextBox 397"/>
          <p:cNvSpPr txBox="1"/>
          <p:nvPr/>
        </p:nvSpPr>
        <p:spPr>
          <a:xfrm>
            <a:off x="1826751" y="501094"/>
            <a:ext cx="40398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CTCF&amp;BORIS bound regions                                                                          CTCF-only bound regions</a:t>
            </a:r>
            <a:endParaRPr lang="en-US" sz="800" dirty="0"/>
          </a:p>
        </p:txBody>
      </p:sp>
      <p:sp>
        <p:nvSpPr>
          <p:cNvPr id="399" name="TextBox 398"/>
          <p:cNvSpPr txBox="1"/>
          <p:nvPr/>
        </p:nvSpPr>
        <p:spPr>
          <a:xfrm>
            <a:off x="995308" y="1736819"/>
            <a:ext cx="56300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/>
              <a:t> -  11ZFs       -  11ZFs     -   11ZFs     -  11ZFs     -   11ZFs     -   11ZFs     -  11ZFs      -  11ZFs     -   11ZFs     -  11ZFs      -  11ZFs     </a:t>
            </a:r>
            <a:r>
              <a:rPr lang="en-US" sz="700" dirty="0"/>
              <a:t>-  11ZFs      -  11ZFs     - </a:t>
            </a:r>
            <a:r>
              <a:rPr lang="en-US" sz="700" dirty="0" smtClean="0"/>
              <a:t> </a:t>
            </a:r>
            <a:r>
              <a:rPr lang="en-US" sz="700" dirty="0"/>
              <a:t>11ZFs</a:t>
            </a:r>
          </a:p>
          <a:p>
            <a:endParaRPr lang="en-US" sz="700" dirty="0"/>
          </a:p>
        </p:txBody>
      </p:sp>
      <p:sp>
        <p:nvSpPr>
          <p:cNvPr id="400" name="TextBox 399"/>
          <p:cNvSpPr txBox="1"/>
          <p:nvPr/>
        </p:nvSpPr>
        <p:spPr>
          <a:xfrm>
            <a:off x="572599" y="1746856"/>
            <a:ext cx="47801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700" dirty="0" smtClean="0"/>
              <a:t>protein:</a:t>
            </a:r>
            <a:endParaRPr lang="en-US" sz="700" dirty="0"/>
          </a:p>
        </p:txBody>
      </p:sp>
      <p:grpSp>
        <p:nvGrpSpPr>
          <p:cNvPr id="401" name="Group 400"/>
          <p:cNvGrpSpPr/>
          <p:nvPr/>
        </p:nvGrpSpPr>
        <p:grpSpPr>
          <a:xfrm>
            <a:off x="1039867" y="666515"/>
            <a:ext cx="5446652" cy="100046"/>
            <a:chOff x="1049269" y="4389076"/>
            <a:chExt cx="5446652" cy="100046"/>
          </a:xfrm>
        </p:grpSpPr>
        <p:sp>
          <p:nvSpPr>
            <p:cNvPr id="402" name="Right Brace 401"/>
            <p:cNvSpPr/>
            <p:nvPr/>
          </p:nvSpPr>
          <p:spPr>
            <a:xfrm rot="16200000">
              <a:off x="5107524" y="3100724"/>
              <a:ext cx="100046" cy="2676749"/>
            </a:xfrm>
            <a:prstGeom prst="rightBrac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Right Brace 402"/>
            <p:cNvSpPr/>
            <p:nvPr/>
          </p:nvSpPr>
          <p:spPr>
            <a:xfrm rot="16200000">
              <a:off x="2337621" y="3100724"/>
              <a:ext cx="100046" cy="2676749"/>
            </a:xfrm>
            <a:prstGeom prst="rightBrace">
              <a:avLst/>
            </a:prstGeom>
            <a:ln>
              <a:solidFill>
                <a:srgbClr val="00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4" name="Group 403"/>
          <p:cNvGrpSpPr/>
          <p:nvPr/>
        </p:nvGrpSpPr>
        <p:grpSpPr>
          <a:xfrm>
            <a:off x="1057050" y="1709850"/>
            <a:ext cx="2678664" cy="60535"/>
            <a:chOff x="1066452" y="5489172"/>
            <a:chExt cx="2678664" cy="60535"/>
          </a:xfrm>
        </p:grpSpPr>
        <p:sp>
          <p:nvSpPr>
            <p:cNvPr id="405" name="Right Brace 404"/>
            <p:cNvSpPr/>
            <p:nvPr/>
          </p:nvSpPr>
          <p:spPr>
            <a:xfrm rot="16200000" flipV="1">
              <a:off x="1223894" y="5331730"/>
              <a:ext cx="60535" cy="37542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Right Brace 405"/>
            <p:cNvSpPr/>
            <p:nvPr/>
          </p:nvSpPr>
          <p:spPr>
            <a:xfrm rot="16200000" flipV="1">
              <a:off x="1607768" y="5331730"/>
              <a:ext cx="60535" cy="37542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Right Brace 406"/>
            <p:cNvSpPr/>
            <p:nvPr/>
          </p:nvSpPr>
          <p:spPr>
            <a:xfrm rot="16200000" flipV="1">
              <a:off x="1991642" y="5331730"/>
              <a:ext cx="60535" cy="37542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Right Brace 407"/>
            <p:cNvSpPr/>
            <p:nvPr/>
          </p:nvSpPr>
          <p:spPr>
            <a:xfrm rot="16200000" flipV="1">
              <a:off x="2375516" y="5331730"/>
              <a:ext cx="60535" cy="37542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Right Brace 408"/>
            <p:cNvSpPr/>
            <p:nvPr/>
          </p:nvSpPr>
          <p:spPr>
            <a:xfrm rot="16200000" flipV="1">
              <a:off x="2759390" y="5331730"/>
              <a:ext cx="60535" cy="37542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Right Brace 409"/>
            <p:cNvSpPr/>
            <p:nvPr/>
          </p:nvSpPr>
          <p:spPr>
            <a:xfrm rot="16200000" flipV="1">
              <a:off x="3143264" y="5331730"/>
              <a:ext cx="60535" cy="37542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Right Brace 410"/>
            <p:cNvSpPr/>
            <p:nvPr/>
          </p:nvSpPr>
          <p:spPr>
            <a:xfrm rot="16200000" flipV="1">
              <a:off x="3527138" y="5331730"/>
              <a:ext cx="60535" cy="37542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2" name="Group 411"/>
          <p:cNvGrpSpPr/>
          <p:nvPr/>
        </p:nvGrpSpPr>
        <p:grpSpPr>
          <a:xfrm>
            <a:off x="3818455" y="1709850"/>
            <a:ext cx="2678664" cy="60535"/>
            <a:chOff x="1066452" y="5489172"/>
            <a:chExt cx="2678664" cy="60535"/>
          </a:xfrm>
        </p:grpSpPr>
        <p:sp>
          <p:nvSpPr>
            <p:cNvPr id="413" name="Right Brace 412"/>
            <p:cNvSpPr/>
            <p:nvPr/>
          </p:nvSpPr>
          <p:spPr>
            <a:xfrm rot="16200000" flipV="1">
              <a:off x="1223894" y="5331730"/>
              <a:ext cx="60535" cy="37542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4" name="Right Brace 413"/>
            <p:cNvSpPr/>
            <p:nvPr/>
          </p:nvSpPr>
          <p:spPr>
            <a:xfrm rot="16200000" flipV="1">
              <a:off x="1607768" y="5331730"/>
              <a:ext cx="60535" cy="37542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5" name="Right Brace 414"/>
            <p:cNvSpPr/>
            <p:nvPr/>
          </p:nvSpPr>
          <p:spPr>
            <a:xfrm rot="16200000" flipV="1">
              <a:off x="1991642" y="5331730"/>
              <a:ext cx="60535" cy="37542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Right Brace 415"/>
            <p:cNvSpPr/>
            <p:nvPr/>
          </p:nvSpPr>
          <p:spPr>
            <a:xfrm rot="16200000" flipV="1">
              <a:off x="2375516" y="5331730"/>
              <a:ext cx="60535" cy="37542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Right Brace 416"/>
            <p:cNvSpPr/>
            <p:nvPr/>
          </p:nvSpPr>
          <p:spPr>
            <a:xfrm rot="16200000" flipV="1">
              <a:off x="2759390" y="5331730"/>
              <a:ext cx="60535" cy="37542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8" name="Right Brace 417"/>
            <p:cNvSpPr/>
            <p:nvPr/>
          </p:nvSpPr>
          <p:spPr>
            <a:xfrm rot="16200000" flipV="1">
              <a:off x="3143264" y="5331730"/>
              <a:ext cx="60535" cy="37542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Right Brace 418"/>
            <p:cNvSpPr/>
            <p:nvPr/>
          </p:nvSpPr>
          <p:spPr>
            <a:xfrm rot="16200000" flipV="1">
              <a:off x="3527138" y="5331730"/>
              <a:ext cx="60535" cy="37542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0" name="TextBox 419"/>
          <p:cNvSpPr txBox="1"/>
          <p:nvPr/>
        </p:nvSpPr>
        <p:spPr>
          <a:xfrm>
            <a:off x="458104" y="339718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grpSp>
        <p:nvGrpSpPr>
          <p:cNvPr id="421" name="Group 420"/>
          <p:cNvGrpSpPr/>
          <p:nvPr/>
        </p:nvGrpSpPr>
        <p:grpSpPr>
          <a:xfrm>
            <a:off x="115624" y="1826616"/>
            <a:ext cx="922175" cy="680490"/>
            <a:chOff x="443872" y="3136330"/>
            <a:chExt cx="922175" cy="680490"/>
          </a:xfrm>
        </p:grpSpPr>
        <p:cxnSp>
          <p:nvCxnSpPr>
            <p:cNvPr id="422" name="Straight Arrow Connector 421"/>
            <p:cNvCxnSpPr/>
            <p:nvPr/>
          </p:nvCxnSpPr>
          <p:spPr>
            <a:xfrm>
              <a:off x="1190406" y="3398582"/>
              <a:ext cx="162965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3" name="TextBox 422"/>
            <p:cNvSpPr txBox="1"/>
            <p:nvPr/>
          </p:nvSpPr>
          <p:spPr>
            <a:xfrm>
              <a:off x="584551" y="3283308"/>
              <a:ext cx="49629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 smtClean="0"/>
                <a:t>Double</a:t>
              </a:r>
            </a:p>
          </p:txBody>
        </p:sp>
        <p:sp>
          <p:nvSpPr>
            <p:cNvPr id="424" name="TextBox 423"/>
            <p:cNvSpPr txBox="1"/>
            <p:nvPr/>
          </p:nvSpPr>
          <p:spPr>
            <a:xfrm>
              <a:off x="628537" y="3384914"/>
              <a:ext cx="37061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Single</a:t>
              </a:r>
              <a:endParaRPr lang="en-US" sz="600" dirty="0"/>
            </a:p>
          </p:txBody>
        </p:sp>
        <p:sp>
          <p:nvSpPr>
            <p:cNvPr id="425" name="TextBox 424"/>
            <p:cNvSpPr txBox="1"/>
            <p:nvPr/>
          </p:nvSpPr>
          <p:spPr>
            <a:xfrm>
              <a:off x="471442" y="3625583"/>
              <a:ext cx="527709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Free probe</a:t>
              </a:r>
              <a:endParaRPr lang="en-US" sz="600" dirty="0"/>
            </a:p>
          </p:txBody>
        </p:sp>
        <p:sp>
          <p:nvSpPr>
            <p:cNvPr id="426" name="TextBox 425"/>
            <p:cNvSpPr txBox="1"/>
            <p:nvPr/>
          </p:nvSpPr>
          <p:spPr>
            <a:xfrm rot="16200000">
              <a:off x="273953" y="3306249"/>
              <a:ext cx="524503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Occupancy</a:t>
              </a:r>
              <a:endParaRPr lang="en-US" sz="600" dirty="0"/>
            </a:p>
          </p:txBody>
        </p:sp>
        <p:sp>
          <p:nvSpPr>
            <p:cNvPr id="427" name="Left Brace 426"/>
            <p:cNvSpPr/>
            <p:nvPr/>
          </p:nvSpPr>
          <p:spPr>
            <a:xfrm>
              <a:off x="590782" y="3232960"/>
              <a:ext cx="141331" cy="348695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cxnSp>
          <p:nvCxnSpPr>
            <p:cNvPr id="428" name="Straight Connector 427"/>
            <p:cNvCxnSpPr/>
            <p:nvPr/>
          </p:nvCxnSpPr>
          <p:spPr>
            <a:xfrm>
              <a:off x="919161" y="3513189"/>
              <a:ext cx="25333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Straight Connector 428"/>
            <p:cNvCxnSpPr/>
            <p:nvPr/>
          </p:nvCxnSpPr>
          <p:spPr>
            <a:xfrm>
              <a:off x="912492" y="3404530"/>
              <a:ext cx="25333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0" name="Oval 429"/>
            <p:cNvSpPr/>
            <p:nvPr/>
          </p:nvSpPr>
          <p:spPr>
            <a:xfrm>
              <a:off x="1063405" y="333974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cxnSp>
          <p:nvCxnSpPr>
            <p:cNvPr id="431" name="Straight Connector 430"/>
            <p:cNvCxnSpPr/>
            <p:nvPr/>
          </p:nvCxnSpPr>
          <p:spPr>
            <a:xfrm>
              <a:off x="926368" y="3733305"/>
              <a:ext cx="25333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Straight Arrow Connector 431"/>
            <p:cNvCxnSpPr/>
            <p:nvPr/>
          </p:nvCxnSpPr>
          <p:spPr>
            <a:xfrm>
              <a:off x="1196588" y="3514456"/>
              <a:ext cx="162965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3" name="Straight Arrow Connector 432"/>
            <p:cNvCxnSpPr/>
            <p:nvPr/>
          </p:nvCxnSpPr>
          <p:spPr>
            <a:xfrm>
              <a:off x="1203082" y="3733305"/>
              <a:ext cx="162965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4" name="Rectangle 433"/>
            <p:cNvSpPr/>
            <p:nvPr/>
          </p:nvSpPr>
          <p:spPr>
            <a:xfrm>
              <a:off x="912492" y="3225104"/>
              <a:ext cx="272627" cy="591716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435" name="Oval 434"/>
            <p:cNvSpPr/>
            <p:nvPr/>
          </p:nvSpPr>
          <p:spPr>
            <a:xfrm>
              <a:off x="996773" y="3339745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436" name="Oval 435"/>
            <p:cNvSpPr/>
            <p:nvPr/>
          </p:nvSpPr>
          <p:spPr>
            <a:xfrm>
              <a:off x="1057051" y="3448806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</p:grpSp>
      <p:grpSp>
        <p:nvGrpSpPr>
          <p:cNvPr id="437" name="Group 436"/>
          <p:cNvGrpSpPr/>
          <p:nvPr/>
        </p:nvGrpSpPr>
        <p:grpSpPr>
          <a:xfrm>
            <a:off x="1076905" y="1894599"/>
            <a:ext cx="5390693" cy="576072"/>
            <a:chOff x="1086307" y="5667183"/>
            <a:chExt cx="5390693" cy="576072"/>
          </a:xfrm>
        </p:grpSpPr>
        <p:pic>
          <p:nvPicPr>
            <p:cNvPr id="438" name="Picture 437"/>
            <p:cNvPicPr preferRelativeResize="0">
              <a:picLocks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6994" y="5667183"/>
              <a:ext cx="283464" cy="56692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39" name="Picture 438"/>
            <p:cNvPicPr preferRelativeResize="0">
              <a:picLocks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5091" y="5667183"/>
              <a:ext cx="283464" cy="56692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40" name="Picture 43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19382" y="5667183"/>
              <a:ext cx="281732" cy="56879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41" name="Picture 44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6373" y="5667183"/>
              <a:ext cx="280627" cy="56403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42" name="Picture 44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5747" y="5667183"/>
              <a:ext cx="285997" cy="57084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43" name="Picture 442"/>
            <p:cNvPicPr preferRelativeResize="0">
              <a:picLocks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3188" y="5667183"/>
              <a:ext cx="283464" cy="56692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44" name="Picture 443"/>
            <p:cNvPicPr preferRelativeResize="0">
              <a:picLocks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1285" y="5667183"/>
              <a:ext cx="283464" cy="56692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45" name="Picture 444"/>
            <p:cNvPicPr preferRelativeResize="0">
              <a:picLocks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5271" y="5667183"/>
              <a:ext cx="292608" cy="57607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46" name="Picture 445"/>
            <p:cNvPicPr preferRelativeResize="0">
              <a:picLocks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3548" y="5667183"/>
              <a:ext cx="292608" cy="57607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47" name="Picture 446"/>
            <p:cNvPicPr preferRelativeResize="0">
              <a:picLocks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8030" y="5667183"/>
              <a:ext cx="292608" cy="57607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48" name="Picture 447"/>
            <p:cNvPicPr preferRelativeResize="0">
              <a:picLocks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6307" y="5667183"/>
              <a:ext cx="292608" cy="57607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49" name="Picture 448"/>
            <p:cNvPicPr preferRelativeResize="0">
              <a:picLocks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2512" y="5667183"/>
              <a:ext cx="292608" cy="57607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50" name="Picture 449"/>
            <p:cNvPicPr preferRelativeResize="0">
              <a:picLocks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789" y="5667183"/>
              <a:ext cx="292608" cy="57607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51" name="Picture 450"/>
            <p:cNvPicPr preferRelativeResize="0">
              <a:picLocks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9753" y="5667183"/>
              <a:ext cx="292608" cy="57607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25" name="TextBox 24"/>
          <p:cNvSpPr txBox="1"/>
          <p:nvPr/>
        </p:nvSpPr>
        <p:spPr>
          <a:xfrm>
            <a:off x="1572554" y="2899890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2079202" y="4703228"/>
            <a:ext cx="654346" cy="226771"/>
            <a:chOff x="1842282" y="8269055"/>
            <a:chExt cx="654346" cy="226771"/>
          </a:xfrm>
        </p:grpSpPr>
        <p:sp>
          <p:nvSpPr>
            <p:cNvPr id="151" name="TextBox 150"/>
            <p:cNvSpPr txBox="1"/>
            <p:nvPr/>
          </p:nvSpPr>
          <p:spPr>
            <a:xfrm>
              <a:off x="1842282" y="8311160"/>
              <a:ext cx="65434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Site 1        Site2</a:t>
              </a:r>
              <a:endParaRPr lang="en-US" sz="600" dirty="0"/>
            </a:p>
          </p:txBody>
        </p:sp>
        <p:sp>
          <p:nvSpPr>
            <p:cNvPr id="4" name="Left Brace 3"/>
            <p:cNvSpPr/>
            <p:nvPr/>
          </p:nvSpPr>
          <p:spPr>
            <a:xfrm rot="16200000">
              <a:off x="1975516" y="8173568"/>
              <a:ext cx="74363" cy="265337"/>
            </a:xfrm>
            <a:prstGeom prst="leftBrace">
              <a:avLst>
                <a:gd name="adj1" fmla="val 8333"/>
                <a:gd name="adj2" fmla="val 49999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Left Brace 152"/>
            <p:cNvSpPr/>
            <p:nvPr/>
          </p:nvSpPr>
          <p:spPr>
            <a:xfrm rot="16200000">
              <a:off x="2285054" y="8173568"/>
              <a:ext cx="74363" cy="265337"/>
            </a:xfrm>
            <a:prstGeom prst="leftBrace">
              <a:avLst>
                <a:gd name="adj1" fmla="val 8333"/>
                <a:gd name="adj2" fmla="val 49999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169315" y="3519288"/>
            <a:ext cx="21162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/>
              <a:t>Site 1+2                                </a:t>
            </a:r>
            <a:r>
              <a:rPr lang="en-US" sz="600" dirty="0"/>
              <a:t>Site </a:t>
            </a:r>
            <a:r>
              <a:rPr lang="en-US" sz="600" dirty="0" smtClean="0"/>
              <a:t>1+2                               </a:t>
            </a:r>
            <a:r>
              <a:rPr lang="en-US" sz="600" dirty="0"/>
              <a:t>Site </a:t>
            </a:r>
            <a:r>
              <a:rPr lang="en-US" sz="600" dirty="0" smtClean="0"/>
              <a:t>1+2    </a:t>
            </a:r>
            <a:endParaRPr lang="en-US" sz="600" dirty="0"/>
          </a:p>
          <a:p>
            <a:r>
              <a:rPr lang="en-US" sz="600" dirty="0" smtClean="0"/>
              <a:t> </a:t>
            </a:r>
            <a:endParaRPr lang="en-US" sz="600" dirty="0"/>
          </a:p>
        </p:txBody>
      </p:sp>
      <p:grpSp>
        <p:nvGrpSpPr>
          <p:cNvPr id="160" name="Group 159"/>
          <p:cNvGrpSpPr/>
          <p:nvPr/>
        </p:nvGrpSpPr>
        <p:grpSpPr>
          <a:xfrm>
            <a:off x="2869737" y="4703228"/>
            <a:ext cx="654346" cy="226771"/>
            <a:chOff x="1842282" y="8269055"/>
            <a:chExt cx="654346" cy="226771"/>
          </a:xfrm>
        </p:grpSpPr>
        <p:sp>
          <p:nvSpPr>
            <p:cNvPr id="161" name="TextBox 160"/>
            <p:cNvSpPr txBox="1"/>
            <p:nvPr/>
          </p:nvSpPr>
          <p:spPr>
            <a:xfrm>
              <a:off x="1842282" y="8311160"/>
              <a:ext cx="65434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Site 1        Site2</a:t>
              </a:r>
              <a:endParaRPr lang="en-US" sz="600" dirty="0"/>
            </a:p>
          </p:txBody>
        </p:sp>
        <p:sp>
          <p:nvSpPr>
            <p:cNvPr id="162" name="Left Brace 161"/>
            <p:cNvSpPr/>
            <p:nvPr/>
          </p:nvSpPr>
          <p:spPr>
            <a:xfrm rot="16200000">
              <a:off x="1975516" y="8173568"/>
              <a:ext cx="74363" cy="265337"/>
            </a:xfrm>
            <a:prstGeom prst="leftBrace">
              <a:avLst>
                <a:gd name="adj1" fmla="val 8333"/>
                <a:gd name="adj2" fmla="val 49999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Left Brace 164"/>
            <p:cNvSpPr/>
            <p:nvPr/>
          </p:nvSpPr>
          <p:spPr>
            <a:xfrm rot="16200000">
              <a:off x="2285054" y="8173568"/>
              <a:ext cx="74363" cy="265337"/>
            </a:xfrm>
            <a:prstGeom prst="leftBrace">
              <a:avLst>
                <a:gd name="adj1" fmla="val 8333"/>
                <a:gd name="adj2" fmla="val 49999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3672978" y="4703220"/>
            <a:ext cx="654346" cy="226771"/>
            <a:chOff x="1842282" y="8269055"/>
            <a:chExt cx="654346" cy="226771"/>
          </a:xfrm>
        </p:grpSpPr>
        <p:sp>
          <p:nvSpPr>
            <p:cNvPr id="172" name="TextBox 171"/>
            <p:cNvSpPr txBox="1"/>
            <p:nvPr/>
          </p:nvSpPr>
          <p:spPr>
            <a:xfrm>
              <a:off x="1842282" y="8311160"/>
              <a:ext cx="65434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Site 1        Site2</a:t>
              </a:r>
              <a:endParaRPr lang="en-US" sz="600" dirty="0"/>
            </a:p>
          </p:txBody>
        </p:sp>
        <p:sp>
          <p:nvSpPr>
            <p:cNvPr id="173" name="Left Brace 172"/>
            <p:cNvSpPr/>
            <p:nvPr/>
          </p:nvSpPr>
          <p:spPr>
            <a:xfrm rot="16200000">
              <a:off x="1975516" y="8173568"/>
              <a:ext cx="74363" cy="265337"/>
            </a:xfrm>
            <a:prstGeom prst="leftBrace">
              <a:avLst>
                <a:gd name="adj1" fmla="val 8333"/>
                <a:gd name="adj2" fmla="val 49999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Left Brace 174"/>
            <p:cNvSpPr/>
            <p:nvPr/>
          </p:nvSpPr>
          <p:spPr>
            <a:xfrm rot="16200000">
              <a:off x="2285054" y="8173568"/>
              <a:ext cx="74363" cy="265337"/>
            </a:xfrm>
            <a:prstGeom prst="leftBrace">
              <a:avLst>
                <a:gd name="adj1" fmla="val 8333"/>
                <a:gd name="adj2" fmla="val 49999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854583" y="3642290"/>
            <a:ext cx="724878" cy="200163"/>
            <a:chOff x="1980004" y="7360518"/>
            <a:chExt cx="724878" cy="200163"/>
          </a:xfrm>
        </p:grpSpPr>
        <p:sp>
          <p:nvSpPr>
            <p:cNvPr id="176" name="TextBox 175"/>
            <p:cNvSpPr txBox="1"/>
            <p:nvPr/>
          </p:nvSpPr>
          <p:spPr>
            <a:xfrm>
              <a:off x="1980004" y="7376015"/>
              <a:ext cx="72487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Site 1            Site2</a:t>
              </a:r>
              <a:endParaRPr lang="en-US" sz="600" dirty="0"/>
            </a:p>
          </p:txBody>
        </p:sp>
        <p:cxnSp>
          <p:nvCxnSpPr>
            <p:cNvPr id="177" name="Straight Connector 176"/>
            <p:cNvCxnSpPr/>
            <p:nvPr/>
          </p:nvCxnSpPr>
          <p:spPr>
            <a:xfrm flipH="1">
              <a:off x="2328795" y="7360518"/>
              <a:ext cx="16204" cy="20016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3667600" y="3634458"/>
            <a:ext cx="724878" cy="200163"/>
            <a:chOff x="1980004" y="7360518"/>
            <a:chExt cx="724878" cy="200163"/>
          </a:xfrm>
        </p:grpSpPr>
        <p:sp>
          <p:nvSpPr>
            <p:cNvPr id="178" name="TextBox 177"/>
            <p:cNvSpPr txBox="1"/>
            <p:nvPr/>
          </p:nvSpPr>
          <p:spPr>
            <a:xfrm>
              <a:off x="1980004" y="7376015"/>
              <a:ext cx="72487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Site 1            Site2</a:t>
              </a:r>
              <a:endParaRPr lang="en-US" sz="600" dirty="0"/>
            </a:p>
          </p:txBody>
        </p:sp>
        <p:cxnSp>
          <p:nvCxnSpPr>
            <p:cNvPr id="179" name="Straight Connector 178"/>
            <p:cNvCxnSpPr/>
            <p:nvPr/>
          </p:nvCxnSpPr>
          <p:spPr>
            <a:xfrm flipH="1">
              <a:off x="2328795" y="7360518"/>
              <a:ext cx="16204" cy="20016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9" name="Group 138"/>
          <p:cNvGrpSpPr/>
          <p:nvPr/>
        </p:nvGrpSpPr>
        <p:grpSpPr>
          <a:xfrm>
            <a:off x="1624256" y="5652767"/>
            <a:ext cx="3518971" cy="1381188"/>
            <a:chOff x="617453" y="4275776"/>
            <a:chExt cx="3518971" cy="1381188"/>
          </a:xfrm>
        </p:grpSpPr>
        <p:sp>
          <p:nvSpPr>
            <p:cNvPr id="141" name="TextBox 140"/>
            <p:cNvSpPr txBox="1"/>
            <p:nvPr/>
          </p:nvSpPr>
          <p:spPr>
            <a:xfrm>
              <a:off x="2192208" y="502920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dirty="0"/>
            </a:p>
          </p:txBody>
        </p:sp>
        <p:grpSp>
          <p:nvGrpSpPr>
            <p:cNvPr id="142" name="Group 141"/>
            <p:cNvGrpSpPr/>
            <p:nvPr/>
          </p:nvGrpSpPr>
          <p:grpSpPr>
            <a:xfrm>
              <a:off x="617453" y="4460268"/>
              <a:ext cx="3518971" cy="1196696"/>
              <a:chOff x="824429" y="4927585"/>
              <a:chExt cx="3518971" cy="1196696"/>
            </a:xfrm>
          </p:grpSpPr>
          <p:sp>
            <p:nvSpPr>
              <p:cNvPr id="148" name="Rectangle 147"/>
              <p:cNvSpPr/>
              <p:nvPr/>
            </p:nvSpPr>
            <p:spPr>
              <a:xfrm>
                <a:off x="996050" y="5900728"/>
                <a:ext cx="3117744" cy="2154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800" dirty="0" smtClean="0"/>
                  <a:t>   K562        NHDF             K562            NHDF                K562            NHDF</a:t>
                </a:r>
                <a:endParaRPr lang="en-US" sz="800" dirty="0"/>
              </a:p>
            </p:txBody>
          </p:sp>
          <p:grpSp>
            <p:nvGrpSpPr>
              <p:cNvPr id="149" name="Group 148"/>
              <p:cNvGrpSpPr/>
              <p:nvPr/>
            </p:nvGrpSpPr>
            <p:grpSpPr>
              <a:xfrm>
                <a:off x="824429" y="4927585"/>
                <a:ext cx="3518971" cy="1196696"/>
                <a:chOff x="824429" y="4927585"/>
                <a:chExt cx="3518971" cy="1196696"/>
              </a:xfrm>
            </p:grpSpPr>
            <p:sp>
              <p:nvSpPr>
                <p:cNvPr id="150" name="TextBox 149"/>
                <p:cNvSpPr txBox="1"/>
                <p:nvPr/>
              </p:nvSpPr>
              <p:spPr>
                <a:xfrm>
                  <a:off x="824429" y="5070484"/>
                  <a:ext cx="3518971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 smtClean="0"/>
                    <a:t>Abs  - -                 -                   - -                    -                      - -                    -</a:t>
                  </a:r>
                  <a:endParaRPr lang="en-US" sz="800" dirty="0"/>
                </a:p>
              </p:txBody>
            </p:sp>
            <p:grpSp>
              <p:nvGrpSpPr>
                <p:cNvPr id="152" name="Group 151"/>
                <p:cNvGrpSpPr/>
                <p:nvPr/>
              </p:nvGrpSpPr>
              <p:grpSpPr>
                <a:xfrm>
                  <a:off x="957039" y="4927585"/>
                  <a:ext cx="3041555" cy="1196696"/>
                  <a:chOff x="957039" y="4927585"/>
                  <a:chExt cx="3041555" cy="1196696"/>
                </a:xfrm>
              </p:grpSpPr>
              <p:grpSp>
                <p:nvGrpSpPr>
                  <p:cNvPr id="154" name="Group 153"/>
                  <p:cNvGrpSpPr/>
                  <p:nvPr/>
                </p:nvGrpSpPr>
                <p:grpSpPr>
                  <a:xfrm>
                    <a:off x="957039" y="4927585"/>
                    <a:ext cx="2918553" cy="1196696"/>
                    <a:chOff x="957039" y="4927585"/>
                    <a:chExt cx="2918553" cy="1196696"/>
                  </a:xfrm>
                </p:grpSpPr>
                <p:pic>
                  <p:nvPicPr>
                    <p:cNvPr id="156" name="Picture 2"/>
                    <p:cNvPicPr>
                      <a:picLocks noChangeArrowheads="1"/>
                    </p:cNvPicPr>
                    <p:nvPr/>
                  </p:nvPicPr>
                  <p:blipFill>
                    <a:blip r:embed="rId23"/>
                    <a:srcRect/>
                    <a:stretch>
                      <a:fillRect/>
                    </a:stretch>
                  </p:blipFill>
                  <p:spPr bwMode="auto">
                    <a:xfrm>
                      <a:off x="1994541" y="5285928"/>
                      <a:ext cx="326522" cy="591424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</p:pic>
                <p:pic>
                  <p:nvPicPr>
                    <p:cNvPr id="157" name="Picture 8"/>
                    <p:cNvPicPr>
                      <a:picLocks noChangeArrowheads="1"/>
                    </p:cNvPicPr>
                    <p:nvPr/>
                  </p:nvPicPr>
                  <p:blipFill>
                    <a:blip r:embed="rId24"/>
                    <a:srcRect/>
                    <a:stretch>
                      <a:fillRect/>
                    </a:stretch>
                  </p:blipFill>
                  <p:spPr bwMode="auto">
                    <a:xfrm>
                      <a:off x="3038028" y="5271640"/>
                      <a:ext cx="326522" cy="605712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</p:pic>
                <p:pic>
                  <p:nvPicPr>
                    <p:cNvPr id="158" name="Picture 9"/>
                    <p:cNvPicPr>
                      <a:picLocks noChangeArrowheads="1"/>
                    </p:cNvPicPr>
                    <p:nvPr/>
                  </p:nvPicPr>
                  <p:blipFill>
                    <a:blip r:embed="rId25"/>
                    <a:srcRect/>
                    <a:stretch>
                      <a:fillRect/>
                    </a:stretch>
                  </p:blipFill>
                  <p:spPr bwMode="auto">
                    <a:xfrm>
                      <a:off x="2528190" y="5282579"/>
                      <a:ext cx="281155" cy="59979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</p:pic>
                <p:pic>
                  <p:nvPicPr>
                    <p:cNvPr id="159" name="Picture 13"/>
                    <p:cNvPicPr>
                      <a:picLocks noChangeArrowheads="1"/>
                    </p:cNvPicPr>
                    <p:nvPr/>
                  </p:nvPicPr>
                  <p:blipFill>
                    <a:blip r:embed="rId26"/>
                    <a:srcRect/>
                    <a:stretch>
                      <a:fillRect/>
                    </a:stretch>
                  </p:blipFill>
                  <p:spPr bwMode="auto">
                    <a:xfrm>
                      <a:off x="3572682" y="5271640"/>
                      <a:ext cx="262472" cy="614078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</p:pic>
                <p:cxnSp>
                  <p:nvCxnSpPr>
                    <p:cNvPr id="163" name="Straight Arrow Connector 162"/>
                    <p:cNvCxnSpPr/>
                    <p:nvPr/>
                  </p:nvCxnSpPr>
                  <p:spPr>
                    <a:xfrm flipH="1" flipV="1">
                      <a:off x="1371600" y="5356144"/>
                      <a:ext cx="132686" cy="1588"/>
                    </a:xfrm>
                    <a:prstGeom prst="straightConnector1">
                      <a:avLst/>
                    </a:prstGeom>
                    <a:ln w="9525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4" name="Straight Arrow Connector 163"/>
                    <p:cNvCxnSpPr/>
                    <p:nvPr/>
                  </p:nvCxnSpPr>
                  <p:spPr>
                    <a:xfrm flipH="1" flipV="1">
                      <a:off x="1381468" y="5380970"/>
                      <a:ext cx="122818" cy="3906"/>
                    </a:xfrm>
                    <a:prstGeom prst="straightConnector1">
                      <a:avLst/>
                    </a:prstGeom>
                    <a:ln w="9525">
                      <a:solidFill>
                        <a:srgbClr val="000099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66" name="TextBox 165"/>
                    <p:cNvSpPr txBox="1"/>
                    <p:nvPr/>
                  </p:nvSpPr>
                  <p:spPr>
                    <a:xfrm rot="16200000">
                      <a:off x="1118404" y="5001411"/>
                      <a:ext cx="373820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00" dirty="0" smtClean="0"/>
                        <a:t>CTCF</a:t>
                      </a:r>
                    </a:p>
                    <a:p>
                      <a:r>
                        <a:rPr lang="en-US" sz="600" dirty="0" smtClean="0"/>
                        <a:t>BORIS</a:t>
                      </a:r>
                      <a:endParaRPr lang="en-US" sz="600" dirty="0"/>
                    </a:p>
                  </p:txBody>
                </p:sp>
                <p:sp>
                  <p:nvSpPr>
                    <p:cNvPr id="167" name="TextBox 166"/>
                    <p:cNvSpPr txBox="1"/>
                    <p:nvPr/>
                  </p:nvSpPr>
                  <p:spPr>
                    <a:xfrm rot="16200000">
                      <a:off x="2520237" y="5020024"/>
                      <a:ext cx="373820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00" dirty="0" smtClean="0"/>
                        <a:t>CTCF</a:t>
                      </a:r>
                    </a:p>
                    <a:p>
                      <a:r>
                        <a:rPr lang="en-US" sz="600" dirty="0" smtClean="0"/>
                        <a:t>BORIS</a:t>
                      </a:r>
                      <a:endParaRPr lang="en-US" sz="600" dirty="0"/>
                    </a:p>
                  </p:txBody>
                </p:sp>
                <p:sp>
                  <p:nvSpPr>
                    <p:cNvPr id="168" name="TextBox 167"/>
                    <p:cNvSpPr txBox="1"/>
                    <p:nvPr/>
                  </p:nvSpPr>
                  <p:spPr>
                    <a:xfrm rot="16200000">
                      <a:off x="3089820" y="5006948"/>
                      <a:ext cx="373820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00" dirty="0" smtClean="0"/>
                        <a:t>CTCF</a:t>
                      </a:r>
                    </a:p>
                    <a:p>
                      <a:r>
                        <a:rPr lang="en-US" sz="600" dirty="0" smtClean="0"/>
                        <a:t>BORIS</a:t>
                      </a:r>
                      <a:endParaRPr lang="en-US" sz="600" dirty="0"/>
                    </a:p>
                  </p:txBody>
                </p:sp>
                <p:sp>
                  <p:nvSpPr>
                    <p:cNvPr id="169" name="TextBox 168"/>
                    <p:cNvSpPr txBox="1"/>
                    <p:nvPr/>
                  </p:nvSpPr>
                  <p:spPr>
                    <a:xfrm rot="16200000">
                      <a:off x="3550183" y="5006948"/>
                      <a:ext cx="373820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00" dirty="0" smtClean="0"/>
                        <a:t>CTCF</a:t>
                      </a:r>
                    </a:p>
                    <a:p>
                      <a:r>
                        <a:rPr lang="en-US" sz="600" dirty="0" smtClean="0"/>
                        <a:t>BORIS</a:t>
                      </a:r>
                      <a:endParaRPr lang="en-US" sz="600" dirty="0"/>
                    </a:p>
                  </p:txBody>
                </p:sp>
                <p:sp>
                  <p:nvSpPr>
                    <p:cNvPr id="171" name="TextBox 170"/>
                    <p:cNvSpPr txBox="1"/>
                    <p:nvPr/>
                  </p:nvSpPr>
                  <p:spPr>
                    <a:xfrm>
                      <a:off x="957039" y="5908837"/>
                      <a:ext cx="448509" cy="21544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800" dirty="0" smtClean="0"/>
                        <a:t>                                 </a:t>
                      </a:r>
                      <a:endParaRPr lang="en-US" sz="800" dirty="0"/>
                    </a:p>
                  </p:txBody>
                </p:sp>
                <p:sp>
                  <p:nvSpPr>
                    <p:cNvPr id="174" name="TextBox 173"/>
                    <p:cNvSpPr txBox="1"/>
                    <p:nvPr/>
                  </p:nvSpPr>
                  <p:spPr>
                    <a:xfrm>
                      <a:off x="959300" y="5853794"/>
                      <a:ext cx="231154" cy="21544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800" dirty="0" smtClean="0"/>
                        <a:t>F</a:t>
                      </a:r>
                      <a:endParaRPr lang="en-US" sz="800" dirty="0"/>
                    </a:p>
                  </p:txBody>
                </p:sp>
                <p:grpSp>
                  <p:nvGrpSpPr>
                    <p:cNvPr id="180" name="Group 179"/>
                    <p:cNvGrpSpPr/>
                    <p:nvPr/>
                  </p:nvGrpSpPr>
                  <p:grpSpPr>
                    <a:xfrm>
                      <a:off x="1022226" y="4927585"/>
                      <a:ext cx="822103" cy="153339"/>
                      <a:chOff x="4267199" y="1902052"/>
                      <a:chExt cx="1143795" cy="153340"/>
                    </a:xfrm>
                  </p:grpSpPr>
                  <p:cxnSp>
                    <p:nvCxnSpPr>
                      <p:cNvPr id="209" name="Straight Connector 208"/>
                      <p:cNvCxnSpPr/>
                      <p:nvPr/>
                    </p:nvCxnSpPr>
                    <p:spPr>
                      <a:xfrm flipV="1">
                        <a:off x="4267200" y="1981751"/>
                        <a:ext cx="1141513" cy="660"/>
                      </a:xfrm>
                      <a:prstGeom prst="line">
                        <a:avLst/>
                      </a:prstGeom>
                      <a:ln w="952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0" name="Straight Connector 209"/>
                      <p:cNvCxnSpPr/>
                      <p:nvPr/>
                    </p:nvCxnSpPr>
                    <p:spPr>
                      <a:xfrm rot="5400000" flipH="1" flipV="1">
                        <a:off x="4230501" y="2017898"/>
                        <a:ext cx="74192" cy="795"/>
                      </a:xfrm>
                      <a:prstGeom prst="line">
                        <a:avLst/>
                      </a:prstGeom>
                      <a:ln w="952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1" name="Straight Connector 210"/>
                      <p:cNvCxnSpPr/>
                      <p:nvPr/>
                    </p:nvCxnSpPr>
                    <p:spPr>
                      <a:xfrm rot="16200000" flipV="1">
                        <a:off x="4799856" y="1939358"/>
                        <a:ext cx="76200" cy="1587"/>
                      </a:xfrm>
                      <a:prstGeom prst="line">
                        <a:avLst/>
                      </a:prstGeom>
                      <a:ln w="952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2" name="Straight Connector 211"/>
                      <p:cNvCxnSpPr/>
                      <p:nvPr/>
                    </p:nvCxnSpPr>
                    <p:spPr>
                      <a:xfrm rot="5400000" flipH="1" flipV="1">
                        <a:off x="5373501" y="2017898"/>
                        <a:ext cx="74192" cy="795"/>
                      </a:xfrm>
                      <a:prstGeom prst="line">
                        <a:avLst/>
                      </a:prstGeom>
                      <a:ln w="952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81" name="Group 180"/>
                    <p:cNvGrpSpPr/>
                    <p:nvPr/>
                  </p:nvGrpSpPr>
                  <p:grpSpPr>
                    <a:xfrm>
                      <a:off x="1993969" y="4931273"/>
                      <a:ext cx="822103" cy="153339"/>
                      <a:chOff x="4267199" y="1902052"/>
                      <a:chExt cx="1143795" cy="153340"/>
                    </a:xfrm>
                  </p:grpSpPr>
                  <p:cxnSp>
                    <p:nvCxnSpPr>
                      <p:cNvPr id="205" name="Straight Connector 204"/>
                      <p:cNvCxnSpPr/>
                      <p:nvPr/>
                    </p:nvCxnSpPr>
                    <p:spPr>
                      <a:xfrm flipV="1">
                        <a:off x="4267200" y="1981751"/>
                        <a:ext cx="1141513" cy="660"/>
                      </a:xfrm>
                      <a:prstGeom prst="line">
                        <a:avLst/>
                      </a:prstGeom>
                      <a:ln w="952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6" name="Straight Connector 205"/>
                      <p:cNvCxnSpPr/>
                      <p:nvPr/>
                    </p:nvCxnSpPr>
                    <p:spPr>
                      <a:xfrm rot="5400000" flipH="1" flipV="1">
                        <a:off x="4230501" y="2017898"/>
                        <a:ext cx="74192" cy="795"/>
                      </a:xfrm>
                      <a:prstGeom prst="line">
                        <a:avLst/>
                      </a:prstGeom>
                      <a:ln w="952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7" name="Straight Connector 206"/>
                      <p:cNvCxnSpPr/>
                      <p:nvPr/>
                    </p:nvCxnSpPr>
                    <p:spPr>
                      <a:xfrm rot="16200000" flipV="1">
                        <a:off x="4799856" y="1939358"/>
                        <a:ext cx="76200" cy="1587"/>
                      </a:xfrm>
                      <a:prstGeom prst="line">
                        <a:avLst/>
                      </a:prstGeom>
                      <a:ln w="952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8" name="Straight Connector 207"/>
                      <p:cNvCxnSpPr/>
                      <p:nvPr/>
                    </p:nvCxnSpPr>
                    <p:spPr>
                      <a:xfrm rot="5400000" flipH="1" flipV="1">
                        <a:off x="5373501" y="2017898"/>
                        <a:ext cx="74192" cy="795"/>
                      </a:xfrm>
                      <a:prstGeom prst="line">
                        <a:avLst/>
                      </a:prstGeom>
                      <a:ln w="952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82" name="Group 181"/>
                    <p:cNvGrpSpPr/>
                    <p:nvPr/>
                  </p:nvGrpSpPr>
                  <p:grpSpPr>
                    <a:xfrm>
                      <a:off x="3022487" y="4936374"/>
                      <a:ext cx="822103" cy="153339"/>
                      <a:chOff x="4267199" y="1902052"/>
                      <a:chExt cx="1143795" cy="153340"/>
                    </a:xfrm>
                  </p:grpSpPr>
                  <p:cxnSp>
                    <p:nvCxnSpPr>
                      <p:cNvPr id="201" name="Straight Connector 200"/>
                      <p:cNvCxnSpPr/>
                      <p:nvPr/>
                    </p:nvCxnSpPr>
                    <p:spPr>
                      <a:xfrm flipV="1">
                        <a:off x="4267200" y="1981751"/>
                        <a:ext cx="1141513" cy="660"/>
                      </a:xfrm>
                      <a:prstGeom prst="line">
                        <a:avLst/>
                      </a:prstGeom>
                      <a:ln w="952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2" name="Straight Connector 201"/>
                      <p:cNvCxnSpPr/>
                      <p:nvPr/>
                    </p:nvCxnSpPr>
                    <p:spPr>
                      <a:xfrm rot="5400000" flipH="1" flipV="1">
                        <a:off x="4230501" y="2017898"/>
                        <a:ext cx="74192" cy="795"/>
                      </a:xfrm>
                      <a:prstGeom prst="line">
                        <a:avLst/>
                      </a:prstGeom>
                      <a:ln w="952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3" name="Straight Connector 202"/>
                      <p:cNvCxnSpPr/>
                      <p:nvPr/>
                    </p:nvCxnSpPr>
                    <p:spPr>
                      <a:xfrm rot="16200000" flipV="1">
                        <a:off x="4799856" y="1939358"/>
                        <a:ext cx="76200" cy="1587"/>
                      </a:xfrm>
                      <a:prstGeom prst="line">
                        <a:avLst/>
                      </a:prstGeom>
                      <a:ln w="952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4" name="Straight Connector 203"/>
                      <p:cNvCxnSpPr/>
                      <p:nvPr/>
                    </p:nvCxnSpPr>
                    <p:spPr>
                      <a:xfrm rot="5400000" flipH="1" flipV="1">
                        <a:off x="5373501" y="2017898"/>
                        <a:ext cx="74192" cy="795"/>
                      </a:xfrm>
                      <a:prstGeom prst="line">
                        <a:avLst/>
                      </a:prstGeom>
                      <a:ln w="952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183" name="TextBox 182"/>
                    <p:cNvSpPr txBox="1"/>
                    <p:nvPr/>
                  </p:nvSpPr>
                  <p:spPr>
                    <a:xfrm rot="16200000">
                      <a:off x="1526070" y="5001412"/>
                      <a:ext cx="373820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00" dirty="0" smtClean="0"/>
                        <a:t>CTCF</a:t>
                      </a:r>
                    </a:p>
                    <a:p>
                      <a:r>
                        <a:rPr lang="en-US" sz="600" dirty="0" smtClean="0"/>
                        <a:t>BORIS</a:t>
                      </a:r>
                      <a:endParaRPr lang="en-US" sz="600" dirty="0"/>
                    </a:p>
                  </p:txBody>
                </p:sp>
                <p:cxnSp>
                  <p:nvCxnSpPr>
                    <p:cNvPr id="184" name="Straight Arrow Connector 183"/>
                    <p:cNvCxnSpPr/>
                    <p:nvPr/>
                  </p:nvCxnSpPr>
                  <p:spPr>
                    <a:xfrm flipH="1">
                      <a:off x="1826678" y="5380970"/>
                      <a:ext cx="128498" cy="0"/>
                    </a:xfrm>
                    <a:prstGeom prst="straightConnector1">
                      <a:avLst/>
                    </a:prstGeom>
                    <a:ln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85" name="TextBox 184"/>
                    <p:cNvSpPr txBox="1"/>
                    <p:nvPr/>
                  </p:nvSpPr>
                  <p:spPr>
                    <a:xfrm rot="16200000">
                      <a:off x="2027429" y="5019050"/>
                      <a:ext cx="373820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00" dirty="0" smtClean="0"/>
                        <a:t>CTCF</a:t>
                      </a:r>
                    </a:p>
                    <a:p>
                      <a:r>
                        <a:rPr lang="en-US" sz="600" dirty="0" smtClean="0"/>
                        <a:t>BORIS</a:t>
                      </a:r>
                      <a:endParaRPr lang="en-US" sz="600" dirty="0"/>
                    </a:p>
                  </p:txBody>
                </p:sp>
                <p:grpSp>
                  <p:nvGrpSpPr>
                    <p:cNvPr id="186" name="Group 185"/>
                    <p:cNvGrpSpPr/>
                    <p:nvPr/>
                  </p:nvGrpSpPr>
                  <p:grpSpPr>
                    <a:xfrm>
                      <a:off x="2333956" y="5354556"/>
                      <a:ext cx="132686" cy="49530"/>
                      <a:chOff x="2349119" y="5454172"/>
                      <a:chExt cx="132686" cy="49530"/>
                    </a:xfrm>
                  </p:grpSpPr>
                  <p:cxnSp>
                    <p:nvCxnSpPr>
                      <p:cNvPr id="199" name="Straight Arrow Connector 198"/>
                      <p:cNvCxnSpPr/>
                      <p:nvPr/>
                    </p:nvCxnSpPr>
                    <p:spPr>
                      <a:xfrm flipH="1" flipV="1">
                        <a:off x="2349119" y="5454172"/>
                        <a:ext cx="132686" cy="1588"/>
                      </a:xfrm>
                      <a:prstGeom prst="straightConnector1">
                        <a:avLst/>
                      </a:prstGeom>
                      <a:ln w="952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0" name="Straight Arrow Connector 199"/>
                      <p:cNvCxnSpPr/>
                      <p:nvPr/>
                    </p:nvCxnSpPr>
                    <p:spPr>
                      <a:xfrm flipH="1" flipV="1">
                        <a:off x="2358987" y="5499796"/>
                        <a:ext cx="122818" cy="3906"/>
                      </a:xfrm>
                      <a:prstGeom prst="straightConnector1">
                        <a:avLst/>
                      </a:prstGeom>
                      <a:ln w="9525">
                        <a:solidFill>
                          <a:srgbClr val="000099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87" name="Straight Connector 186"/>
                    <p:cNvCxnSpPr/>
                    <p:nvPr/>
                  </p:nvCxnSpPr>
                  <p:spPr>
                    <a:xfrm>
                      <a:off x="1126564" y="5920184"/>
                      <a:ext cx="24503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8" name="Straight Arrow Connector 187"/>
                    <p:cNvCxnSpPr/>
                    <p:nvPr/>
                  </p:nvCxnSpPr>
                  <p:spPr>
                    <a:xfrm flipH="1">
                      <a:off x="2825064" y="5402133"/>
                      <a:ext cx="128498" cy="0"/>
                    </a:xfrm>
                    <a:prstGeom prst="straightConnector1">
                      <a:avLst/>
                    </a:prstGeom>
                    <a:ln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89" name="Group 188"/>
                    <p:cNvGrpSpPr/>
                    <p:nvPr/>
                  </p:nvGrpSpPr>
                  <p:grpSpPr>
                    <a:xfrm>
                      <a:off x="3397886" y="5343158"/>
                      <a:ext cx="132686" cy="49530"/>
                      <a:chOff x="2349119" y="5454172"/>
                      <a:chExt cx="132686" cy="49530"/>
                    </a:xfrm>
                  </p:grpSpPr>
                  <p:cxnSp>
                    <p:nvCxnSpPr>
                      <p:cNvPr id="197" name="Straight Arrow Connector 196"/>
                      <p:cNvCxnSpPr/>
                      <p:nvPr/>
                    </p:nvCxnSpPr>
                    <p:spPr>
                      <a:xfrm flipH="1" flipV="1">
                        <a:off x="2349119" y="5454172"/>
                        <a:ext cx="132686" cy="1588"/>
                      </a:xfrm>
                      <a:prstGeom prst="straightConnector1">
                        <a:avLst/>
                      </a:prstGeom>
                      <a:ln w="9525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98" name="Straight Arrow Connector 197"/>
                      <p:cNvCxnSpPr/>
                      <p:nvPr/>
                    </p:nvCxnSpPr>
                    <p:spPr>
                      <a:xfrm flipH="1" flipV="1">
                        <a:off x="2358987" y="5499796"/>
                        <a:ext cx="122818" cy="3906"/>
                      </a:xfrm>
                      <a:prstGeom prst="straightConnector1">
                        <a:avLst/>
                      </a:prstGeom>
                      <a:ln w="9525">
                        <a:solidFill>
                          <a:srgbClr val="000099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190" name="TextBox 189"/>
                    <p:cNvSpPr txBox="1"/>
                    <p:nvPr/>
                  </p:nvSpPr>
                  <p:spPr>
                    <a:xfrm>
                      <a:off x="1884156" y="5853794"/>
                      <a:ext cx="231154" cy="21544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800" dirty="0" smtClean="0"/>
                        <a:t>F</a:t>
                      </a:r>
                      <a:endParaRPr lang="en-US" sz="800" dirty="0"/>
                    </a:p>
                  </p:txBody>
                </p:sp>
                <p:cxnSp>
                  <p:nvCxnSpPr>
                    <p:cNvPr id="191" name="Straight Connector 190"/>
                    <p:cNvCxnSpPr/>
                    <p:nvPr/>
                  </p:nvCxnSpPr>
                  <p:spPr>
                    <a:xfrm>
                      <a:off x="2051420" y="5920184"/>
                      <a:ext cx="24503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92" name="TextBox 191"/>
                    <p:cNvSpPr txBox="1"/>
                    <p:nvPr/>
                  </p:nvSpPr>
                  <p:spPr>
                    <a:xfrm>
                      <a:off x="2936826" y="5853794"/>
                      <a:ext cx="231154" cy="21544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800" dirty="0" smtClean="0"/>
                        <a:t>F</a:t>
                      </a:r>
                      <a:endParaRPr lang="en-US" sz="800" dirty="0"/>
                    </a:p>
                  </p:txBody>
                </p:sp>
                <p:cxnSp>
                  <p:nvCxnSpPr>
                    <p:cNvPr id="193" name="Straight Connector 192"/>
                    <p:cNvCxnSpPr/>
                    <p:nvPr/>
                  </p:nvCxnSpPr>
                  <p:spPr>
                    <a:xfrm>
                      <a:off x="3104090" y="5920184"/>
                      <a:ext cx="24503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4" name="Straight Connector 193"/>
                    <p:cNvCxnSpPr/>
                    <p:nvPr/>
                  </p:nvCxnSpPr>
                  <p:spPr>
                    <a:xfrm>
                      <a:off x="1532996" y="5920184"/>
                      <a:ext cx="24503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5" name="Straight Connector 194"/>
                    <p:cNvCxnSpPr/>
                    <p:nvPr/>
                  </p:nvCxnSpPr>
                  <p:spPr>
                    <a:xfrm>
                      <a:off x="2515538" y="5924946"/>
                      <a:ext cx="24503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6" name="Straight Connector 195"/>
                    <p:cNvCxnSpPr/>
                    <p:nvPr/>
                  </p:nvCxnSpPr>
                  <p:spPr>
                    <a:xfrm>
                      <a:off x="3581400" y="5924946"/>
                      <a:ext cx="245036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55" name="Straight Arrow Connector 154"/>
                  <p:cNvCxnSpPr/>
                  <p:nvPr/>
                </p:nvCxnSpPr>
                <p:spPr>
                  <a:xfrm flipH="1">
                    <a:off x="3870096" y="5388782"/>
                    <a:ext cx="128498" cy="0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143" name="TextBox 142"/>
            <p:cNvSpPr txBox="1"/>
            <p:nvPr/>
          </p:nvSpPr>
          <p:spPr>
            <a:xfrm>
              <a:off x="1743889" y="4275776"/>
              <a:ext cx="88517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FOXA3 promoter</a:t>
              </a:r>
              <a:endParaRPr lang="en-US" sz="800" dirty="0"/>
            </a:p>
          </p:txBody>
        </p:sp>
        <p:pic>
          <p:nvPicPr>
            <p:cNvPr id="144" name="Content Placeholder 9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328" y="4815262"/>
              <a:ext cx="321330" cy="59142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145" name="Picture 144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6020" y="4820279"/>
              <a:ext cx="281155" cy="59477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sp>
          <p:nvSpPr>
            <p:cNvPr id="146" name="TextBox 145"/>
            <p:cNvSpPr txBox="1"/>
            <p:nvPr/>
          </p:nvSpPr>
          <p:spPr>
            <a:xfrm>
              <a:off x="780759" y="4275776"/>
              <a:ext cx="91884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KDM3B promoter</a:t>
              </a:r>
              <a:endParaRPr lang="en-US" sz="800" dirty="0"/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2825924" y="4275776"/>
              <a:ext cx="81304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TP53 promoter</a:t>
              </a:r>
              <a:endParaRPr lang="en-US" sz="800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544672" y="5270409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08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133324</TotalTime>
  <Words>192</Words>
  <Application>Microsoft Office PowerPoint</Application>
  <PresentationFormat>On-screen Show (4:3)</PresentationFormat>
  <Paragraphs>72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NIAID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Supplementary Figures</dc:title>
  <dc:creator>Pugacheva, Elena (NIH/NIAID) [E]</dc:creator>
  <cp:lastModifiedBy>Pugacheva, Elena (NIH/NIAID) [E]</cp:lastModifiedBy>
  <cp:revision>215</cp:revision>
  <cp:lastPrinted>2015-07-01T14:09:20Z</cp:lastPrinted>
  <dcterms:created xsi:type="dcterms:W3CDTF">2013-12-02T19:20:48Z</dcterms:created>
  <dcterms:modified xsi:type="dcterms:W3CDTF">2015-08-05T17:39:09Z</dcterms:modified>
</cp:coreProperties>
</file>