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70769647610091"/>
          <c:y val="0.15589925165362828"/>
          <c:w val="0.72817621089205176"/>
          <c:h val="0.5813263618763865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2"/>
          </c:marker>
          <c:dPt>
            <c:idx val="124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125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126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124"/>
              <c:layout>
                <c:manualLayout>
                  <c:x val="-6.4355226877898727E-2"/>
                  <c:y val="-6.407186628924353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ZNF143  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5"/>
              <c:layout>
                <c:manualLayout>
                  <c:x val="-3.2386082909647292E-2"/>
                  <c:y val="-3.743445286255660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RAD21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6"/>
              <c:layout>
                <c:manualLayout>
                  <c:x val="-3.2386082909647292E-2"/>
                  <c:y val="-4.991260381674214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SMC3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1"/>
            <c:dispEq val="1"/>
            <c:trendlineLbl>
              <c:layout>
                <c:manualLayout>
                  <c:x val="0.14356342540203687"/>
                  <c:y val="0.2808360164632990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600" b="1"/>
                  </a:pPr>
                  <a:endParaRPr lang="en-US"/>
                </a:p>
              </c:txPr>
            </c:trendlineLbl>
          </c:trendline>
          <c:xVal>
            <c:numRef>
              <c:f>All_Table1!$R$1:$R$127</c:f>
              <c:numCache>
                <c:formatCode>General</c:formatCode>
                <c:ptCount val="127"/>
                <c:pt idx="0">
                  <c:v>62.9</c:v>
                </c:pt>
                <c:pt idx="1">
                  <c:v>17.899999999999999</c:v>
                </c:pt>
                <c:pt idx="2">
                  <c:v>13.1</c:v>
                </c:pt>
                <c:pt idx="3">
                  <c:v>14.6</c:v>
                </c:pt>
                <c:pt idx="4">
                  <c:v>8.6</c:v>
                </c:pt>
                <c:pt idx="5">
                  <c:v>6.3</c:v>
                </c:pt>
                <c:pt idx="6">
                  <c:v>3.2</c:v>
                </c:pt>
                <c:pt idx="7">
                  <c:v>0.5</c:v>
                </c:pt>
                <c:pt idx="8">
                  <c:v>1.9</c:v>
                </c:pt>
                <c:pt idx="9">
                  <c:v>0.3</c:v>
                </c:pt>
                <c:pt idx="10">
                  <c:v>0.1</c:v>
                </c:pt>
                <c:pt idx="11">
                  <c:v>0.1</c:v>
                </c:pt>
                <c:pt idx="12">
                  <c:v>0</c:v>
                </c:pt>
                <c:pt idx="13">
                  <c:v>7.8</c:v>
                </c:pt>
                <c:pt idx="14">
                  <c:v>0.6</c:v>
                </c:pt>
                <c:pt idx="15">
                  <c:v>0.2</c:v>
                </c:pt>
                <c:pt idx="16">
                  <c:v>0.5</c:v>
                </c:pt>
                <c:pt idx="17">
                  <c:v>85.7</c:v>
                </c:pt>
                <c:pt idx="18">
                  <c:v>75.099999999999994</c:v>
                </c:pt>
                <c:pt idx="19">
                  <c:v>65.599999999999994</c:v>
                </c:pt>
                <c:pt idx="20">
                  <c:v>25</c:v>
                </c:pt>
                <c:pt idx="21">
                  <c:v>7.5</c:v>
                </c:pt>
                <c:pt idx="22">
                  <c:v>0.2</c:v>
                </c:pt>
                <c:pt idx="23">
                  <c:v>0</c:v>
                </c:pt>
                <c:pt idx="24">
                  <c:v>0</c:v>
                </c:pt>
                <c:pt idx="25">
                  <c:v>34.700000000000003</c:v>
                </c:pt>
                <c:pt idx="26">
                  <c:v>4.2</c:v>
                </c:pt>
                <c:pt idx="27">
                  <c:v>0.3</c:v>
                </c:pt>
                <c:pt idx="28">
                  <c:v>49</c:v>
                </c:pt>
                <c:pt idx="29">
                  <c:v>21.6</c:v>
                </c:pt>
                <c:pt idx="30">
                  <c:v>5.9</c:v>
                </c:pt>
                <c:pt idx="31">
                  <c:v>85.2</c:v>
                </c:pt>
                <c:pt idx="32">
                  <c:v>49.2</c:v>
                </c:pt>
                <c:pt idx="33">
                  <c:v>44.2</c:v>
                </c:pt>
                <c:pt idx="34">
                  <c:v>7.8</c:v>
                </c:pt>
                <c:pt idx="35">
                  <c:v>37.6</c:v>
                </c:pt>
                <c:pt idx="36">
                  <c:v>23.8</c:v>
                </c:pt>
                <c:pt idx="37">
                  <c:v>1.3</c:v>
                </c:pt>
                <c:pt idx="38">
                  <c:v>29.3</c:v>
                </c:pt>
                <c:pt idx="39">
                  <c:v>3</c:v>
                </c:pt>
                <c:pt idx="40">
                  <c:v>91.4</c:v>
                </c:pt>
                <c:pt idx="41">
                  <c:v>8.5</c:v>
                </c:pt>
                <c:pt idx="42">
                  <c:v>42.3</c:v>
                </c:pt>
                <c:pt idx="43">
                  <c:v>31.6</c:v>
                </c:pt>
                <c:pt idx="44">
                  <c:v>46.2</c:v>
                </c:pt>
                <c:pt idx="45">
                  <c:v>45.7</c:v>
                </c:pt>
                <c:pt idx="46">
                  <c:v>32.1</c:v>
                </c:pt>
                <c:pt idx="47">
                  <c:v>21.8</c:v>
                </c:pt>
                <c:pt idx="48">
                  <c:v>6.3</c:v>
                </c:pt>
                <c:pt idx="49">
                  <c:v>52.6</c:v>
                </c:pt>
                <c:pt idx="50">
                  <c:v>93.5</c:v>
                </c:pt>
                <c:pt idx="51">
                  <c:v>39.6</c:v>
                </c:pt>
                <c:pt idx="52">
                  <c:v>11.9</c:v>
                </c:pt>
                <c:pt idx="53">
                  <c:v>96.3</c:v>
                </c:pt>
                <c:pt idx="54">
                  <c:v>37.200000000000003</c:v>
                </c:pt>
                <c:pt idx="55">
                  <c:v>29.9</c:v>
                </c:pt>
                <c:pt idx="56">
                  <c:v>38.6</c:v>
                </c:pt>
                <c:pt idx="57">
                  <c:v>96.6</c:v>
                </c:pt>
                <c:pt idx="58">
                  <c:v>77.7</c:v>
                </c:pt>
                <c:pt idx="59">
                  <c:v>85.2</c:v>
                </c:pt>
                <c:pt idx="60">
                  <c:v>85.4</c:v>
                </c:pt>
                <c:pt idx="61">
                  <c:v>80.3</c:v>
                </c:pt>
                <c:pt idx="62">
                  <c:v>28.8</c:v>
                </c:pt>
                <c:pt idx="63">
                  <c:v>39.1</c:v>
                </c:pt>
                <c:pt idx="64">
                  <c:v>98.6</c:v>
                </c:pt>
                <c:pt idx="65">
                  <c:v>78.2</c:v>
                </c:pt>
                <c:pt idx="66">
                  <c:v>75.8</c:v>
                </c:pt>
                <c:pt idx="67">
                  <c:v>82.6</c:v>
                </c:pt>
                <c:pt idx="68">
                  <c:v>64.099999999999994</c:v>
                </c:pt>
                <c:pt idx="69">
                  <c:v>22.7</c:v>
                </c:pt>
                <c:pt idx="70">
                  <c:v>57.9</c:v>
                </c:pt>
                <c:pt idx="71">
                  <c:v>89</c:v>
                </c:pt>
                <c:pt idx="72">
                  <c:v>94.8</c:v>
                </c:pt>
                <c:pt idx="73">
                  <c:v>13.6</c:v>
                </c:pt>
                <c:pt idx="74">
                  <c:v>40.200000000000003</c:v>
                </c:pt>
                <c:pt idx="75">
                  <c:v>98.3</c:v>
                </c:pt>
                <c:pt idx="76">
                  <c:v>92.5</c:v>
                </c:pt>
                <c:pt idx="77">
                  <c:v>90.8</c:v>
                </c:pt>
                <c:pt idx="78">
                  <c:v>56.7</c:v>
                </c:pt>
                <c:pt idx="79">
                  <c:v>36.799999999999997</c:v>
                </c:pt>
                <c:pt idx="80">
                  <c:v>96.6</c:v>
                </c:pt>
                <c:pt idx="81">
                  <c:v>82.9</c:v>
                </c:pt>
                <c:pt idx="82">
                  <c:v>19.2</c:v>
                </c:pt>
                <c:pt idx="83">
                  <c:v>32.299999999999997</c:v>
                </c:pt>
                <c:pt idx="84">
                  <c:v>77.8</c:v>
                </c:pt>
                <c:pt idx="85">
                  <c:v>98.4</c:v>
                </c:pt>
                <c:pt idx="86">
                  <c:v>90.7</c:v>
                </c:pt>
                <c:pt idx="87">
                  <c:v>37</c:v>
                </c:pt>
                <c:pt idx="88">
                  <c:v>67.8</c:v>
                </c:pt>
                <c:pt idx="89">
                  <c:v>18.7</c:v>
                </c:pt>
                <c:pt idx="90">
                  <c:v>93.6</c:v>
                </c:pt>
                <c:pt idx="91">
                  <c:v>71.900000000000006</c:v>
                </c:pt>
                <c:pt idx="92">
                  <c:v>86.9</c:v>
                </c:pt>
                <c:pt idx="93">
                  <c:v>69.099999999999994</c:v>
                </c:pt>
                <c:pt idx="94">
                  <c:v>51.7</c:v>
                </c:pt>
                <c:pt idx="95">
                  <c:v>42.7</c:v>
                </c:pt>
                <c:pt idx="96">
                  <c:v>97.9</c:v>
                </c:pt>
                <c:pt idx="97">
                  <c:v>96.6</c:v>
                </c:pt>
                <c:pt idx="98">
                  <c:v>62.9</c:v>
                </c:pt>
                <c:pt idx="99">
                  <c:v>92.3</c:v>
                </c:pt>
                <c:pt idx="100">
                  <c:v>24</c:v>
                </c:pt>
                <c:pt idx="101">
                  <c:v>80.7</c:v>
                </c:pt>
                <c:pt idx="102">
                  <c:v>35.5</c:v>
                </c:pt>
                <c:pt idx="103">
                  <c:v>36.5</c:v>
                </c:pt>
                <c:pt idx="104">
                  <c:v>96.4</c:v>
                </c:pt>
                <c:pt idx="105">
                  <c:v>90.1</c:v>
                </c:pt>
                <c:pt idx="106">
                  <c:v>56.2</c:v>
                </c:pt>
                <c:pt idx="107">
                  <c:v>48.1</c:v>
                </c:pt>
                <c:pt idx="108">
                  <c:v>61.7</c:v>
                </c:pt>
                <c:pt idx="109">
                  <c:v>91.3</c:v>
                </c:pt>
                <c:pt idx="110">
                  <c:v>97.7</c:v>
                </c:pt>
                <c:pt idx="111">
                  <c:v>93</c:v>
                </c:pt>
                <c:pt idx="112">
                  <c:v>72.599999999999994</c:v>
                </c:pt>
                <c:pt idx="113">
                  <c:v>84.4</c:v>
                </c:pt>
                <c:pt idx="114">
                  <c:v>96.7</c:v>
                </c:pt>
                <c:pt idx="115">
                  <c:v>97.7</c:v>
                </c:pt>
                <c:pt idx="116">
                  <c:v>88.8</c:v>
                </c:pt>
                <c:pt idx="117">
                  <c:v>71</c:v>
                </c:pt>
                <c:pt idx="118">
                  <c:v>75.2</c:v>
                </c:pt>
                <c:pt idx="119">
                  <c:v>91.5</c:v>
                </c:pt>
                <c:pt idx="120">
                  <c:v>75.5</c:v>
                </c:pt>
                <c:pt idx="121">
                  <c:v>96.7</c:v>
                </c:pt>
                <c:pt idx="122">
                  <c:v>63.6</c:v>
                </c:pt>
                <c:pt idx="123">
                  <c:v>97.2</c:v>
                </c:pt>
                <c:pt idx="124">
                  <c:v>75</c:v>
                </c:pt>
                <c:pt idx="125">
                  <c:v>4</c:v>
                </c:pt>
                <c:pt idx="126">
                  <c:v>42.3</c:v>
                </c:pt>
              </c:numCache>
            </c:numRef>
          </c:xVal>
          <c:yVal>
            <c:numRef>
              <c:f>All_Table1!$S$1:$S$127</c:f>
              <c:numCache>
                <c:formatCode>General</c:formatCode>
                <c:ptCount val="127"/>
                <c:pt idx="0">
                  <c:v>49.6</c:v>
                </c:pt>
                <c:pt idx="1">
                  <c:v>8.6999999999999993</c:v>
                </c:pt>
                <c:pt idx="2">
                  <c:v>8.3000000000000007</c:v>
                </c:pt>
                <c:pt idx="3">
                  <c:v>6.2</c:v>
                </c:pt>
                <c:pt idx="4">
                  <c:v>5.4</c:v>
                </c:pt>
                <c:pt idx="5">
                  <c:v>2.9</c:v>
                </c:pt>
                <c:pt idx="6">
                  <c:v>1.6</c:v>
                </c:pt>
                <c:pt idx="7">
                  <c:v>1</c:v>
                </c:pt>
                <c:pt idx="8">
                  <c:v>0.9</c:v>
                </c:pt>
                <c:pt idx="9">
                  <c:v>0.3</c:v>
                </c:pt>
                <c:pt idx="10">
                  <c:v>0.1</c:v>
                </c:pt>
                <c:pt idx="11">
                  <c:v>0</c:v>
                </c:pt>
                <c:pt idx="12">
                  <c:v>0</c:v>
                </c:pt>
                <c:pt idx="13">
                  <c:v>10.1</c:v>
                </c:pt>
                <c:pt idx="14">
                  <c:v>0.8</c:v>
                </c:pt>
                <c:pt idx="15">
                  <c:v>0.3</c:v>
                </c:pt>
                <c:pt idx="16">
                  <c:v>0.2</c:v>
                </c:pt>
                <c:pt idx="17">
                  <c:v>62.5</c:v>
                </c:pt>
                <c:pt idx="18">
                  <c:v>59</c:v>
                </c:pt>
                <c:pt idx="19">
                  <c:v>51.9</c:v>
                </c:pt>
                <c:pt idx="20">
                  <c:v>25.4</c:v>
                </c:pt>
                <c:pt idx="21">
                  <c:v>6.6</c:v>
                </c:pt>
                <c:pt idx="22">
                  <c:v>0.5</c:v>
                </c:pt>
                <c:pt idx="23">
                  <c:v>0.4</c:v>
                </c:pt>
                <c:pt idx="24">
                  <c:v>0.3</c:v>
                </c:pt>
                <c:pt idx="25">
                  <c:v>27</c:v>
                </c:pt>
                <c:pt idx="26">
                  <c:v>4.5999999999999996</c:v>
                </c:pt>
                <c:pt idx="27">
                  <c:v>0.8</c:v>
                </c:pt>
                <c:pt idx="28">
                  <c:v>36.799999999999997</c:v>
                </c:pt>
                <c:pt idx="29">
                  <c:v>10</c:v>
                </c:pt>
                <c:pt idx="30">
                  <c:v>5.7</c:v>
                </c:pt>
                <c:pt idx="31">
                  <c:v>63.8</c:v>
                </c:pt>
                <c:pt idx="32">
                  <c:v>34.1</c:v>
                </c:pt>
                <c:pt idx="33">
                  <c:v>28.2</c:v>
                </c:pt>
                <c:pt idx="34">
                  <c:v>6.1</c:v>
                </c:pt>
                <c:pt idx="35">
                  <c:v>26.6</c:v>
                </c:pt>
                <c:pt idx="36">
                  <c:v>17.100000000000001</c:v>
                </c:pt>
                <c:pt idx="37">
                  <c:v>0.9</c:v>
                </c:pt>
                <c:pt idx="38">
                  <c:v>35.5</c:v>
                </c:pt>
                <c:pt idx="39">
                  <c:v>2.6</c:v>
                </c:pt>
                <c:pt idx="40">
                  <c:v>71.8</c:v>
                </c:pt>
                <c:pt idx="41">
                  <c:v>8</c:v>
                </c:pt>
                <c:pt idx="42">
                  <c:v>45</c:v>
                </c:pt>
                <c:pt idx="43">
                  <c:v>14.3</c:v>
                </c:pt>
                <c:pt idx="44">
                  <c:v>45.3</c:v>
                </c:pt>
                <c:pt idx="45">
                  <c:v>55.1</c:v>
                </c:pt>
                <c:pt idx="46">
                  <c:v>21.3</c:v>
                </c:pt>
                <c:pt idx="47">
                  <c:v>13.6</c:v>
                </c:pt>
                <c:pt idx="48">
                  <c:v>10.7</c:v>
                </c:pt>
                <c:pt idx="49">
                  <c:v>43.6</c:v>
                </c:pt>
                <c:pt idx="50">
                  <c:v>92</c:v>
                </c:pt>
                <c:pt idx="51">
                  <c:v>44.1</c:v>
                </c:pt>
                <c:pt idx="52">
                  <c:v>15.2</c:v>
                </c:pt>
                <c:pt idx="53">
                  <c:v>97.4</c:v>
                </c:pt>
                <c:pt idx="54">
                  <c:v>39.700000000000003</c:v>
                </c:pt>
                <c:pt idx="55">
                  <c:v>30.7</c:v>
                </c:pt>
                <c:pt idx="56">
                  <c:v>27.1</c:v>
                </c:pt>
                <c:pt idx="57">
                  <c:v>95.3</c:v>
                </c:pt>
                <c:pt idx="58">
                  <c:v>72.400000000000006</c:v>
                </c:pt>
                <c:pt idx="59">
                  <c:v>76.599999999999994</c:v>
                </c:pt>
                <c:pt idx="60">
                  <c:v>80.8</c:v>
                </c:pt>
                <c:pt idx="61">
                  <c:v>67.3</c:v>
                </c:pt>
                <c:pt idx="62">
                  <c:v>34.9</c:v>
                </c:pt>
                <c:pt idx="63">
                  <c:v>45.8</c:v>
                </c:pt>
                <c:pt idx="64">
                  <c:v>88.5</c:v>
                </c:pt>
                <c:pt idx="65">
                  <c:v>84.3</c:v>
                </c:pt>
                <c:pt idx="66">
                  <c:v>82.4</c:v>
                </c:pt>
                <c:pt idx="67">
                  <c:v>90.5</c:v>
                </c:pt>
                <c:pt idx="68">
                  <c:v>66.099999999999994</c:v>
                </c:pt>
                <c:pt idx="69">
                  <c:v>24.3</c:v>
                </c:pt>
                <c:pt idx="70">
                  <c:v>51.5</c:v>
                </c:pt>
                <c:pt idx="71">
                  <c:v>63</c:v>
                </c:pt>
                <c:pt idx="72">
                  <c:v>93.7</c:v>
                </c:pt>
                <c:pt idx="73">
                  <c:v>16.899999999999999</c:v>
                </c:pt>
                <c:pt idx="74">
                  <c:v>44.5</c:v>
                </c:pt>
                <c:pt idx="75">
                  <c:v>94.5</c:v>
                </c:pt>
                <c:pt idx="76">
                  <c:v>78.3</c:v>
                </c:pt>
                <c:pt idx="77">
                  <c:v>91.1</c:v>
                </c:pt>
                <c:pt idx="78">
                  <c:v>65.2</c:v>
                </c:pt>
                <c:pt idx="79">
                  <c:v>22.6</c:v>
                </c:pt>
                <c:pt idx="80">
                  <c:v>84.8</c:v>
                </c:pt>
                <c:pt idx="81">
                  <c:v>87.7</c:v>
                </c:pt>
                <c:pt idx="82">
                  <c:v>18.7</c:v>
                </c:pt>
                <c:pt idx="83">
                  <c:v>31.9</c:v>
                </c:pt>
                <c:pt idx="84">
                  <c:v>88.1</c:v>
                </c:pt>
                <c:pt idx="85">
                  <c:v>95</c:v>
                </c:pt>
                <c:pt idx="86">
                  <c:v>82.3</c:v>
                </c:pt>
                <c:pt idx="87">
                  <c:v>27.8</c:v>
                </c:pt>
                <c:pt idx="88">
                  <c:v>50.1</c:v>
                </c:pt>
                <c:pt idx="89">
                  <c:v>19.8</c:v>
                </c:pt>
                <c:pt idx="90">
                  <c:v>91.4</c:v>
                </c:pt>
                <c:pt idx="91">
                  <c:v>67.400000000000006</c:v>
                </c:pt>
                <c:pt idx="92">
                  <c:v>91.7</c:v>
                </c:pt>
                <c:pt idx="93">
                  <c:v>82.8</c:v>
                </c:pt>
                <c:pt idx="94">
                  <c:v>46.9</c:v>
                </c:pt>
                <c:pt idx="95">
                  <c:v>55.9</c:v>
                </c:pt>
                <c:pt idx="96">
                  <c:v>92.5</c:v>
                </c:pt>
                <c:pt idx="97">
                  <c:v>85.8</c:v>
                </c:pt>
                <c:pt idx="98">
                  <c:v>61.4</c:v>
                </c:pt>
                <c:pt idx="99">
                  <c:v>95.9</c:v>
                </c:pt>
                <c:pt idx="100">
                  <c:v>22.6</c:v>
                </c:pt>
                <c:pt idx="101">
                  <c:v>85.2</c:v>
                </c:pt>
                <c:pt idx="102">
                  <c:v>26.5</c:v>
                </c:pt>
                <c:pt idx="103">
                  <c:v>41</c:v>
                </c:pt>
                <c:pt idx="104">
                  <c:v>86.7</c:v>
                </c:pt>
                <c:pt idx="105">
                  <c:v>86</c:v>
                </c:pt>
                <c:pt idx="106">
                  <c:v>64.099999999999994</c:v>
                </c:pt>
                <c:pt idx="107">
                  <c:v>59</c:v>
                </c:pt>
                <c:pt idx="108">
                  <c:v>54.4</c:v>
                </c:pt>
                <c:pt idx="109">
                  <c:v>95.9</c:v>
                </c:pt>
                <c:pt idx="110">
                  <c:v>94.3</c:v>
                </c:pt>
                <c:pt idx="111">
                  <c:v>87.3</c:v>
                </c:pt>
                <c:pt idx="112">
                  <c:v>85.6</c:v>
                </c:pt>
                <c:pt idx="113">
                  <c:v>84.8</c:v>
                </c:pt>
                <c:pt idx="114">
                  <c:v>95.8</c:v>
                </c:pt>
                <c:pt idx="115">
                  <c:v>95.8</c:v>
                </c:pt>
                <c:pt idx="116">
                  <c:v>87</c:v>
                </c:pt>
                <c:pt idx="117">
                  <c:v>75.5</c:v>
                </c:pt>
                <c:pt idx="118">
                  <c:v>73.3</c:v>
                </c:pt>
                <c:pt idx="119">
                  <c:v>97.9</c:v>
                </c:pt>
                <c:pt idx="120">
                  <c:v>71.8</c:v>
                </c:pt>
                <c:pt idx="121">
                  <c:v>99.7</c:v>
                </c:pt>
                <c:pt idx="122">
                  <c:v>68.2</c:v>
                </c:pt>
                <c:pt idx="123">
                  <c:v>97.6</c:v>
                </c:pt>
                <c:pt idx="124">
                  <c:v>99</c:v>
                </c:pt>
                <c:pt idx="125">
                  <c:v>88.4</c:v>
                </c:pt>
                <c:pt idx="126">
                  <c:v>97.4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8314984"/>
        <c:axId val="758324000"/>
      </c:scatterChart>
      <c:valAx>
        <c:axId val="758314984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sz="600" b="1"/>
                </a:pPr>
                <a:r>
                  <a:rPr lang="en-US" sz="600" b="1" dirty="0" smtClean="0"/>
                  <a:t>BORIS-only (n=1000)</a:t>
                </a:r>
                <a:endParaRPr lang="en-US" sz="600" b="1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58324000"/>
        <c:crosses val="autoZero"/>
        <c:crossBetween val="midCat"/>
      </c:valAx>
      <c:valAx>
        <c:axId val="758324000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sz="600" b="1"/>
                </a:pPr>
                <a:r>
                  <a:rPr lang="en-US" sz="600" b="1" dirty="0" smtClean="0"/>
                  <a:t>CTCF&amp;BORIS (n=1000)</a:t>
                </a:r>
                <a:endParaRPr lang="en-US" sz="600" b="1" dirty="0"/>
              </a:p>
            </c:rich>
          </c:tx>
          <c:layout>
            <c:manualLayout>
              <c:xMode val="edge"/>
              <c:yMode val="edge"/>
              <c:x val="0"/>
              <c:y val="8.3766711633861582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758314984"/>
        <c:crosses val="autoZero"/>
        <c:crossBetween val="midCat"/>
        <c:majorUnit val="50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5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47056617922756"/>
          <c:y val="0.10087360914057869"/>
          <c:w val="0.75673165854268221"/>
          <c:h val="0.6736321747099138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2"/>
          </c:marker>
          <c:dPt>
            <c:idx val="3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5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12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16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22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7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8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4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46"/>
            <c:marker>
              <c:spPr>
                <a:solidFill>
                  <a:srgbClr val="C0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85"/>
            <c:marker>
              <c:spPr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89"/>
            <c:marker>
              <c:spPr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97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3"/>
              <c:layout>
                <c:manualLayout>
                  <c:x val="-9.7261827732865486E-2"/>
                  <c:y val="-3.978054032909022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DNAseI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11323396648158994"/>
                  <c:y val="-5.576444026564707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HMGN3 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12180026546703529"/>
                  <c:y val="3.288519372002211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SMC3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2.7170730085496753E-2"/>
                  <c:y val="-5.77183700175039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ELF1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>
                <c:manualLayout>
                  <c:x val="-1.7266226608594688E-2"/>
                  <c:y val="4.48430849453088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RAD21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7"/>
              <c:layout>
                <c:manualLayout>
                  <c:x val="-2.19956573889603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TBP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4"/>
              <c:layout>
                <c:manualLayout>
                  <c:x val="-0.14571403727279936"/>
                  <c:y val="-8.228546238536299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RNAPII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6"/>
              <c:layout>
                <c:manualLayout>
                  <c:x val="-2.672444879785375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EZH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9"/>
              <c:layout>
                <c:manualLayout>
                  <c:x val="-2.4360053093407056E-2"/>
                  <c:y val="-6.30469985633453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CBX3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1"/>
              <c:layout>
                <c:manualLayout>
                  <c:x val="3.248007079120941E-2"/>
                  <c:y val="-7.281565447214607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CBX8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8"/>
              <c:layout>
                <c:manualLayout>
                  <c:x val="-1.6240035395604705E-2"/>
                  <c:y val="1.260920114257233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KAP1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1"/>
            <c:dispEq val="1"/>
            <c:trendlineLbl>
              <c:layout>
                <c:manualLayout>
                  <c:x val="0.12992539813661577"/>
                  <c:y val="0.3278392297068807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600" b="1"/>
                  </a:pPr>
                  <a:endParaRPr lang="en-US"/>
                </a:p>
              </c:txPr>
            </c:trendlineLbl>
          </c:trendline>
          <c:xVal>
            <c:numRef>
              <c:f>All_Table1!$M$2:$M$128</c:f>
              <c:numCache>
                <c:formatCode>General</c:formatCode>
                <c:ptCount val="127"/>
                <c:pt idx="0">
                  <c:v>68.5</c:v>
                </c:pt>
                <c:pt idx="1">
                  <c:v>95.6</c:v>
                </c:pt>
                <c:pt idx="2">
                  <c:v>55.3</c:v>
                </c:pt>
                <c:pt idx="3">
                  <c:v>95</c:v>
                </c:pt>
                <c:pt idx="4">
                  <c:v>2.7</c:v>
                </c:pt>
                <c:pt idx="5">
                  <c:v>99.2</c:v>
                </c:pt>
                <c:pt idx="6">
                  <c:v>27.6</c:v>
                </c:pt>
                <c:pt idx="7">
                  <c:v>35.1</c:v>
                </c:pt>
                <c:pt idx="8">
                  <c:v>44.2</c:v>
                </c:pt>
                <c:pt idx="9">
                  <c:v>44.6</c:v>
                </c:pt>
                <c:pt idx="10">
                  <c:v>4.0999999999999996</c:v>
                </c:pt>
                <c:pt idx="11">
                  <c:v>18.7</c:v>
                </c:pt>
                <c:pt idx="12">
                  <c:v>10.7</c:v>
                </c:pt>
                <c:pt idx="13">
                  <c:v>38.200000000000003</c:v>
                </c:pt>
                <c:pt idx="14">
                  <c:v>10</c:v>
                </c:pt>
                <c:pt idx="15">
                  <c:v>26</c:v>
                </c:pt>
                <c:pt idx="16">
                  <c:v>2.2000000000000002</c:v>
                </c:pt>
                <c:pt idx="17">
                  <c:v>24.7</c:v>
                </c:pt>
                <c:pt idx="18">
                  <c:v>22</c:v>
                </c:pt>
                <c:pt idx="19">
                  <c:v>10.9</c:v>
                </c:pt>
                <c:pt idx="20">
                  <c:v>8.3000000000000007</c:v>
                </c:pt>
                <c:pt idx="21">
                  <c:v>7.5</c:v>
                </c:pt>
                <c:pt idx="22">
                  <c:v>98.2</c:v>
                </c:pt>
                <c:pt idx="23">
                  <c:v>17.600000000000001</c:v>
                </c:pt>
                <c:pt idx="24">
                  <c:v>15.3</c:v>
                </c:pt>
                <c:pt idx="25">
                  <c:v>38.6</c:v>
                </c:pt>
                <c:pt idx="26">
                  <c:v>45.8</c:v>
                </c:pt>
                <c:pt idx="27">
                  <c:v>30.9</c:v>
                </c:pt>
                <c:pt idx="28">
                  <c:v>31.9</c:v>
                </c:pt>
                <c:pt idx="29">
                  <c:v>26.1</c:v>
                </c:pt>
                <c:pt idx="30">
                  <c:v>39.700000000000003</c:v>
                </c:pt>
                <c:pt idx="31">
                  <c:v>28.5</c:v>
                </c:pt>
                <c:pt idx="32">
                  <c:v>15.1</c:v>
                </c:pt>
                <c:pt idx="33">
                  <c:v>42.8</c:v>
                </c:pt>
                <c:pt idx="34">
                  <c:v>7.6</c:v>
                </c:pt>
                <c:pt idx="35">
                  <c:v>25.3</c:v>
                </c:pt>
                <c:pt idx="36">
                  <c:v>7.8</c:v>
                </c:pt>
                <c:pt idx="37">
                  <c:v>10</c:v>
                </c:pt>
                <c:pt idx="38">
                  <c:v>5.3</c:v>
                </c:pt>
                <c:pt idx="39">
                  <c:v>10.7</c:v>
                </c:pt>
                <c:pt idx="40">
                  <c:v>4.8</c:v>
                </c:pt>
                <c:pt idx="41">
                  <c:v>48.9</c:v>
                </c:pt>
                <c:pt idx="42">
                  <c:v>51.4</c:v>
                </c:pt>
                <c:pt idx="43">
                  <c:v>4.5</c:v>
                </c:pt>
                <c:pt idx="44">
                  <c:v>1</c:v>
                </c:pt>
                <c:pt idx="45">
                  <c:v>56</c:v>
                </c:pt>
                <c:pt idx="46">
                  <c:v>68.7</c:v>
                </c:pt>
                <c:pt idx="47">
                  <c:v>23.4</c:v>
                </c:pt>
                <c:pt idx="48">
                  <c:v>5.3</c:v>
                </c:pt>
                <c:pt idx="49">
                  <c:v>8.6</c:v>
                </c:pt>
                <c:pt idx="50">
                  <c:v>11.8</c:v>
                </c:pt>
                <c:pt idx="51">
                  <c:v>32.9</c:v>
                </c:pt>
                <c:pt idx="52">
                  <c:v>0.6</c:v>
                </c:pt>
                <c:pt idx="53">
                  <c:v>9.6</c:v>
                </c:pt>
                <c:pt idx="54">
                  <c:v>0.2</c:v>
                </c:pt>
                <c:pt idx="55">
                  <c:v>27.2</c:v>
                </c:pt>
                <c:pt idx="56">
                  <c:v>0.2</c:v>
                </c:pt>
                <c:pt idx="57">
                  <c:v>33.9</c:v>
                </c:pt>
                <c:pt idx="58">
                  <c:v>25.5</c:v>
                </c:pt>
                <c:pt idx="59">
                  <c:v>1.6</c:v>
                </c:pt>
                <c:pt idx="60">
                  <c:v>34.5</c:v>
                </c:pt>
                <c:pt idx="61">
                  <c:v>0.2</c:v>
                </c:pt>
                <c:pt idx="62">
                  <c:v>9</c:v>
                </c:pt>
                <c:pt idx="63">
                  <c:v>20.9</c:v>
                </c:pt>
                <c:pt idx="64">
                  <c:v>0</c:v>
                </c:pt>
                <c:pt idx="65">
                  <c:v>25.3</c:v>
                </c:pt>
                <c:pt idx="66">
                  <c:v>5.7</c:v>
                </c:pt>
                <c:pt idx="67">
                  <c:v>1.3</c:v>
                </c:pt>
                <c:pt idx="68">
                  <c:v>1.2</c:v>
                </c:pt>
                <c:pt idx="69">
                  <c:v>10.6</c:v>
                </c:pt>
                <c:pt idx="70">
                  <c:v>2.2000000000000002</c:v>
                </c:pt>
                <c:pt idx="71">
                  <c:v>1.9</c:v>
                </c:pt>
                <c:pt idx="72">
                  <c:v>30.4</c:v>
                </c:pt>
                <c:pt idx="73">
                  <c:v>2.9</c:v>
                </c:pt>
                <c:pt idx="74">
                  <c:v>0.4</c:v>
                </c:pt>
                <c:pt idx="75">
                  <c:v>0.9</c:v>
                </c:pt>
                <c:pt idx="76">
                  <c:v>5.5</c:v>
                </c:pt>
                <c:pt idx="77">
                  <c:v>0.7</c:v>
                </c:pt>
                <c:pt idx="78">
                  <c:v>17</c:v>
                </c:pt>
                <c:pt idx="79">
                  <c:v>3.4</c:v>
                </c:pt>
                <c:pt idx="80">
                  <c:v>0.7</c:v>
                </c:pt>
                <c:pt idx="81">
                  <c:v>18.899999999999999</c:v>
                </c:pt>
                <c:pt idx="82">
                  <c:v>3.5</c:v>
                </c:pt>
                <c:pt idx="83">
                  <c:v>0.3</c:v>
                </c:pt>
                <c:pt idx="84">
                  <c:v>0.8</c:v>
                </c:pt>
                <c:pt idx="85">
                  <c:v>28.5</c:v>
                </c:pt>
                <c:pt idx="86">
                  <c:v>0.2</c:v>
                </c:pt>
                <c:pt idx="87">
                  <c:v>8.9</c:v>
                </c:pt>
                <c:pt idx="88">
                  <c:v>12</c:v>
                </c:pt>
                <c:pt idx="89">
                  <c:v>28</c:v>
                </c:pt>
                <c:pt idx="90">
                  <c:v>1.6</c:v>
                </c:pt>
                <c:pt idx="91">
                  <c:v>21.4</c:v>
                </c:pt>
                <c:pt idx="92">
                  <c:v>16.3</c:v>
                </c:pt>
                <c:pt idx="93">
                  <c:v>0.8</c:v>
                </c:pt>
                <c:pt idx="94">
                  <c:v>10.4</c:v>
                </c:pt>
                <c:pt idx="95">
                  <c:v>2.6</c:v>
                </c:pt>
                <c:pt idx="96">
                  <c:v>1.2</c:v>
                </c:pt>
                <c:pt idx="97">
                  <c:v>1.6</c:v>
                </c:pt>
                <c:pt idx="98">
                  <c:v>1.6</c:v>
                </c:pt>
                <c:pt idx="99">
                  <c:v>0.1</c:v>
                </c:pt>
                <c:pt idx="100">
                  <c:v>0.4</c:v>
                </c:pt>
                <c:pt idx="101">
                  <c:v>0</c:v>
                </c:pt>
                <c:pt idx="102">
                  <c:v>0</c:v>
                </c:pt>
                <c:pt idx="103">
                  <c:v>1</c:v>
                </c:pt>
                <c:pt idx="104">
                  <c:v>0.2</c:v>
                </c:pt>
                <c:pt idx="105">
                  <c:v>0</c:v>
                </c:pt>
                <c:pt idx="106">
                  <c:v>0.7</c:v>
                </c:pt>
                <c:pt idx="107">
                  <c:v>0.5</c:v>
                </c:pt>
                <c:pt idx="108">
                  <c:v>0</c:v>
                </c:pt>
                <c:pt idx="109">
                  <c:v>0.3</c:v>
                </c:pt>
                <c:pt idx="110">
                  <c:v>0</c:v>
                </c:pt>
                <c:pt idx="111">
                  <c:v>0.9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0.8</c:v>
                </c:pt>
                <c:pt idx="116">
                  <c:v>0.1</c:v>
                </c:pt>
                <c:pt idx="117">
                  <c:v>0.3</c:v>
                </c:pt>
                <c:pt idx="118">
                  <c:v>0.2</c:v>
                </c:pt>
                <c:pt idx="119">
                  <c:v>0.2</c:v>
                </c:pt>
                <c:pt idx="120">
                  <c:v>0</c:v>
                </c:pt>
                <c:pt idx="121">
                  <c:v>0.1</c:v>
                </c:pt>
                <c:pt idx="122">
                  <c:v>0.2</c:v>
                </c:pt>
                <c:pt idx="123">
                  <c:v>0.1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</c:numCache>
            </c:numRef>
          </c:xVal>
          <c:yVal>
            <c:numRef>
              <c:f>All_Table1!$N$2:$N$128</c:f>
              <c:numCache>
                <c:formatCode>General</c:formatCode>
                <c:ptCount val="127"/>
                <c:pt idx="0">
                  <c:v>99.7</c:v>
                </c:pt>
                <c:pt idx="1">
                  <c:v>99</c:v>
                </c:pt>
                <c:pt idx="2">
                  <c:v>97.9</c:v>
                </c:pt>
                <c:pt idx="3">
                  <c:v>97.6</c:v>
                </c:pt>
                <c:pt idx="4">
                  <c:v>97.4</c:v>
                </c:pt>
                <c:pt idx="5">
                  <c:v>97.4</c:v>
                </c:pt>
                <c:pt idx="6">
                  <c:v>95.9</c:v>
                </c:pt>
                <c:pt idx="7">
                  <c:v>95.9</c:v>
                </c:pt>
                <c:pt idx="8">
                  <c:v>95.8</c:v>
                </c:pt>
                <c:pt idx="9">
                  <c:v>95.8</c:v>
                </c:pt>
                <c:pt idx="10">
                  <c:v>95.3</c:v>
                </c:pt>
                <c:pt idx="11">
                  <c:v>95</c:v>
                </c:pt>
                <c:pt idx="12">
                  <c:v>94.5</c:v>
                </c:pt>
                <c:pt idx="13">
                  <c:v>94.3</c:v>
                </c:pt>
                <c:pt idx="14">
                  <c:v>93.7</c:v>
                </c:pt>
                <c:pt idx="15">
                  <c:v>92.5</c:v>
                </c:pt>
                <c:pt idx="16">
                  <c:v>92</c:v>
                </c:pt>
                <c:pt idx="17">
                  <c:v>91.7</c:v>
                </c:pt>
                <c:pt idx="18">
                  <c:v>91.4</c:v>
                </c:pt>
                <c:pt idx="19">
                  <c:v>91.1</c:v>
                </c:pt>
                <c:pt idx="20">
                  <c:v>90.5</c:v>
                </c:pt>
                <c:pt idx="21">
                  <c:v>88.5</c:v>
                </c:pt>
                <c:pt idx="22">
                  <c:v>88.4</c:v>
                </c:pt>
                <c:pt idx="23">
                  <c:v>88.1</c:v>
                </c:pt>
                <c:pt idx="24">
                  <c:v>87.7</c:v>
                </c:pt>
                <c:pt idx="25">
                  <c:v>87.3</c:v>
                </c:pt>
                <c:pt idx="26">
                  <c:v>87</c:v>
                </c:pt>
                <c:pt idx="27">
                  <c:v>86.7</c:v>
                </c:pt>
                <c:pt idx="28">
                  <c:v>86</c:v>
                </c:pt>
                <c:pt idx="29">
                  <c:v>85.8</c:v>
                </c:pt>
                <c:pt idx="30">
                  <c:v>85.6</c:v>
                </c:pt>
                <c:pt idx="31">
                  <c:v>85.2</c:v>
                </c:pt>
                <c:pt idx="32">
                  <c:v>84.8</c:v>
                </c:pt>
                <c:pt idx="33">
                  <c:v>84.8</c:v>
                </c:pt>
                <c:pt idx="34">
                  <c:v>84.3</c:v>
                </c:pt>
                <c:pt idx="35">
                  <c:v>82.8</c:v>
                </c:pt>
                <c:pt idx="36">
                  <c:v>82.4</c:v>
                </c:pt>
                <c:pt idx="37">
                  <c:v>82.3</c:v>
                </c:pt>
                <c:pt idx="38">
                  <c:v>80.8</c:v>
                </c:pt>
                <c:pt idx="39">
                  <c:v>78.3</c:v>
                </c:pt>
                <c:pt idx="40">
                  <c:v>76.599999999999994</c:v>
                </c:pt>
                <c:pt idx="41">
                  <c:v>75.5</c:v>
                </c:pt>
                <c:pt idx="42">
                  <c:v>73.3</c:v>
                </c:pt>
                <c:pt idx="43">
                  <c:v>72.400000000000006</c:v>
                </c:pt>
                <c:pt idx="44">
                  <c:v>71.8</c:v>
                </c:pt>
                <c:pt idx="45">
                  <c:v>71.8</c:v>
                </c:pt>
                <c:pt idx="46">
                  <c:v>68.2</c:v>
                </c:pt>
                <c:pt idx="47">
                  <c:v>67.400000000000006</c:v>
                </c:pt>
                <c:pt idx="48">
                  <c:v>67.3</c:v>
                </c:pt>
                <c:pt idx="49">
                  <c:v>66.099999999999994</c:v>
                </c:pt>
                <c:pt idx="50">
                  <c:v>65.2</c:v>
                </c:pt>
                <c:pt idx="51">
                  <c:v>64.099999999999994</c:v>
                </c:pt>
                <c:pt idx="52">
                  <c:v>63.8</c:v>
                </c:pt>
                <c:pt idx="53">
                  <c:v>63</c:v>
                </c:pt>
                <c:pt idx="54">
                  <c:v>62.5</c:v>
                </c:pt>
                <c:pt idx="55">
                  <c:v>61.4</c:v>
                </c:pt>
                <c:pt idx="56">
                  <c:v>59</c:v>
                </c:pt>
                <c:pt idx="57">
                  <c:v>59</c:v>
                </c:pt>
                <c:pt idx="58">
                  <c:v>55.9</c:v>
                </c:pt>
                <c:pt idx="59">
                  <c:v>55.1</c:v>
                </c:pt>
                <c:pt idx="60">
                  <c:v>54.4</c:v>
                </c:pt>
                <c:pt idx="61">
                  <c:v>51.9</c:v>
                </c:pt>
                <c:pt idx="62">
                  <c:v>51.5</c:v>
                </c:pt>
                <c:pt idx="63">
                  <c:v>50.1</c:v>
                </c:pt>
                <c:pt idx="64">
                  <c:v>49.6</c:v>
                </c:pt>
                <c:pt idx="65">
                  <c:v>46.9</c:v>
                </c:pt>
                <c:pt idx="66">
                  <c:v>45.8</c:v>
                </c:pt>
                <c:pt idx="67">
                  <c:v>45.3</c:v>
                </c:pt>
                <c:pt idx="68">
                  <c:v>45</c:v>
                </c:pt>
                <c:pt idx="69">
                  <c:v>44.5</c:v>
                </c:pt>
                <c:pt idx="70">
                  <c:v>44.1</c:v>
                </c:pt>
                <c:pt idx="71">
                  <c:v>43.6</c:v>
                </c:pt>
                <c:pt idx="72">
                  <c:v>41</c:v>
                </c:pt>
                <c:pt idx="73">
                  <c:v>39.700000000000003</c:v>
                </c:pt>
                <c:pt idx="74">
                  <c:v>36.799999999999997</c:v>
                </c:pt>
                <c:pt idx="75">
                  <c:v>35.5</c:v>
                </c:pt>
                <c:pt idx="76">
                  <c:v>34.9</c:v>
                </c:pt>
                <c:pt idx="77">
                  <c:v>34.1</c:v>
                </c:pt>
                <c:pt idx="78">
                  <c:v>31.9</c:v>
                </c:pt>
                <c:pt idx="79">
                  <c:v>30.7</c:v>
                </c:pt>
                <c:pt idx="80">
                  <c:v>28.2</c:v>
                </c:pt>
                <c:pt idx="81">
                  <c:v>27.8</c:v>
                </c:pt>
                <c:pt idx="82">
                  <c:v>27.1</c:v>
                </c:pt>
                <c:pt idx="83">
                  <c:v>27</c:v>
                </c:pt>
                <c:pt idx="84">
                  <c:v>26.6</c:v>
                </c:pt>
                <c:pt idx="85">
                  <c:v>26.5</c:v>
                </c:pt>
                <c:pt idx="86">
                  <c:v>25.4</c:v>
                </c:pt>
                <c:pt idx="87">
                  <c:v>24.3</c:v>
                </c:pt>
                <c:pt idx="88">
                  <c:v>22.6</c:v>
                </c:pt>
                <c:pt idx="89">
                  <c:v>22.6</c:v>
                </c:pt>
                <c:pt idx="90">
                  <c:v>21.3</c:v>
                </c:pt>
                <c:pt idx="91">
                  <c:v>19.8</c:v>
                </c:pt>
                <c:pt idx="92">
                  <c:v>18.7</c:v>
                </c:pt>
                <c:pt idx="93">
                  <c:v>17.100000000000001</c:v>
                </c:pt>
                <c:pt idx="94">
                  <c:v>16.899999999999999</c:v>
                </c:pt>
                <c:pt idx="95">
                  <c:v>15.2</c:v>
                </c:pt>
                <c:pt idx="96">
                  <c:v>14.3</c:v>
                </c:pt>
                <c:pt idx="97">
                  <c:v>13.6</c:v>
                </c:pt>
                <c:pt idx="98">
                  <c:v>10.7</c:v>
                </c:pt>
                <c:pt idx="99">
                  <c:v>10.1</c:v>
                </c:pt>
                <c:pt idx="100">
                  <c:v>10</c:v>
                </c:pt>
                <c:pt idx="101">
                  <c:v>8.6999999999999993</c:v>
                </c:pt>
                <c:pt idx="102">
                  <c:v>8.3000000000000007</c:v>
                </c:pt>
                <c:pt idx="103">
                  <c:v>8</c:v>
                </c:pt>
                <c:pt idx="104">
                  <c:v>6.6</c:v>
                </c:pt>
                <c:pt idx="105">
                  <c:v>6.2</c:v>
                </c:pt>
                <c:pt idx="106">
                  <c:v>6.1</c:v>
                </c:pt>
                <c:pt idx="107">
                  <c:v>5.7</c:v>
                </c:pt>
                <c:pt idx="108">
                  <c:v>5.4</c:v>
                </c:pt>
                <c:pt idx="109">
                  <c:v>4.5999999999999996</c:v>
                </c:pt>
                <c:pt idx="110">
                  <c:v>2.9</c:v>
                </c:pt>
                <c:pt idx="111">
                  <c:v>2.6</c:v>
                </c:pt>
                <c:pt idx="112">
                  <c:v>1.6</c:v>
                </c:pt>
                <c:pt idx="113">
                  <c:v>1</c:v>
                </c:pt>
                <c:pt idx="114">
                  <c:v>0.9</c:v>
                </c:pt>
                <c:pt idx="115">
                  <c:v>0.9</c:v>
                </c:pt>
                <c:pt idx="116">
                  <c:v>0.8</c:v>
                </c:pt>
                <c:pt idx="117">
                  <c:v>0.8</c:v>
                </c:pt>
                <c:pt idx="118">
                  <c:v>0.5</c:v>
                </c:pt>
                <c:pt idx="119">
                  <c:v>0.4</c:v>
                </c:pt>
                <c:pt idx="120">
                  <c:v>0.3</c:v>
                </c:pt>
                <c:pt idx="121">
                  <c:v>0.3</c:v>
                </c:pt>
                <c:pt idx="122">
                  <c:v>0.3</c:v>
                </c:pt>
                <c:pt idx="123">
                  <c:v>0.2</c:v>
                </c:pt>
                <c:pt idx="124">
                  <c:v>0.1</c:v>
                </c:pt>
                <c:pt idx="125">
                  <c:v>0</c:v>
                </c:pt>
                <c:pt idx="126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8325176"/>
        <c:axId val="758319688"/>
      </c:scatterChart>
      <c:valAx>
        <c:axId val="758325176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sz="600" b="1"/>
                </a:pPr>
                <a:r>
                  <a:rPr lang="en-US" sz="600" b="1" dirty="0" smtClean="0"/>
                  <a:t>CTCF-only (n=1000)</a:t>
                </a:r>
                <a:endParaRPr lang="en-US" sz="600" b="1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58319688"/>
        <c:crosses val="autoZero"/>
        <c:crossBetween val="midCat"/>
        <c:majorUnit val="50"/>
      </c:valAx>
      <c:valAx>
        <c:axId val="758319688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sz="600" b="1"/>
                </a:pPr>
                <a:r>
                  <a:rPr lang="en-US" sz="600" b="1" dirty="0" smtClean="0"/>
                  <a:t>CTCF&amp;BORIS (n=1000)</a:t>
                </a:r>
                <a:endParaRPr lang="en-US" sz="600" b="1" dirty="0"/>
              </a:p>
            </c:rich>
          </c:tx>
          <c:layout>
            <c:manualLayout>
              <c:xMode val="edge"/>
              <c:yMode val="edge"/>
              <c:x val="0"/>
              <c:y val="7.565520685543401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758325176"/>
        <c:crosses val="autoZero"/>
        <c:crossBetween val="midCat"/>
        <c:majorUnit val="50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5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340699846793075E-2"/>
          <c:y val="0.13954635945823649"/>
          <c:w val="0.75408718397496111"/>
          <c:h val="0.660290020687223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All!$M$6</c:f>
              <c:strCache>
                <c:ptCount val="1"/>
                <c:pt idx="0">
                  <c:v>BORIS-only</c:v>
                </c:pt>
              </c:strCache>
            </c:strRef>
          </c:tx>
          <c:spPr>
            <a:solidFill>
              <a:srgbClr val="1205BD"/>
            </a:solidFill>
          </c:spPr>
          <c:invertIfNegative val="0"/>
          <c:cat>
            <c:strRef>
              <c:f>All!$L$7:$L$22</c:f>
              <c:strCache>
                <c:ptCount val="16"/>
                <c:pt idx="0">
                  <c:v>RNAPII</c:v>
                </c:pt>
                <c:pt idx="1">
                  <c:v>YY1</c:v>
                </c:pt>
                <c:pt idx="2">
                  <c:v>HCFC1</c:v>
                </c:pt>
                <c:pt idx="3">
                  <c:v>TBP</c:v>
                </c:pt>
                <c:pt idx="4">
                  <c:v>cMYC</c:v>
                </c:pt>
                <c:pt idx="5">
                  <c:v>SIN3A</c:v>
                </c:pt>
                <c:pt idx="6">
                  <c:v>HMGN3</c:v>
                </c:pt>
                <c:pt idx="7">
                  <c:v>ZNF143</c:v>
                </c:pt>
                <c:pt idx="8">
                  <c:v>DNAseI</c:v>
                </c:pt>
                <c:pt idx="9">
                  <c:v>PHF8</c:v>
                </c:pt>
                <c:pt idx="10">
                  <c:v>p300</c:v>
                </c:pt>
                <c:pt idx="11">
                  <c:v>H3K4me3</c:v>
                </c:pt>
                <c:pt idx="12">
                  <c:v>H3K27ac</c:v>
                </c:pt>
                <c:pt idx="13">
                  <c:v>H2AZ</c:v>
                </c:pt>
                <c:pt idx="14">
                  <c:v>SMC3</c:v>
                </c:pt>
                <c:pt idx="15">
                  <c:v>RAD21</c:v>
                </c:pt>
              </c:strCache>
            </c:strRef>
          </c:cat>
          <c:val>
            <c:numRef>
              <c:f>All!$M$7:$M$22</c:f>
              <c:numCache>
                <c:formatCode>General</c:formatCode>
                <c:ptCount val="16"/>
                <c:pt idx="0">
                  <c:v>91.4</c:v>
                </c:pt>
                <c:pt idx="1">
                  <c:v>90.8</c:v>
                </c:pt>
                <c:pt idx="2">
                  <c:v>92.3</c:v>
                </c:pt>
                <c:pt idx="3">
                  <c:v>90.7</c:v>
                </c:pt>
                <c:pt idx="4">
                  <c:v>78.2</c:v>
                </c:pt>
                <c:pt idx="5">
                  <c:v>85.2</c:v>
                </c:pt>
                <c:pt idx="6">
                  <c:v>96.3</c:v>
                </c:pt>
                <c:pt idx="7">
                  <c:v>75</c:v>
                </c:pt>
                <c:pt idx="8">
                  <c:v>97.2</c:v>
                </c:pt>
                <c:pt idx="9">
                  <c:v>98.6</c:v>
                </c:pt>
                <c:pt idx="10">
                  <c:v>80.7</c:v>
                </c:pt>
                <c:pt idx="11">
                  <c:v>98.3</c:v>
                </c:pt>
                <c:pt idx="12">
                  <c:v>92.5</c:v>
                </c:pt>
                <c:pt idx="13" formatCode="0">
                  <c:v>97.7</c:v>
                </c:pt>
                <c:pt idx="14">
                  <c:v>42.3</c:v>
                </c:pt>
                <c:pt idx="15">
                  <c:v>4</c:v>
                </c:pt>
              </c:numCache>
            </c:numRef>
          </c:val>
        </c:ser>
        <c:ser>
          <c:idx val="1"/>
          <c:order val="1"/>
          <c:tx>
            <c:strRef>
              <c:f>All!$N$6</c:f>
              <c:strCache>
                <c:ptCount val="1"/>
                <c:pt idx="0">
                  <c:v>CTCF/BORIS</c:v>
                </c:pt>
              </c:strCache>
            </c:strRef>
          </c:tx>
          <c:spPr>
            <a:solidFill>
              <a:srgbClr val="A568D2"/>
            </a:solidFill>
          </c:spPr>
          <c:invertIfNegative val="0"/>
          <c:cat>
            <c:strRef>
              <c:f>All!$L$7:$L$22</c:f>
              <c:strCache>
                <c:ptCount val="16"/>
                <c:pt idx="0">
                  <c:v>RNAPII</c:v>
                </c:pt>
                <c:pt idx="1">
                  <c:v>YY1</c:v>
                </c:pt>
                <c:pt idx="2">
                  <c:v>HCFC1</c:v>
                </c:pt>
                <c:pt idx="3">
                  <c:v>TBP</c:v>
                </c:pt>
                <c:pt idx="4">
                  <c:v>cMYC</c:v>
                </c:pt>
                <c:pt idx="5">
                  <c:v>SIN3A</c:v>
                </c:pt>
                <c:pt idx="6">
                  <c:v>HMGN3</c:v>
                </c:pt>
                <c:pt idx="7">
                  <c:v>ZNF143</c:v>
                </c:pt>
                <c:pt idx="8">
                  <c:v>DNAseI</c:v>
                </c:pt>
                <c:pt idx="9">
                  <c:v>PHF8</c:v>
                </c:pt>
                <c:pt idx="10">
                  <c:v>p300</c:v>
                </c:pt>
                <c:pt idx="11">
                  <c:v>H3K4me3</c:v>
                </c:pt>
                <c:pt idx="12">
                  <c:v>H3K27ac</c:v>
                </c:pt>
                <c:pt idx="13">
                  <c:v>H2AZ</c:v>
                </c:pt>
                <c:pt idx="14">
                  <c:v>SMC3</c:v>
                </c:pt>
                <c:pt idx="15">
                  <c:v>RAD21</c:v>
                </c:pt>
              </c:strCache>
            </c:strRef>
          </c:cat>
          <c:val>
            <c:numRef>
              <c:f>All!$N$7:$N$22</c:f>
              <c:numCache>
                <c:formatCode>General</c:formatCode>
                <c:ptCount val="16"/>
                <c:pt idx="0">
                  <c:v>71.8</c:v>
                </c:pt>
                <c:pt idx="1">
                  <c:v>91.1</c:v>
                </c:pt>
                <c:pt idx="2">
                  <c:v>95.9</c:v>
                </c:pt>
                <c:pt idx="3">
                  <c:v>82.3</c:v>
                </c:pt>
                <c:pt idx="4">
                  <c:v>84.3</c:v>
                </c:pt>
                <c:pt idx="5">
                  <c:v>63.8</c:v>
                </c:pt>
                <c:pt idx="6">
                  <c:v>97.4</c:v>
                </c:pt>
                <c:pt idx="7">
                  <c:v>99</c:v>
                </c:pt>
                <c:pt idx="8">
                  <c:v>97.6</c:v>
                </c:pt>
                <c:pt idx="9">
                  <c:v>88.5</c:v>
                </c:pt>
                <c:pt idx="10">
                  <c:v>85.2</c:v>
                </c:pt>
                <c:pt idx="11">
                  <c:v>94.5</c:v>
                </c:pt>
                <c:pt idx="12">
                  <c:v>78.3</c:v>
                </c:pt>
                <c:pt idx="13" formatCode="0">
                  <c:v>95.8</c:v>
                </c:pt>
                <c:pt idx="14">
                  <c:v>97.4</c:v>
                </c:pt>
                <c:pt idx="15">
                  <c:v>88.4</c:v>
                </c:pt>
              </c:numCache>
            </c:numRef>
          </c:val>
        </c:ser>
        <c:ser>
          <c:idx val="2"/>
          <c:order val="2"/>
          <c:tx>
            <c:strRef>
              <c:f>All!$O$6</c:f>
              <c:strCache>
                <c:ptCount val="1"/>
                <c:pt idx="0">
                  <c:v>CTCF-only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All!$L$7:$L$22</c:f>
              <c:strCache>
                <c:ptCount val="16"/>
                <c:pt idx="0">
                  <c:v>RNAPII</c:v>
                </c:pt>
                <c:pt idx="1">
                  <c:v>YY1</c:v>
                </c:pt>
                <c:pt idx="2">
                  <c:v>HCFC1</c:v>
                </c:pt>
                <c:pt idx="3">
                  <c:v>TBP</c:v>
                </c:pt>
                <c:pt idx="4">
                  <c:v>cMYC</c:v>
                </c:pt>
                <c:pt idx="5">
                  <c:v>SIN3A</c:v>
                </c:pt>
                <c:pt idx="6">
                  <c:v>HMGN3</c:v>
                </c:pt>
                <c:pt idx="7">
                  <c:v>ZNF143</c:v>
                </c:pt>
                <c:pt idx="8">
                  <c:v>DNAseI</c:v>
                </c:pt>
                <c:pt idx="9">
                  <c:v>PHF8</c:v>
                </c:pt>
                <c:pt idx="10">
                  <c:v>p300</c:v>
                </c:pt>
                <c:pt idx="11">
                  <c:v>H3K4me3</c:v>
                </c:pt>
                <c:pt idx="12">
                  <c:v>H3K27ac</c:v>
                </c:pt>
                <c:pt idx="13">
                  <c:v>H2AZ</c:v>
                </c:pt>
                <c:pt idx="14">
                  <c:v>SMC3</c:v>
                </c:pt>
                <c:pt idx="15">
                  <c:v>RAD21</c:v>
                </c:pt>
              </c:strCache>
            </c:strRef>
          </c:cat>
          <c:val>
            <c:numRef>
              <c:f>All!$O$7:$O$22</c:f>
              <c:numCache>
                <c:formatCode>General</c:formatCode>
                <c:ptCount val="16"/>
                <c:pt idx="0">
                  <c:v>1</c:v>
                </c:pt>
                <c:pt idx="1">
                  <c:v>10.9</c:v>
                </c:pt>
                <c:pt idx="2">
                  <c:v>27.6</c:v>
                </c:pt>
                <c:pt idx="3">
                  <c:v>10.8</c:v>
                </c:pt>
                <c:pt idx="4">
                  <c:v>7.6</c:v>
                </c:pt>
                <c:pt idx="5">
                  <c:v>0.6</c:v>
                </c:pt>
                <c:pt idx="6">
                  <c:v>2.7</c:v>
                </c:pt>
                <c:pt idx="7">
                  <c:v>95.6</c:v>
                </c:pt>
                <c:pt idx="8">
                  <c:v>95</c:v>
                </c:pt>
                <c:pt idx="9">
                  <c:v>7.5</c:v>
                </c:pt>
                <c:pt idx="10">
                  <c:v>28.5</c:v>
                </c:pt>
                <c:pt idx="11">
                  <c:v>10.7</c:v>
                </c:pt>
                <c:pt idx="12">
                  <c:v>10.7</c:v>
                </c:pt>
                <c:pt idx="13" formatCode="0">
                  <c:v>44.6</c:v>
                </c:pt>
                <c:pt idx="14">
                  <c:v>99.2</c:v>
                </c:pt>
                <c:pt idx="15">
                  <c:v>98.2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58321648"/>
        <c:axId val="758322040"/>
      </c:barChart>
      <c:catAx>
        <c:axId val="758321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en-US"/>
          </a:p>
        </c:txPr>
        <c:crossAx val="758322040"/>
        <c:crosses val="autoZero"/>
        <c:auto val="1"/>
        <c:lblAlgn val="ctr"/>
        <c:lblOffset val="100"/>
        <c:noMultiLvlLbl val="0"/>
      </c:catAx>
      <c:valAx>
        <c:axId val="75832204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en-US"/>
          </a:p>
        </c:txPr>
        <c:crossAx val="758321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494557026700189"/>
          <c:y val="9.1210092418235675E-2"/>
          <c:w val="0.1293706331158572"/>
          <c:h val="0.45836933536176672"/>
        </c:manualLayout>
      </c:layout>
      <c:overlay val="0"/>
      <c:txPr>
        <a:bodyPr/>
        <a:lstStyle/>
        <a:p>
          <a:pPr>
            <a:defRPr sz="500"/>
          </a:pPr>
          <a:endParaRPr lang="en-US"/>
        </a:p>
      </c:txPr>
    </c:legend>
    <c:plotVisOnly val="1"/>
    <c:dispBlanksAs val="gap"/>
    <c:showDLblsOverMax val="0"/>
  </c:chart>
  <c:spPr>
    <a:ln>
      <a:solidFill>
        <a:schemeClr val="bg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570557899671826E-2"/>
          <c:y val="0.12518521105039254"/>
          <c:w val="0.92264416315049225"/>
          <c:h val="0.6813863621814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TOP100VS1000!$C$22</c:f>
              <c:strCache>
                <c:ptCount val="1"/>
                <c:pt idx="0">
                  <c:v>BORIS-only</c:v>
                </c:pt>
              </c:strCache>
            </c:strRef>
          </c:tx>
          <c:spPr>
            <a:solidFill>
              <a:srgbClr val="420FF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TOP100VS1000!$B$23:$B$25</c:f>
              <c:strCache>
                <c:ptCount val="3"/>
                <c:pt idx="0">
                  <c:v>Promoter+5'UTR</c:v>
                </c:pt>
                <c:pt idx="1">
                  <c:v>Gene Body</c:v>
                </c:pt>
                <c:pt idx="2">
                  <c:v>Intergenic</c:v>
                </c:pt>
              </c:strCache>
            </c:strRef>
          </c:cat>
          <c:val>
            <c:numRef>
              <c:f>TOP100VS1000!$C$28:$E$28</c:f>
              <c:numCache>
                <c:formatCode>General</c:formatCode>
                <c:ptCount val="3"/>
                <c:pt idx="0">
                  <c:v>55</c:v>
                </c:pt>
                <c:pt idx="1">
                  <c:v>41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TOP100VS1000!$D$22</c:f>
              <c:strCache>
                <c:ptCount val="1"/>
                <c:pt idx="0">
                  <c:v>CTCF&amp;BORIS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TOP100VS1000!$B$23:$B$25</c:f>
              <c:strCache>
                <c:ptCount val="3"/>
                <c:pt idx="0">
                  <c:v>Promoter+5'UTR</c:v>
                </c:pt>
                <c:pt idx="1">
                  <c:v>Gene Body</c:v>
                </c:pt>
                <c:pt idx="2">
                  <c:v>Intergenic</c:v>
                </c:pt>
              </c:strCache>
            </c:strRef>
          </c:cat>
          <c:val>
            <c:numRef>
              <c:f>TOP100VS1000!$C$29:$E$29</c:f>
              <c:numCache>
                <c:formatCode>General</c:formatCode>
                <c:ptCount val="3"/>
                <c:pt idx="0">
                  <c:v>34</c:v>
                </c:pt>
                <c:pt idx="1">
                  <c:v>40</c:v>
                </c:pt>
                <c:pt idx="2">
                  <c:v>26</c:v>
                </c:pt>
              </c:numCache>
            </c:numRef>
          </c:val>
        </c:ser>
        <c:ser>
          <c:idx val="2"/>
          <c:order val="2"/>
          <c:tx>
            <c:strRef>
              <c:f>TOP100VS1000!$E$22</c:f>
              <c:strCache>
                <c:ptCount val="1"/>
                <c:pt idx="0">
                  <c:v>CTCF-only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TOP100VS1000!$B$23:$B$25</c:f>
              <c:strCache>
                <c:ptCount val="3"/>
                <c:pt idx="0">
                  <c:v>Promoter+5'UTR</c:v>
                </c:pt>
                <c:pt idx="1">
                  <c:v>Gene Body</c:v>
                </c:pt>
                <c:pt idx="2">
                  <c:v>Intergenic</c:v>
                </c:pt>
              </c:strCache>
            </c:strRef>
          </c:cat>
          <c:val>
            <c:numRef>
              <c:f>TOP100VS1000!$C$30:$E$30</c:f>
              <c:numCache>
                <c:formatCode>General</c:formatCode>
                <c:ptCount val="3"/>
                <c:pt idx="0">
                  <c:v>6</c:v>
                </c:pt>
                <c:pt idx="1">
                  <c:v>45</c:v>
                </c:pt>
                <c:pt idx="2">
                  <c:v>49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758326352"/>
        <c:axId val="758320080"/>
      </c:barChart>
      <c:catAx>
        <c:axId val="758326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cap="none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320080"/>
        <c:crosses val="autoZero"/>
        <c:auto val="1"/>
        <c:lblAlgn val="ctr"/>
        <c:lblOffset val="100"/>
        <c:noMultiLvlLbl val="0"/>
      </c:catAx>
      <c:valAx>
        <c:axId val="758320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832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521567660833127"/>
          <c:y val="0.92313942304235452"/>
          <c:w val="0.78989186698245661"/>
          <c:h val="6.23618555441102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 baseline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21" Type="http://schemas.openxmlformats.org/officeDocument/2006/relationships/image" Target="../media/image17.png"/><Relationship Id="rId7" Type="http://schemas.openxmlformats.org/officeDocument/2006/relationships/image" Target="../media/image4.jpeg"/><Relationship Id="rId12" Type="http://schemas.openxmlformats.org/officeDocument/2006/relationships/image" Target="../media/image8.emf"/><Relationship Id="rId17" Type="http://schemas.openxmlformats.org/officeDocument/2006/relationships/image" Target="../media/image13.png"/><Relationship Id="rId2" Type="http://schemas.openxmlformats.org/officeDocument/2006/relationships/image" Target="../media/image1.jpe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7.png"/><Relationship Id="rId5" Type="http://schemas.openxmlformats.org/officeDocument/2006/relationships/chart" Target="../charts/chart2.xml"/><Relationship Id="rId15" Type="http://schemas.openxmlformats.org/officeDocument/2006/relationships/image" Target="../media/image11.png"/><Relationship Id="rId23" Type="http://schemas.openxmlformats.org/officeDocument/2006/relationships/chart" Target="../charts/chart4.xml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chart" Target="../charts/chart1.xml"/><Relationship Id="rId9" Type="http://schemas.openxmlformats.org/officeDocument/2006/relationships/image" Target="../media/image5.jpe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81000" y="304800"/>
            <a:ext cx="2421980" cy="2484649"/>
            <a:chOff x="3644580" y="1848786"/>
            <a:chExt cx="2421980" cy="2484649"/>
          </a:xfrm>
        </p:grpSpPr>
        <p:sp>
          <p:nvSpPr>
            <p:cNvPr id="7" name="TextBox 6"/>
            <p:cNvSpPr txBox="1"/>
            <p:nvPr/>
          </p:nvSpPr>
          <p:spPr>
            <a:xfrm>
              <a:off x="4082718" y="1871915"/>
              <a:ext cx="8402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 smtClean="0"/>
                <a:t>ChIP-seq</a:t>
              </a:r>
              <a:r>
                <a:rPr lang="en-US" sz="800" dirty="0" smtClean="0"/>
                <a:t> (K562)</a:t>
              </a:r>
              <a:endParaRPr lang="en-US" sz="800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8600" y="2322709"/>
              <a:ext cx="772718" cy="15629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TextBox 8"/>
            <p:cNvSpPr txBox="1"/>
            <p:nvPr/>
          </p:nvSpPr>
          <p:spPr>
            <a:xfrm rot="16200000">
              <a:off x="3177931" y="3020813"/>
              <a:ext cx="1529586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17656 active promoters in K562 cells</a:t>
              </a:r>
              <a:endParaRPr lang="en-US" sz="7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16213" y="2157823"/>
              <a:ext cx="1031051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H3K4me3 RNAPII   BORIS     CTCF</a:t>
              </a:r>
              <a:endParaRPr lang="en-US" sz="500" dirty="0"/>
            </a:p>
          </p:txBody>
        </p:sp>
        <p:sp>
          <p:nvSpPr>
            <p:cNvPr id="11" name="Right Brace 10"/>
            <p:cNvSpPr/>
            <p:nvPr/>
          </p:nvSpPr>
          <p:spPr>
            <a:xfrm rot="16200000">
              <a:off x="4361671" y="1675378"/>
              <a:ext cx="156946" cy="897512"/>
            </a:xfrm>
            <a:prstGeom prst="rightBrac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98717" y="4114566"/>
              <a:ext cx="9492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87% BORIS targets</a:t>
              </a:r>
              <a:endParaRPr lang="en-US" sz="800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4226698" y="2918220"/>
              <a:ext cx="132440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K-means clustering (5 clusters) </a:t>
              </a:r>
              <a:endParaRPr lang="en-US" sz="700" dirty="0"/>
            </a:p>
          </p:txBody>
        </p:sp>
        <p:sp>
          <p:nvSpPr>
            <p:cNvPr id="15" name="Right Brace 14"/>
            <p:cNvSpPr/>
            <p:nvPr/>
          </p:nvSpPr>
          <p:spPr>
            <a:xfrm rot="16200000" flipH="1">
              <a:off x="4353623" y="3551957"/>
              <a:ext cx="173042" cy="1031125"/>
            </a:xfrm>
            <a:prstGeom prst="rightBrace">
              <a:avLst>
                <a:gd name="adj1" fmla="val 8333"/>
                <a:gd name="adj2" fmla="val 49569"/>
              </a:avLst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44580" y="1932364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6623" y="2322709"/>
              <a:ext cx="605614" cy="156292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TextBox 17"/>
            <p:cNvSpPr txBox="1"/>
            <p:nvPr/>
          </p:nvSpPr>
          <p:spPr>
            <a:xfrm rot="16200000">
              <a:off x="4404594" y="2987474"/>
              <a:ext cx="1539204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17798  active enhancers in K562 cells</a:t>
              </a:r>
              <a:endParaRPr lang="en-US" sz="700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5304332" y="2975592"/>
              <a:ext cx="1324402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K-means clustering (5 clusters) </a:t>
              </a:r>
              <a:endParaRPr lang="en-US" sz="7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54101" y="4117991"/>
              <a:ext cx="94929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50% BORIS targets</a:t>
              </a:r>
              <a:endParaRPr lang="en-US" sz="800" dirty="0"/>
            </a:p>
          </p:txBody>
        </p:sp>
        <p:sp>
          <p:nvSpPr>
            <p:cNvPr id="22" name="Right Brace 21"/>
            <p:cNvSpPr/>
            <p:nvPr/>
          </p:nvSpPr>
          <p:spPr>
            <a:xfrm rot="16200000" flipH="1">
              <a:off x="5460451" y="3610613"/>
              <a:ext cx="173041" cy="924266"/>
            </a:xfrm>
            <a:prstGeom prst="rightBrace">
              <a:avLst>
                <a:gd name="adj1" fmla="val 8333"/>
                <a:gd name="adj2" fmla="val 49569"/>
              </a:avLst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159975" y="2157823"/>
              <a:ext cx="843501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00" dirty="0" smtClean="0"/>
                <a:t>H3K27ac   BORIS     CTCF</a:t>
              </a:r>
              <a:endParaRPr lang="en-US" sz="500" dirty="0"/>
            </a:p>
          </p:txBody>
        </p:sp>
        <p:sp>
          <p:nvSpPr>
            <p:cNvPr id="24" name="Right Brace 23"/>
            <p:cNvSpPr/>
            <p:nvPr/>
          </p:nvSpPr>
          <p:spPr>
            <a:xfrm rot="16200000">
              <a:off x="5466703" y="1675378"/>
              <a:ext cx="156946" cy="897512"/>
            </a:xfrm>
            <a:prstGeom prst="rightBrac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107033" y="1848786"/>
              <a:ext cx="8402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err="1" smtClean="0"/>
                <a:t>ChIP-seq</a:t>
              </a:r>
              <a:r>
                <a:rPr lang="en-US" sz="800" dirty="0" smtClean="0"/>
                <a:t> (K562)</a:t>
              </a:r>
              <a:endParaRPr lang="en-US" sz="8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52130" y="3028949"/>
            <a:ext cx="3197610" cy="1017779"/>
            <a:chOff x="3009858" y="4862651"/>
            <a:chExt cx="3197610" cy="1017779"/>
          </a:xfrm>
        </p:grpSpPr>
        <p:graphicFrame>
          <p:nvGraphicFramePr>
            <p:cNvPr id="50" name="Chart 49"/>
            <p:cNvGraphicFramePr>
              <a:graphicFrameLocks/>
            </p:cNvGraphicFramePr>
            <p:nvPr>
              <p:extLst/>
            </p:nvPr>
          </p:nvGraphicFramePr>
          <p:xfrm>
            <a:off x="4638893" y="4862651"/>
            <a:ext cx="1568575" cy="101777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1" name="Chart 50"/>
            <p:cNvGraphicFramePr>
              <a:graphicFrameLocks/>
            </p:cNvGraphicFramePr>
            <p:nvPr>
              <p:extLst/>
            </p:nvPr>
          </p:nvGraphicFramePr>
          <p:xfrm>
            <a:off x="3009858" y="4868691"/>
            <a:ext cx="1564036" cy="10072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33" name="Group 132"/>
          <p:cNvGrpSpPr/>
          <p:nvPr/>
        </p:nvGrpSpPr>
        <p:grpSpPr>
          <a:xfrm>
            <a:off x="3084818" y="437302"/>
            <a:ext cx="3322549" cy="2290736"/>
            <a:chOff x="251216" y="5525375"/>
            <a:chExt cx="3322549" cy="2290736"/>
          </a:xfrm>
        </p:grpSpPr>
        <p:pic>
          <p:nvPicPr>
            <p:cNvPr id="117" name="Content Placeholder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244" y="6217258"/>
              <a:ext cx="1672709" cy="63106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8" name="TextBox 117"/>
            <p:cNvSpPr txBox="1"/>
            <p:nvPr/>
          </p:nvSpPr>
          <p:spPr>
            <a:xfrm>
              <a:off x="553155" y="6200326"/>
              <a:ext cx="5485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Genes</a:t>
              </a:r>
            </a:p>
            <a:p>
              <a:r>
                <a:rPr lang="en-US" sz="800" dirty="0" smtClean="0"/>
                <a:t>CTCF</a:t>
              </a:r>
            </a:p>
            <a:p>
              <a:r>
                <a:rPr lang="en-US" sz="800" dirty="0" smtClean="0"/>
                <a:t>BORIS</a:t>
              </a:r>
            </a:p>
            <a:p>
              <a:r>
                <a:rPr lang="en-US" sz="800" dirty="0" smtClean="0"/>
                <a:t>H3K27ac</a:t>
              </a:r>
            </a:p>
            <a:p>
              <a:r>
                <a:rPr lang="en-US" sz="800" dirty="0" smtClean="0"/>
                <a:t>p300</a:t>
              </a:r>
              <a:endParaRPr lang="en-US" sz="800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312558" y="6925506"/>
              <a:ext cx="20574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/>
                <a:t>chr1:31,236,343-31,258,087(hg19)</a:t>
              </a:r>
              <a:endParaRPr lang="en-US" sz="600" dirty="0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637833" y="6014427"/>
              <a:ext cx="41069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BRD2</a:t>
              </a:r>
              <a:endParaRPr lang="en-US" sz="800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2565317" y="6296379"/>
              <a:ext cx="261610" cy="5454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900"/>
                </a:lnSpc>
              </a:pPr>
              <a:r>
                <a:rPr lang="en-US" sz="600" dirty="0" smtClean="0"/>
                <a:t>10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10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60</a:t>
              </a:r>
            </a:p>
            <a:p>
              <a:pPr algn="r">
                <a:lnSpc>
                  <a:spcPts val="900"/>
                </a:lnSpc>
              </a:pPr>
              <a:r>
                <a:rPr lang="en-US" sz="600" dirty="0" smtClean="0"/>
                <a:t>20</a:t>
              </a:r>
              <a:endParaRPr lang="en-US" sz="600" dirty="0"/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1972284" y="6028056"/>
              <a:ext cx="1279517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/>
                <a:t>chr6:32,933,901-32,944,516 (hg19)</a:t>
              </a:r>
              <a:endParaRPr lang="en-US" sz="600" dirty="0"/>
            </a:p>
          </p:txBody>
        </p:sp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138" y="7108225"/>
              <a:ext cx="2792614" cy="6821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4" name="TextBox 123"/>
            <p:cNvSpPr txBox="1"/>
            <p:nvPr/>
          </p:nvSpPr>
          <p:spPr>
            <a:xfrm>
              <a:off x="251216" y="7108225"/>
              <a:ext cx="54854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Genes</a:t>
              </a:r>
            </a:p>
            <a:p>
              <a:r>
                <a:rPr lang="en-US" sz="800" dirty="0" smtClean="0"/>
                <a:t>CTCF</a:t>
              </a:r>
            </a:p>
            <a:p>
              <a:r>
                <a:rPr lang="en-US" sz="800" dirty="0" smtClean="0"/>
                <a:t>BORIS</a:t>
              </a:r>
            </a:p>
            <a:p>
              <a:r>
                <a:rPr lang="en-US" sz="800" dirty="0" smtClean="0"/>
                <a:t>H3K27ac</a:t>
              </a:r>
            </a:p>
            <a:p>
              <a:r>
                <a:rPr lang="en-US" sz="800" dirty="0" smtClean="0"/>
                <a:t>p300</a:t>
              </a:r>
              <a:endParaRPr lang="en-US" sz="800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273683" y="7171751"/>
              <a:ext cx="300082" cy="641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ts val="1100"/>
                </a:lnSpc>
              </a:pPr>
              <a:r>
                <a:rPr lang="en-US" sz="600" dirty="0" smtClean="0"/>
                <a:t>30</a:t>
              </a:r>
            </a:p>
            <a:p>
              <a:pPr algn="r">
                <a:lnSpc>
                  <a:spcPts val="1100"/>
                </a:lnSpc>
              </a:pPr>
              <a:r>
                <a:rPr lang="en-US" sz="600" dirty="0" smtClean="0"/>
                <a:t>5</a:t>
              </a:r>
            </a:p>
            <a:p>
              <a:pPr algn="r">
                <a:lnSpc>
                  <a:spcPts val="1100"/>
                </a:lnSpc>
              </a:pPr>
              <a:r>
                <a:rPr lang="en-US" sz="600" dirty="0" smtClean="0"/>
                <a:t>70</a:t>
              </a:r>
            </a:p>
            <a:p>
              <a:pPr algn="r">
                <a:lnSpc>
                  <a:spcPts val="1100"/>
                </a:lnSpc>
              </a:pPr>
              <a:r>
                <a:rPr lang="en-US" sz="600" dirty="0" smtClean="0"/>
                <a:t>140</a:t>
              </a:r>
              <a:endParaRPr lang="en-US" sz="600" dirty="0"/>
            </a:p>
          </p:txBody>
        </p:sp>
        <p:sp>
          <p:nvSpPr>
            <p:cNvPr id="127" name="Right Brace 126"/>
            <p:cNvSpPr/>
            <p:nvPr/>
          </p:nvSpPr>
          <p:spPr>
            <a:xfrm rot="16200000">
              <a:off x="1665495" y="4793122"/>
              <a:ext cx="204175" cy="2290128"/>
            </a:xfrm>
            <a:prstGeom prst="rightBrac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8" name="Group 127"/>
            <p:cNvGrpSpPr/>
            <p:nvPr/>
          </p:nvGrpSpPr>
          <p:grpSpPr>
            <a:xfrm>
              <a:off x="1493984" y="6075752"/>
              <a:ext cx="190084" cy="127250"/>
              <a:chOff x="2971800" y="3048000"/>
              <a:chExt cx="304800" cy="152400"/>
            </a:xfrm>
          </p:grpSpPr>
          <p:cxnSp>
            <p:nvCxnSpPr>
              <p:cNvPr id="129" name="Straight Connector 128"/>
              <p:cNvCxnSpPr/>
              <p:nvPr/>
            </p:nvCxnSpPr>
            <p:spPr>
              <a:xfrm>
                <a:off x="2971800" y="3048000"/>
                <a:ext cx="0" cy="15240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Arrow Connector 129"/>
              <p:cNvCxnSpPr/>
              <p:nvPr/>
            </p:nvCxnSpPr>
            <p:spPr>
              <a:xfrm>
                <a:off x="2971800" y="3048000"/>
                <a:ext cx="3048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2" name="TextBox 131"/>
            <p:cNvSpPr txBox="1"/>
            <p:nvPr/>
          </p:nvSpPr>
          <p:spPr>
            <a:xfrm>
              <a:off x="563291" y="5525375"/>
              <a:ext cx="249459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76% of Super Enhancers are BORIS targets in K562 cells </a:t>
              </a:r>
              <a:endParaRPr lang="en-US" sz="800" dirty="0"/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2955217" y="33557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grpSp>
        <p:nvGrpSpPr>
          <p:cNvPr id="136" name="Group 135"/>
          <p:cNvGrpSpPr/>
          <p:nvPr/>
        </p:nvGrpSpPr>
        <p:grpSpPr>
          <a:xfrm>
            <a:off x="212501" y="4412830"/>
            <a:ext cx="3895012" cy="1180356"/>
            <a:chOff x="-4214793" y="2433940"/>
            <a:chExt cx="6605329" cy="2767352"/>
          </a:xfrm>
        </p:grpSpPr>
        <p:graphicFrame>
          <p:nvGraphicFramePr>
            <p:cNvPr id="137" name="Chart 136"/>
            <p:cNvGraphicFramePr>
              <a:graphicFrameLocks/>
            </p:cNvGraphicFramePr>
            <p:nvPr>
              <p:extLst/>
            </p:nvPr>
          </p:nvGraphicFramePr>
          <p:xfrm>
            <a:off x="-3942345" y="2470887"/>
            <a:ext cx="6332881" cy="27304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138" name="TextBox 4"/>
            <p:cNvSpPr txBox="1"/>
            <p:nvPr/>
          </p:nvSpPr>
          <p:spPr>
            <a:xfrm rot="16200000">
              <a:off x="-4910609" y="3474331"/>
              <a:ext cx="1689547" cy="297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600" dirty="0" smtClean="0"/>
                <a:t>% of overlapping 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1372988" y="2433940"/>
              <a:ext cx="417103" cy="184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n=1000</a:t>
              </a:r>
              <a:endParaRPr lang="en-US" sz="600" dirty="0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3935305" y="2786024"/>
            <a:ext cx="2287131" cy="3200137"/>
            <a:chOff x="4260793" y="602330"/>
            <a:chExt cx="2287131" cy="3200137"/>
          </a:xfrm>
        </p:grpSpPr>
        <p:grpSp>
          <p:nvGrpSpPr>
            <p:cNvPr id="141" name="Group 140"/>
            <p:cNvGrpSpPr/>
            <p:nvPr/>
          </p:nvGrpSpPr>
          <p:grpSpPr>
            <a:xfrm>
              <a:off x="4639678" y="1370606"/>
              <a:ext cx="294383" cy="89269"/>
              <a:chOff x="3606800" y="4139338"/>
              <a:chExt cx="608994" cy="152400"/>
            </a:xfrm>
          </p:grpSpPr>
          <p:grpSp>
            <p:nvGrpSpPr>
              <p:cNvPr id="155" name="Group 154"/>
              <p:cNvGrpSpPr/>
              <p:nvPr/>
            </p:nvGrpSpPr>
            <p:grpSpPr>
              <a:xfrm>
                <a:off x="3606800" y="4139338"/>
                <a:ext cx="608994" cy="152400"/>
                <a:chOff x="2590800" y="6234193"/>
                <a:chExt cx="608994" cy="152400"/>
              </a:xfrm>
            </p:grpSpPr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2590800" y="6324600"/>
                  <a:ext cx="608994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8" name="Oval 157"/>
                <p:cNvSpPr/>
                <p:nvPr/>
              </p:nvSpPr>
              <p:spPr>
                <a:xfrm>
                  <a:off x="2727057" y="6234193"/>
                  <a:ext cx="172927" cy="1524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6" name="Oval 155"/>
              <p:cNvSpPr/>
              <p:nvPr/>
            </p:nvSpPr>
            <p:spPr>
              <a:xfrm>
                <a:off x="3864000" y="4139338"/>
                <a:ext cx="172927" cy="152400"/>
              </a:xfrm>
              <a:prstGeom prst="ellipse">
                <a:avLst/>
              </a:prstGeom>
              <a:solidFill>
                <a:srgbClr val="0303BD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4640140" y="2799052"/>
              <a:ext cx="270402" cy="95851"/>
              <a:chOff x="2538816" y="6234193"/>
              <a:chExt cx="533400" cy="152400"/>
            </a:xfrm>
          </p:grpSpPr>
          <p:cxnSp>
            <p:nvCxnSpPr>
              <p:cNvPr id="153" name="Straight Connector 152"/>
              <p:cNvCxnSpPr/>
              <p:nvPr/>
            </p:nvCxnSpPr>
            <p:spPr>
              <a:xfrm>
                <a:off x="2538816" y="6324600"/>
                <a:ext cx="53340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4" name="Oval 153"/>
              <p:cNvSpPr/>
              <p:nvPr/>
            </p:nvSpPr>
            <p:spPr>
              <a:xfrm>
                <a:off x="2727057" y="6234193"/>
                <a:ext cx="172927" cy="1524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3" name="Right Brace 142"/>
            <p:cNvSpPr/>
            <p:nvPr/>
          </p:nvSpPr>
          <p:spPr>
            <a:xfrm flipH="1">
              <a:off x="4539990" y="1898379"/>
              <a:ext cx="149545" cy="1904088"/>
            </a:xfrm>
            <a:prstGeom prst="rightBrac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4" name="Right Brace 143"/>
            <p:cNvSpPr/>
            <p:nvPr/>
          </p:nvSpPr>
          <p:spPr>
            <a:xfrm flipH="1">
              <a:off x="4550418" y="1059267"/>
              <a:ext cx="139117" cy="784050"/>
            </a:xfrm>
            <a:prstGeom prst="rightBrac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0542" y="1041383"/>
              <a:ext cx="1605455" cy="2743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6" name="Right Brace 145"/>
            <p:cNvSpPr/>
            <p:nvPr/>
          </p:nvSpPr>
          <p:spPr>
            <a:xfrm rot="16200000">
              <a:off x="5636245" y="-1649"/>
              <a:ext cx="123034" cy="1700325"/>
            </a:xfrm>
            <a:prstGeom prst="rightBrac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00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5533415" y="644818"/>
              <a:ext cx="41961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 smtClean="0"/>
                <a:t>K562</a:t>
              </a:r>
              <a:endParaRPr lang="en-US" sz="600" dirty="0"/>
            </a:p>
          </p:txBody>
        </p:sp>
        <p:sp>
          <p:nvSpPr>
            <p:cNvPr id="148" name="TextBox 147"/>
            <p:cNvSpPr txBox="1"/>
            <p:nvPr/>
          </p:nvSpPr>
          <p:spPr>
            <a:xfrm rot="16200000">
              <a:off x="3283395" y="2077009"/>
              <a:ext cx="24048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59215 CTCF -only                               23974 CTCF&amp;BORIS</a:t>
              </a:r>
              <a:endParaRPr lang="en-US" sz="800" dirty="0"/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4260793" y="602330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endParaRPr lang="en-US" dirty="0"/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4502086" y="3067744"/>
            <a:ext cx="209087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 smtClean="0"/>
              <a:t>CTCF    RNAPII  CAGE  H3K4me3 H2AZ H3K27ac ZNF143   SMC3</a:t>
            </a:r>
            <a:endParaRPr lang="en-US" sz="500" dirty="0"/>
          </a:p>
        </p:txBody>
      </p:sp>
      <p:sp>
        <p:nvSpPr>
          <p:cNvPr id="160" name="TextBox 159"/>
          <p:cNvSpPr txBox="1"/>
          <p:nvPr/>
        </p:nvSpPr>
        <p:spPr>
          <a:xfrm>
            <a:off x="254707" y="270233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61" name="TextBox 160"/>
          <p:cNvSpPr txBox="1"/>
          <p:nvPr/>
        </p:nvSpPr>
        <p:spPr>
          <a:xfrm>
            <a:off x="210949" y="412228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pic>
        <p:nvPicPr>
          <p:cNvPr id="162" name="Picture 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42" y="7770493"/>
            <a:ext cx="889832" cy="6637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26" y="6132806"/>
            <a:ext cx="916500" cy="6556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" name="TextBox 163"/>
          <p:cNvSpPr txBox="1"/>
          <p:nvPr/>
        </p:nvSpPr>
        <p:spPr>
          <a:xfrm>
            <a:off x="2431514" y="5926133"/>
            <a:ext cx="4114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H2AZ</a:t>
            </a:r>
            <a:endParaRPr lang="en-US" sz="800" dirty="0"/>
          </a:p>
        </p:txBody>
      </p:sp>
      <p:grpSp>
        <p:nvGrpSpPr>
          <p:cNvPr id="165" name="Group 164"/>
          <p:cNvGrpSpPr/>
          <p:nvPr/>
        </p:nvGrpSpPr>
        <p:grpSpPr>
          <a:xfrm>
            <a:off x="2021591" y="6083326"/>
            <a:ext cx="1199367" cy="757366"/>
            <a:chOff x="4134359" y="1804071"/>
            <a:chExt cx="1162666" cy="757366"/>
          </a:xfrm>
        </p:grpSpPr>
        <p:pic>
          <p:nvPicPr>
            <p:cNvPr id="166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67" name="Group 166"/>
            <p:cNvGrpSpPr/>
            <p:nvPr/>
          </p:nvGrpSpPr>
          <p:grpSpPr>
            <a:xfrm>
              <a:off x="4134359" y="1804071"/>
              <a:ext cx="1162666" cy="757366"/>
              <a:chOff x="4827229" y="4168567"/>
              <a:chExt cx="1162666" cy="757366"/>
            </a:xfrm>
          </p:grpSpPr>
          <p:sp>
            <p:nvSpPr>
              <p:cNvPr id="168" name="TextBox 167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 rot="16200000">
                <a:off x="4806652" y="4350508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170" name="TextBox 169"/>
              <p:cNvSpPr txBox="1"/>
              <p:nvPr/>
            </p:nvSpPr>
            <p:spPr>
              <a:xfrm>
                <a:off x="5245026" y="4218047"/>
                <a:ext cx="2167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2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sp>
        <p:nvSpPr>
          <p:cNvPr id="172" name="TextBox 171"/>
          <p:cNvSpPr txBox="1"/>
          <p:nvPr/>
        </p:nvSpPr>
        <p:spPr>
          <a:xfrm>
            <a:off x="1478914" y="6759989"/>
            <a:ext cx="4555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HCFC1</a:t>
            </a:r>
            <a:endParaRPr lang="en-US" sz="800" dirty="0"/>
          </a:p>
        </p:txBody>
      </p:sp>
      <p:grpSp>
        <p:nvGrpSpPr>
          <p:cNvPr id="173" name="Group 172"/>
          <p:cNvGrpSpPr/>
          <p:nvPr/>
        </p:nvGrpSpPr>
        <p:grpSpPr>
          <a:xfrm>
            <a:off x="1093616" y="6922598"/>
            <a:ext cx="2121863" cy="752979"/>
            <a:chOff x="140801" y="1805269"/>
            <a:chExt cx="2121863" cy="752979"/>
          </a:xfrm>
        </p:grpSpPr>
        <p:pic>
          <p:nvPicPr>
            <p:cNvPr id="174" name="Picture 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44" y="1840392"/>
              <a:ext cx="852006" cy="64565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75" name="Group 174"/>
            <p:cNvGrpSpPr/>
            <p:nvPr/>
          </p:nvGrpSpPr>
          <p:grpSpPr>
            <a:xfrm>
              <a:off x="140801" y="1805269"/>
              <a:ext cx="1199367" cy="742232"/>
              <a:chOff x="4134359" y="1804071"/>
              <a:chExt cx="1162666" cy="742232"/>
            </a:xfrm>
          </p:grpSpPr>
          <p:pic>
            <p:nvPicPr>
              <p:cNvPr id="184" name="Picture 5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835574" y="1874584"/>
                <a:ext cx="66582" cy="228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85" name="Group 184"/>
              <p:cNvGrpSpPr/>
              <p:nvPr/>
            </p:nvGrpSpPr>
            <p:grpSpPr>
              <a:xfrm>
                <a:off x="4134359" y="1804071"/>
                <a:ext cx="1162666" cy="742232"/>
                <a:chOff x="4827229" y="4168567"/>
                <a:chExt cx="1162666" cy="742232"/>
              </a:xfrm>
            </p:grpSpPr>
            <p:sp>
              <p:nvSpPr>
                <p:cNvPr id="186" name="TextBox 185"/>
                <p:cNvSpPr txBox="1"/>
                <p:nvPr/>
              </p:nvSpPr>
              <p:spPr>
                <a:xfrm>
                  <a:off x="4827229" y="4721746"/>
                  <a:ext cx="1162666" cy="1692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          -2000                 0                    2000</a:t>
                  </a:r>
                  <a:endParaRPr lang="en-US" sz="500" dirty="0"/>
                </a:p>
              </p:txBody>
            </p:sp>
            <p:sp>
              <p:nvSpPr>
                <p:cNvPr id="187" name="TextBox 186"/>
                <p:cNvSpPr txBox="1"/>
                <p:nvPr/>
              </p:nvSpPr>
              <p:spPr>
                <a:xfrm rot="16200000">
                  <a:off x="4806652" y="4350508"/>
                  <a:ext cx="5485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/>
                    <a:t>Tag Density</a:t>
                  </a:r>
                  <a:endParaRPr lang="en-US" sz="600" dirty="0"/>
                </a:p>
              </p:txBody>
            </p:sp>
            <p:sp>
              <p:nvSpPr>
                <p:cNvPr id="188" name="TextBox 187"/>
                <p:cNvSpPr txBox="1"/>
                <p:nvPr/>
              </p:nvSpPr>
              <p:spPr>
                <a:xfrm>
                  <a:off x="5270601" y="4202913"/>
                  <a:ext cx="216726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3</a:t>
                  </a:r>
                </a:p>
                <a:p>
                  <a:endParaRPr lang="en-US" sz="500" dirty="0" smtClean="0"/>
                </a:p>
                <a:p>
                  <a:endParaRPr lang="en-US" sz="500" dirty="0"/>
                </a:p>
                <a:p>
                  <a:endParaRPr lang="en-US" sz="500" dirty="0" smtClean="0"/>
                </a:p>
                <a:p>
                  <a:endParaRPr lang="en-US" sz="500" dirty="0"/>
                </a:p>
                <a:p>
                  <a:endParaRPr lang="en-US" sz="500" dirty="0"/>
                </a:p>
                <a:p>
                  <a:endParaRPr lang="en-US" sz="500" dirty="0"/>
                </a:p>
                <a:p>
                  <a:endParaRPr lang="en-US" sz="500" dirty="0"/>
                </a:p>
              </p:txBody>
            </p:sp>
            <p:sp>
              <p:nvSpPr>
                <p:cNvPr id="189" name="TextBox 188"/>
                <p:cNvSpPr txBox="1"/>
                <p:nvPr/>
              </p:nvSpPr>
              <p:spPr>
                <a:xfrm>
                  <a:off x="5511557" y="4187166"/>
                  <a:ext cx="435418" cy="3231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ts val="600"/>
                    </a:lnSpc>
                  </a:pPr>
                  <a:r>
                    <a:rPr lang="en-US" sz="400" dirty="0" smtClean="0"/>
                    <a:t>CTCF&amp;BORIS</a:t>
                  </a:r>
                </a:p>
                <a:p>
                  <a:pPr>
                    <a:lnSpc>
                      <a:spcPts val="600"/>
                    </a:lnSpc>
                  </a:pPr>
                  <a:r>
                    <a:rPr lang="en-US" sz="400" dirty="0" smtClean="0"/>
                    <a:t>BORIS-only</a:t>
                  </a:r>
                </a:p>
                <a:p>
                  <a:pPr>
                    <a:lnSpc>
                      <a:spcPts val="600"/>
                    </a:lnSpc>
                  </a:pPr>
                  <a:r>
                    <a:rPr lang="en-US" sz="400" dirty="0" smtClean="0"/>
                    <a:t>CTCF-only </a:t>
                  </a:r>
                  <a:endParaRPr lang="en-US" sz="400" dirty="0"/>
                </a:p>
              </p:txBody>
            </p:sp>
          </p:grpSp>
        </p:grpSp>
        <p:pic>
          <p:nvPicPr>
            <p:cNvPr id="176" name="Picture 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9863" y="1835126"/>
              <a:ext cx="906348" cy="6509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77" name="Group 176"/>
            <p:cNvGrpSpPr/>
            <p:nvPr/>
          </p:nvGrpSpPr>
          <p:grpSpPr>
            <a:xfrm>
              <a:off x="1063297" y="1806045"/>
              <a:ext cx="1199367" cy="752203"/>
              <a:chOff x="4134359" y="1804071"/>
              <a:chExt cx="1162666" cy="752203"/>
            </a:xfrm>
          </p:grpSpPr>
          <p:pic>
            <p:nvPicPr>
              <p:cNvPr id="178" name="Picture 5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864015" y="1874584"/>
                <a:ext cx="66582" cy="228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79" name="Group 178"/>
              <p:cNvGrpSpPr/>
              <p:nvPr/>
            </p:nvGrpSpPr>
            <p:grpSpPr>
              <a:xfrm>
                <a:off x="4134359" y="1804071"/>
                <a:ext cx="1162666" cy="752203"/>
                <a:chOff x="4827229" y="4168567"/>
                <a:chExt cx="1162666" cy="752203"/>
              </a:xfrm>
            </p:grpSpPr>
            <p:sp>
              <p:nvSpPr>
                <p:cNvPr id="180" name="TextBox 179"/>
                <p:cNvSpPr txBox="1"/>
                <p:nvPr/>
              </p:nvSpPr>
              <p:spPr>
                <a:xfrm>
                  <a:off x="4827229" y="4721746"/>
                  <a:ext cx="1162666" cy="1692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          -2000                 0                    2000</a:t>
                  </a:r>
                  <a:endParaRPr lang="en-US" sz="500" dirty="0"/>
                </a:p>
              </p:txBody>
            </p:sp>
            <p:sp>
              <p:nvSpPr>
                <p:cNvPr id="181" name="TextBox 180"/>
                <p:cNvSpPr txBox="1"/>
                <p:nvPr/>
              </p:nvSpPr>
              <p:spPr>
                <a:xfrm rot="16200000">
                  <a:off x="4825213" y="4350508"/>
                  <a:ext cx="5485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/>
                    <a:t>Tag Density</a:t>
                  </a:r>
                  <a:endParaRPr lang="en-US" sz="600" dirty="0"/>
                </a:p>
              </p:txBody>
            </p:sp>
            <p:sp>
              <p:nvSpPr>
                <p:cNvPr id="182" name="TextBox 181"/>
                <p:cNvSpPr txBox="1"/>
                <p:nvPr/>
              </p:nvSpPr>
              <p:spPr>
                <a:xfrm>
                  <a:off x="5287963" y="4212884"/>
                  <a:ext cx="216726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500" dirty="0" smtClean="0"/>
                    <a:t>6</a:t>
                  </a:r>
                </a:p>
                <a:p>
                  <a:endParaRPr lang="en-US" sz="500" dirty="0" smtClean="0"/>
                </a:p>
                <a:p>
                  <a:endParaRPr lang="en-US" sz="500" dirty="0"/>
                </a:p>
                <a:p>
                  <a:endParaRPr lang="en-US" sz="500" dirty="0" smtClean="0"/>
                </a:p>
                <a:p>
                  <a:endParaRPr lang="en-US" sz="500" dirty="0"/>
                </a:p>
                <a:p>
                  <a:endParaRPr lang="en-US" sz="500" dirty="0"/>
                </a:p>
                <a:p>
                  <a:endParaRPr lang="en-US" sz="500" dirty="0"/>
                </a:p>
                <a:p>
                  <a:endParaRPr lang="en-US" sz="500" dirty="0"/>
                </a:p>
              </p:txBody>
            </p:sp>
            <p:sp>
              <p:nvSpPr>
                <p:cNvPr id="183" name="TextBox 182"/>
                <p:cNvSpPr txBox="1"/>
                <p:nvPr/>
              </p:nvSpPr>
              <p:spPr>
                <a:xfrm>
                  <a:off x="5541956" y="4187166"/>
                  <a:ext cx="435418" cy="3231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ts val="600"/>
                    </a:lnSpc>
                  </a:pPr>
                  <a:r>
                    <a:rPr lang="en-US" sz="400" dirty="0" smtClean="0"/>
                    <a:t>CTCF&amp;BORIS</a:t>
                  </a:r>
                </a:p>
                <a:p>
                  <a:pPr>
                    <a:lnSpc>
                      <a:spcPts val="600"/>
                    </a:lnSpc>
                  </a:pPr>
                  <a:r>
                    <a:rPr lang="en-US" sz="400" dirty="0" smtClean="0"/>
                    <a:t>BORIS-only</a:t>
                  </a:r>
                </a:p>
                <a:p>
                  <a:pPr>
                    <a:lnSpc>
                      <a:spcPts val="600"/>
                    </a:lnSpc>
                  </a:pPr>
                  <a:r>
                    <a:rPr lang="en-US" sz="400" dirty="0" smtClean="0"/>
                    <a:t>CTCF-only </a:t>
                  </a:r>
                  <a:endParaRPr lang="en-US" sz="400" dirty="0"/>
                </a:p>
              </p:txBody>
            </p:sp>
          </p:grpSp>
        </p:grpSp>
      </p:grpSp>
      <p:sp>
        <p:nvSpPr>
          <p:cNvPr id="190" name="TextBox 189"/>
          <p:cNvSpPr txBox="1"/>
          <p:nvPr/>
        </p:nvSpPr>
        <p:spPr>
          <a:xfrm>
            <a:off x="2513682" y="6759989"/>
            <a:ext cx="335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YY1</a:t>
            </a:r>
            <a:endParaRPr lang="en-US" sz="800" dirty="0"/>
          </a:p>
        </p:txBody>
      </p:sp>
      <p:sp>
        <p:nvSpPr>
          <p:cNvPr id="191" name="Right Brace 190"/>
          <p:cNvSpPr/>
          <p:nvPr/>
        </p:nvSpPr>
        <p:spPr>
          <a:xfrm rot="16200000">
            <a:off x="2141467" y="4038540"/>
            <a:ext cx="136171" cy="3748381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TextBox 191"/>
          <p:cNvSpPr txBox="1"/>
          <p:nvPr/>
        </p:nvSpPr>
        <p:spPr>
          <a:xfrm>
            <a:off x="907376" y="5619669"/>
            <a:ext cx="27959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K562 cells: CTCF-only ~ 50K, CTCF&amp;BORIS~24K, BORIS-only-10K</a:t>
            </a:r>
            <a:endParaRPr lang="en-US" sz="800" dirty="0"/>
          </a:p>
        </p:txBody>
      </p:sp>
      <p:pic>
        <p:nvPicPr>
          <p:cNvPr id="193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06" y="6946615"/>
            <a:ext cx="880290" cy="6509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4" name="Group 193"/>
          <p:cNvGrpSpPr/>
          <p:nvPr/>
        </p:nvGrpSpPr>
        <p:grpSpPr>
          <a:xfrm>
            <a:off x="2989457" y="6878715"/>
            <a:ext cx="1199367" cy="796394"/>
            <a:chOff x="4134359" y="1765043"/>
            <a:chExt cx="1162666" cy="796394"/>
          </a:xfrm>
        </p:grpSpPr>
        <p:pic>
          <p:nvPicPr>
            <p:cNvPr id="195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96" name="Group 195"/>
            <p:cNvGrpSpPr/>
            <p:nvPr/>
          </p:nvGrpSpPr>
          <p:grpSpPr>
            <a:xfrm>
              <a:off x="4134359" y="1765043"/>
              <a:ext cx="1162666" cy="796394"/>
              <a:chOff x="4827229" y="4129539"/>
              <a:chExt cx="1162666" cy="796394"/>
            </a:xfrm>
          </p:grpSpPr>
          <p:sp>
            <p:nvSpPr>
              <p:cNvPr id="197" name="TextBox 196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198" name="TextBox 197"/>
              <p:cNvSpPr txBox="1"/>
              <p:nvPr/>
            </p:nvSpPr>
            <p:spPr>
              <a:xfrm rot="16200000">
                <a:off x="4812503" y="4311480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199" name="TextBox 198"/>
              <p:cNvSpPr txBox="1"/>
              <p:nvPr/>
            </p:nvSpPr>
            <p:spPr>
              <a:xfrm>
                <a:off x="5286558" y="4218047"/>
                <a:ext cx="2167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1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00" name="TextBox 199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sp>
        <p:nvSpPr>
          <p:cNvPr id="201" name="TextBox 200"/>
          <p:cNvSpPr txBox="1"/>
          <p:nvPr/>
        </p:nvSpPr>
        <p:spPr>
          <a:xfrm>
            <a:off x="3417249" y="6759989"/>
            <a:ext cx="4379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SET1B</a:t>
            </a:r>
            <a:endParaRPr lang="en-US" sz="800" dirty="0"/>
          </a:p>
        </p:txBody>
      </p:sp>
      <p:sp>
        <p:nvSpPr>
          <p:cNvPr id="202" name="TextBox 201"/>
          <p:cNvSpPr txBox="1"/>
          <p:nvPr/>
        </p:nvSpPr>
        <p:spPr>
          <a:xfrm>
            <a:off x="1559271" y="7582017"/>
            <a:ext cx="425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SMC3</a:t>
            </a:r>
            <a:endParaRPr lang="en-US" sz="800" dirty="0"/>
          </a:p>
        </p:txBody>
      </p:sp>
      <p:pic>
        <p:nvPicPr>
          <p:cNvPr id="203" name="Picture 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07" y="6137581"/>
            <a:ext cx="880998" cy="6509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4" name="Group 203"/>
          <p:cNvGrpSpPr/>
          <p:nvPr/>
        </p:nvGrpSpPr>
        <p:grpSpPr>
          <a:xfrm>
            <a:off x="154208" y="7710803"/>
            <a:ext cx="1203970" cy="796209"/>
            <a:chOff x="4134359" y="1765228"/>
            <a:chExt cx="1167128" cy="796209"/>
          </a:xfrm>
        </p:grpSpPr>
        <p:pic>
          <p:nvPicPr>
            <p:cNvPr id="205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28106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06" name="Group 205"/>
            <p:cNvGrpSpPr/>
            <p:nvPr/>
          </p:nvGrpSpPr>
          <p:grpSpPr>
            <a:xfrm>
              <a:off x="4134359" y="1765228"/>
              <a:ext cx="1167128" cy="796209"/>
              <a:chOff x="4827229" y="4129724"/>
              <a:chExt cx="1167128" cy="796209"/>
            </a:xfrm>
          </p:grpSpPr>
          <p:sp>
            <p:nvSpPr>
              <p:cNvPr id="207" name="TextBox 206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08" name="TextBox 207"/>
              <p:cNvSpPr txBox="1"/>
              <p:nvPr/>
            </p:nvSpPr>
            <p:spPr>
              <a:xfrm rot="16200000">
                <a:off x="4802371" y="4381280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09" name="TextBox 208"/>
              <p:cNvSpPr txBox="1"/>
              <p:nvPr/>
            </p:nvSpPr>
            <p:spPr>
              <a:xfrm>
                <a:off x="5300198" y="4218047"/>
                <a:ext cx="2167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4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10" name="TextBox 209"/>
              <p:cNvSpPr txBox="1"/>
              <p:nvPr/>
            </p:nvSpPr>
            <p:spPr>
              <a:xfrm>
                <a:off x="5558939" y="4129724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sp>
        <p:nvSpPr>
          <p:cNvPr id="211" name="TextBox 210"/>
          <p:cNvSpPr txBox="1"/>
          <p:nvPr/>
        </p:nvSpPr>
        <p:spPr>
          <a:xfrm>
            <a:off x="3424427" y="5938395"/>
            <a:ext cx="39305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p300</a:t>
            </a:r>
            <a:endParaRPr lang="en-US" sz="800" dirty="0"/>
          </a:p>
        </p:txBody>
      </p:sp>
      <p:pic>
        <p:nvPicPr>
          <p:cNvPr id="212" name="Picture 1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4" y="6960393"/>
            <a:ext cx="880999" cy="6403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3" name="Group 212"/>
          <p:cNvGrpSpPr/>
          <p:nvPr/>
        </p:nvGrpSpPr>
        <p:grpSpPr>
          <a:xfrm>
            <a:off x="154207" y="6898747"/>
            <a:ext cx="1199367" cy="742494"/>
            <a:chOff x="4134359" y="1785500"/>
            <a:chExt cx="1162666" cy="742494"/>
          </a:xfrm>
        </p:grpSpPr>
        <p:pic>
          <p:nvPicPr>
            <p:cNvPr id="214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5" name="Group 214"/>
            <p:cNvGrpSpPr/>
            <p:nvPr/>
          </p:nvGrpSpPr>
          <p:grpSpPr>
            <a:xfrm>
              <a:off x="4134359" y="1785500"/>
              <a:ext cx="1162666" cy="742494"/>
              <a:chOff x="4827229" y="4149996"/>
              <a:chExt cx="1162666" cy="742494"/>
            </a:xfrm>
          </p:grpSpPr>
          <p:sp>
            <p:nvSpPr>
              <p:cNvPr id="216" name="TextBox 215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17" name="TextBox 216"/>
              <p:cNvSpPr txBox="1"/>
              <p:nvPr/>
            </p:nvSpPr>
            <p:spPr>
              <a:xfrm rot="16200000">
                <a:off x="4825063" y="4331937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18" name="TextBox 217"/>
              <p:cNvSpPr txBox="1"/>
              <p:nvPr/>
            </p:nvSpPr>
            <p:spPr>
              <a:xfrm>
                <a:off x="5296103" y="4184604"/>
                <a:ext cx="2167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4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19" name="TextBox 218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sp>
        <p:nvSpPr>
          <p:cNvPr id="220" name="TextBox 219"/>
          <p:cNvSpPr txBox="1"/>
          <p:nvPr/>
        </p:nvSpPr>
        <p:spPr>
          <a:xfrm>
            <a:off x="581463" y="6759989"/>
            <a:ext cx="4796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/>
              <a:t>DNaseI</a:t>
            </a:r>
            <a:endParaRPr lang="en-US" sz="800" dirty="0"/>
          </a:p>
        </p:txBody>
      </p:sp>
      <p:pic>
        <p:nvPicPr>
          <p:cNvPr id="221" name="Picture 1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739" y="7770494"/>
            <a:ext cx="893287" cy="6621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2" name="TextBox 221"/>
          <p:cNvSpPr txBox="1"/>
          <p:nvPr/>
        </p:nvSpPr>
        <p:spPr>
          <a:xfrm>
            <a:off x="2534158" y="7591588"/>
            <a:ext cx="3465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EZH</a:t>
            </a:r>
            <a:endParaRPr lang="en-US" sz="800" dirty="0"/>
          </a:p>
        </p:txBody>
      </p:sp>
      <p:grpSp>
        <p:nvGrpSpPr>
          <p:cNvPr id="223" name="Group 222"/>
          <p:cNvGrpSpPr/>
          <p:nvPr/>
        </p:nvGrpSpPr>
        <p:grpSpPr>
          <a:xfrm>
            <a:off x="2038342" y="7736335"/>
            <a:ext cx="1199366" cy="778270"/>
            <a:chOff x="4134359" y="1783167"/>
            <a:chExt cx="1162666" cy="778270"/>
          </a:xfrm>
        </p:grpSpPr>
        <p:pic>
          <p:nvPicPr>
            <p:cNvPr id="224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30996" y="2205596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25" name="Group 224"/>
            <p:cNvGrpSpPr/>
            <p:nvPr/>
          </p:nvGrpSpPr>
          <p:grpSpPr>
            <a:xfrm>
              <a:off x="4134359" y="1783167"/>
              <a:ext cx="1162666" cy="778270"/>
              <a:chOff x="4827229" y="4147663"/>
              <a:chExt cx="1162666" cy="778270"/>
            </a:xfrm>
          </p:grpSpPr>
          <p:sp>
            <p:nvSpPr>
              <p:cNvPr id="226" name="TextBox 225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27" name="TextBox 226"/>
              <p:cNvSpPr txBox="1"/>
              <p:nvPr/>
            </p:nvSpPr>
            <p:spPr>
              <a:xfrm rot="16200000">
                <a:off x="4762573" y="4376512"/>
                <a:ext cx="636713" cy="1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     Density</a:t>
                </a:r>
                <a:endParaRPr lang="en-US" sz="600" dirty="0"/>
              </a:p>
            </p:txBody>
          </p:sp>
          <p:sp>
            <p:nvSpPr>
              <p:cNvPr id="228" name="TextBox 227"/>
              <p:cNvSpPr txBox="1"/>
              <p:nvPr/>
            </p:nvSpPr>
            <p:spPr>
              <a:xfrm>
                <a:off x="5245026" y="4218047"/>
                <a:ext cx="25671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1.4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29" name="TextBox 228"/>
              <p:cNvSpPr txBox="1"/>
              <p:nvPr/>
            </p:nvSpPr>
            <p:spPr>
              <a:xfrm>
                <a:off x="5512337" y="4509284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pic>
        <p:nvPicPr>
          <p:cNvPr id="230" name="Picture 1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06" y="7768245"/>
            <a:ext cx="880290" cy="6644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1" name="Group 230"/>
          <p:cNvGrpSpPr/>
          <p:nvPr/>
        </p:nvGrpSpPr>
        <p:grpSpPr>
          <a:xfrm>
            <a:off x="2993442" y="7741411"/>
            <a:ext cx="1199367" cy="757366"/>
            <a:chOff x="4134359" y="1804071"/>
            <a:chExt cx="1162666" cy="757366"/>
          </a:xfrm>
        </p:grpSpPr>
        <p:pic>
          <p:nvPicPr>
            <p:cNvPr id="232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33" name="Group 232"/>
            <p:cNvGrpSpPr/>
            <p:nvPr/>
          </p:nvGrpSpPr>
          <p:grpSpPr>
            <a:xfrm>
              <a:off x="4134359" y="1804071"/>
              <a:ext cx="1162666" cy="757366"/>
              <a:chOff x="4827229" y="4168567"/>
              <a:chExt cx="1162666" cy="757366"/>
            </a:xfrm>
          </p:grpSpPr>
          <p:sp>
            <p:nvSpPr>
              <p:cNvPr id="234" name="TextBox 233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35" name="TextBox 234"/>
              <p:cNvSpPr txBox="1"/>
              <p:nvPr/>
            </p:nvSpPr>
            <p:spPr>
              <a:xfrm rot="16200000">
                <a:off x="4806652" y="4350508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36" name="TextBox 235"/>
              <p:cNvSpPr txBox="1"/>
              <p:nvPr/>
            </p:nvSpPr>
            <p:spPr>
              <a:xfrm>
                <a:off x="5245026" y="4218047"/>
                <a:ext cx="21672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1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37" name="TextBox 236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sp>
        <p:nvSpPr>
          <p:cNvPr id="238" name="TextBox 237"/>
          <p:cNvSpPr txBox="1"/>
          <p:nvPr/>
        </p:nvSpPr>
        <p:spPr>
          <a:xfrm>
            <a:off x="3434881" y="7595612"/>
            <a:ext cx="4203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/>
              <a:t>cMYC</a:t>
            </a:r>
            <a:endParaRPr lang="en-US" sz="800" dirty="0"/>
          </a:p>
        </p:txBody>
      </p:sp>
      <p:pic>
        <p:nvPicPr>
          <p:cNvPr id="239" name="Picture 14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99" y="7763884"/>
            <a:ext cx="882234" cy="6536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0" name="Group 239"/>
          <p:cNvGrpSpPr/>
          <p:nvPr/>
        </p:nvGrpSpPr>
        <p:grpSpPr>
          <a:xfrm>
            <a:off x="1089262" y="7726643"/>
            <a:ext cx="1199367" cy="757365"/>
            <a:chOff x="4134359" y="1804072"/>
            <a:chExt cx="1162666" cy="757365"/>
          </a:xfrm>
        </p:grpSpPr>
        <p:pic>
          <p:nvPicPr>
            <p:cNvPr id="241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42" name="Group 241"/>
            <p:cNvGrpSpPr/>
            <p:nvPr/>
          </p:nvGrpSpPr>
          <p:grpSpPr>
            <a:xfrm>
              <a:off x="4134359" y="1804072"/>
              <a:ext cx="1162666" cy="757365"/>
              <a:chOff x="4827229" y="4168568"/>
              <a:chExt cx="1162666" cy="757365"/>
            </a:xfrm>
          </p:grpSpPr>
          <p:sp>
            <p:nvSpPr>
              <p:cNvPr id="243" name="TextBox 242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44" name="TextBox 243"/>
              <p:cNvSpPr txBox="1"/>
              <p:nvPr/>
            </p:nvSpPr>
            <p:spPr>
              <a:xfrm rot="16200000">
                <a:off x="4833931" y="4350509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45" name="TextBox 244"/>
              <p:cNvSpPr txBox="1"/>
              <p:nvPr/>
            </p:nvSpPr>
            <p:spPr>
              <a:xfrm>
                <a:off x="5300198" y="4218047"/>
                <a:ext cx="21009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5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46" name="TextBox 245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pic>
        <p:nvPicPr>
          <p:cNvPr id="247" name="Picture 1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96" y="6141577"/>
            <a:ext cx="878680" cy="6469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8" name="TextBox 247"/>
          <p:cNvSpPr txBox="1"/>
          <p:nvPr/>
        </p:nvSpPr>
        <p:spPr>
          <a:xfrm>
            <a:off x="586552" y="5945155"/>
            <a:ext cx="4523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CAGEs</a:t>
            </a:r>
            <a:endParaRPr lang="en-US" sz="800" dirty="0"/>
          </a:p>
        </p:txBody>
      </p:sp>
      <p:grpSp>
        <p:nvGrpSpPr>
          <p:cNvPr id="249" name="Group 248"/>
          <p:cNvGrpSpPr/>
          <p:nvPr/>
        </p:nvGrpSpPr>
        <p:grpSpPr>
          <a:xfrm>
            <a:off x="3007587" y="6072233"/>
            <a:ext cx="1199367" cy="757366"/>
            <a:chOff x="4134359" y="1804071"/>
            <a:chExt cx="1162666" cy="757366"/>
          </a:xfrm>
        </p:grpSpPr>
        <p:pic>
          <p:nvPicPr>
            <p:cNvPr id="250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51" name="Group 250"/>
            <p:cNvGrpSpPr/>
            <p:nvPr/>
          </p:nvGrpSpPr>
          <p:grpSpPr>
            <a:xfrm>
              <a:off x="4134359" y="1804071"/>
              <a:ext cx="1162666" cy="757366"/>
              <a:chOff x="4827229" y="4168567"/>
              <a:chExt cx="1162666" cy="757366"/>
            </a:xfrm>
          </p:grpSpPr>
          <p:sp>
            <p:nvSpPr>
              <p:cNvPr id="252" name="TextBox 251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53" name="TextBox 252"/>
              <p:cNvSpPr txBox="1"/>
              <p:nvPr/>
            </p:nvSpPr>
            <p:spPr>
              <a:xfrm rot="16200000">
                <a:off x="4806652" y="4350508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54" name="TextBox 253"/>
              <p:cNvSpPr txBox="1"/>
              <p:nvPr/>
            </p:nvSpPr>
            <p:spPr>
              <a:xfrm>
                <a:off x="5275588" y="4218047"/>
                <a:ext cx="25671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0.5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55" name="TextBox 254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grpSp>
        <p:nvGrpSpPr>
          <p:cNvPr id="256" name="Group 255"/>
          <p:cNvGrpSpPr/>
          <p:nvPr/>
        </p:nvGrpSpPr>
        <p:grpSpPr>
          <a:xfrm>
            <a:off x="178018" y="6083325"/>
            <a:ext cx="1199367" cy="747196"/>
            <a:chOff x="4134359" y="1779331"/>
            <a:chExt cx="1162666" cy="747196"/>
          </a:xfrm>
        </p:grpSpPr>
        <p:pic>
          <p:nvPicPr>
            <p:cNvPr id="257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58" name="Group 257"/>
            <p:cNvGrpSpPr/>
            <p:nvPr/>
          </p:nvGrpSpPr>
          <p:grpSpPr>
            <a:xfrm>
              <a:off x="4134359" y="1779331"/>
              <a:ext cx="1162666" cy="747196"/>
              <a:chOff x="4827229" y="4143827"/>
              <a:chExt cx="1162666" cy="747196"/>
            </a:xfrm>
          </p:grpSpPr>
          <p:sp>
            <p:nvSpPr>
              <p:cNvPr id="259" name="TextBox 258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60" name="TextBox 259"/>
              <p:cNvSpPr txBox="1"/>
              <p:nvPr/>
            </p:nvSpPr>
            <p:spPr>
              <a:xfrm rot="16200000">
                <a:off x="4806652" y="4350508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61" name="TextBox 260"/>
              <p:cNvSpPr txBox="1"/>
              <p:nvPr/>
            </p:nvSpPr>
            <p:spPr>
              <a:xfrm>
                <a:off x="5275588" y="4143827"/>
                <a:ext cx="24117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40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62" name="TextBox 261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pic>
        <p:nvPicPr>
          <p:cNvPr id="263" name="Picture 16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87" y="6142745"/>
            <a:ext cx="885644" cy="6484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4" name="TextBox 263"/>
          <p:cNvSpPr txBox="1"/>
          <p:nvPr/>
        </p:nvSpPr>
        <p:spPr>
          <a:xfrm>
            <a:off x="1457273" y="5931982"/>
            <a:ext cx="4988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ZNF143</a:t>
            </a:r>
            <a:endParaRPr lang="en-US" sz="800" dirty="0"/>
          </a:p>
        </p:txBody>
      </p:sp>
      <p:grpSp>
        <p:nvGrpSpPr>
          <p:cNvPr id="265" name="Group 264"/>
          <p:cNvGrpSpPr/>
          <p:nvPr/>
        </p:nvGrpSpPr>
        <p:grpSpPr>
          <a:xfrm>
            <a:off x="1097597" y="6093635"/>
            <a:ext cx="1199367" cy="722989"/>
            <a:chOff x="4134359" y="1804071"/>
            <a:chExt cx="1162666" cy="722989"/>
          </a:xfrm>
        </p:grpSpPr>
        <p:pic>
          <p:nvPicPr>
            <p:cNvPr id="266" name="Picture 5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64015" y="1874584"/>
              <a:ext cx="66582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67" name="Group 266"/>
            <p:cNvGrpSpPr/>
            <p:nvPr/>
          </p:nvGrpSpPr>
          <p:grpSpPr>
            <a:xfrm>
              <a:off x="4134359" y="1804071"/>
              <a:ext cx="1162666" cy="722989"/>
              <a:chOff x="4827229" y="4168567"/>
              <a:chExt cx="1162666" cy="722989"/>
            </a:xfrm>
          </p:grpSpPr>
          <p:sp>
            <p:nvSpPr>
              <p:cNvPr id="268" name="TextBox 267"/>
              <p:cNvSpPr txBox="1"/>
              <p:nvPr/>
            </p:nvSpPr>
            <p:spPr>
              <a:xfrm>
                <a:off x="4827229" y="4721746"/>
                <a:ext cx="1162666" cy="169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          -2000                 0                    2000</a:t>
                </a:r>
                <a:endParaRPr lang="en-US" sz="500" dirty="0"/>
              </a:p>
            </p:txBody>
          </p:sp>
          <p:sp>
            <p:nvSpPr>
              <p:cNvPr id="269" name="TextBox 268"/>
              <p:cNvSpPr txBox="1"/>
              <p:nvPr/>
            </p:nvSpPr>
            <p:spPr>
              <a:xfrm rot="16200000">
                <a:off x="4806652" y="4350508"/>
                <a:ext cx="5485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/>
                  <a:t>Tag Density</a:t>
                </a:r>
                <a:endParaRPr lang="en-US" sz="600" dirty="0"/>
              </a:p>
            </p:txBody>
          </p:sp>
          <p:sp>
            <p:nvSpPr>
              <p:cNvPr id="270" name="TextBox 269"/>
              <p:cNvSpPr txBox="1"/>
              <p:nvPr/>
            </p:nvSpPr>
            <p:spPr>
              <a:xfrm>
                <a:off x="5260049" y="4183670"/>
                <a:ext cx="25671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0" dirty="0" smtClean="0"/>
                  <a:t>1.6</a:t>
                </a:r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 smtClean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  <a:p>
                <a:endParaRPr lang="en-US" sz="500" dirty="0"/>
              </a:p>
            </p:txBody>
          </p:sp>
          <p:sp>
            <p:nvSpPr>
              <p:cNvPr id="271" name="TextBox 270"/>
              <p:cNvSpPr txBox="1"/>
              <p:nvPr/>
            </p:nvSpPr>
            <p:spPr>
              <a:xfrm>
                <a:off x="5541956" y="4187166"/>
                <a:ext cx="43541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CTCF&amp;BORIS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BORIS-only</a:t>
                </a:r>
              </a:p>
              <a:p>
                <a:pPr>
                  <a:lnSpc>
                    <a:spcPts val="600"/>
                  </a:lnSpc>
                </a:pPr>
                <a:r>
                  <a:rPr lang="en-US" sz="400" dirty="0" smtClean="0"/>
                  <a:t>CTCF-only </a:t>
                </a:r>
                <a:endParaRPr lang="en-US" sz="400" dirty="0"/>
              </a:p>
            </p:txBody>
          </p:sp>
        </p:grpSp>
      </p:grpSp>
      <p:sp>
        <p:nvSpPr>
          <p:cNvPr id="272" name="TextBox 271"/>
          <p:cNvSpPr txBox="1"/>
          <p:nvPr/>
        </p:nvSpPr>
        <p:spPr>
          <a:xfrm>
            <a:off x="644852" y="7594816"/>
            <a:ext cx="4475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SUZ12</a:t>
            </a:r>
            <a:endParaRPr lang="en-US" sz="800" dirty="0"/>
          </a:p>
        </p:txBody>
      </p:sp>
      <p:sp>
        <p:nvSpPr>
          <p:cNvPr id="273" name="TextBox 272"/>
          <p:cNvSpPr txBox="1"/>
          <p:nvPr/>
        </p:nvSpPr>
        <p:spPr>
          <a:xfrm>
            <a:off x="228164" y="551446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grpSp>
        <p:nvGrpSpPr>
          <p:cNvPr id="284" name="Group 283"/>
          <p:cNvGrpSpPr/>
          <p:nvPr/>
        </p:nvGrpSpPr>
        <p:grpSpPr>
          <a:xfrm>
            <a:off x="628981" y="2298463"/>
            <a:ext cx="492443" cy="261580"/>
            <a:chOff x="3709634" y="2946408"/>
            <a:chExt cx="638424" cy="286282"/>
          </a:xfrm>
        </p:grpSpPr>
        <p:cxnSp>
          <p:nvCxnSpPr>
            <p:cNvPr id="285" name="Straight Arrow Connector 284"/>
            <p:cNvCxnSpPr/>
            <p:nvPr/>
          </p:nvCxnSpPr>
          <p:spPr>
            <a:xfrm>
              <a:off x="4050656" y="3048001"/>
              <a:ext cx="13040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Arrow Connector 285"/>
            <p:cNvCxnSpPr/>
            <p:nvPr/>
          </p:nvCxnSpPr>
          <p:spPr>
            <a:xfrm flipH="1">
              <a:off x="3856849" y="3048001"/>
              <a:ext cx="13040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TextBox 286"/>
            <p:cNvSpPr txBox="1"/>
            <p:nvPr/>
          </p:nvSpPr>
          <p:spPr>
            <a:xfrm>
              <a:off x="3876146" y="2946408"/>
              <a:ext cx="289286" cy="20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0</a:t>
              </a:r>
              <a:endParaRPr lang="en-US" sz="600" dirty="0"/>
            </a:p>
          </p:txBody>
        </p:sp>
        <p:sp>
          <p:nvSpPr>
            <p:cNvPr id="288" name="TextBox 287"/>
            <p:cNvSpPr txBox="1"/>
            <p:nvPr/>
          </p:nvSpPr>
          <p:spPr>
            <a:xfrm>
              <a:off x="3709634" y="3030586"/>
              <a:ext cx="638424" cy="202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-</a:t>
              </a:r>
              <a:r>
                <a:rPr lang="en-US" sz="600" dirty="0"/>
                <a:t>5</a:t>
              </a:r>
              <a:r>
                <a:rPr lang="en-US" sz="600" dirty="0" smtClean="0"/>
                <a:t>kb +</a:t>
              </a:r>
              <a:r>
                <a:rPr lang="en-US" sz="600" dirty="0"/>
                <a:t>5</a:t>
              </a:r>
              <a:r>
                <a:rPr lang="en-US" sz="600" dirty="0" smtClean="0"/>
                <a:t>kb</a:t>
              </a:r>
              <a:endParaRPr lang="en-US" sz="600" dirty="0"/>
            </a:p>
          </p:txBody>
        </p:sp>
      </p:grpSp>
      <p:grpSp>
        <p:nvGrpSpPr>
          <p:cNvPr id="289" name="Group 288"/>
          <p:cNvGrpSpPr/>
          <p:nvPr/>
        </p:nvGrpSpPr>
        <p:grpSpPr>
          <a:xfrm>
            <a:off x="1861089" y="2299002"/>
            <a:ext cx="492443" cy="261580"/>
            <a:chOff x="3709634" y="2946408"/>
            <a:chExt cx="638424" cy="286282"/>
          </a:xfrm>
        </p:grpSpPr>
        <p:cxnSp>
          <p:nvCxnSpPr>
            <p:cNvPr id="290" name="Straight Arrow Connector 289"/>
            <p:cNvCxnSpPr/>
            <p:nvPr/>
          </p:nvCxnSpPr>
          <p:spPr>
            <a:xfrm>
              <a:off x="4050656" y="3048001"/>
              <a:ext cx="13040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Arrow Connector 290"/>
            <p:cNvCxnSpPr/>
            <p:nvPr/>
          </p:nvCxnSpPr>
          <p:spPr>
            <a:xfrm flipH="1">
              <a:off x="3856849" y="3048001"/>
              <a:ext cx="13040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TextBox 291"/>
            <p:cNvSpPr txBox="1"/>
            <p:nvPr/>
          </p:nvSpPr>
          <p:spPr>
            <a:xfrm>
              <a:off x="3876146" y="2946408"/>
              <a:ext cx="289286" cy="20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0</a:t>
              </a:r>
              <a:endParaRPr lang="en-US" sz="600" dirty="0"/>
            </a:p>
          </p:txBody>
        </p:sp>
        <p:sp>
          <p:nvSpPr>
            <p:cNvPr id="293" name="TextBox 292"/>
            <p:cNvSpPr txBox="1"/>
            <p:nvPr/>
          </p:nvSpPr>
          <p:spPr>
            <a:xfrm>
              <a:off x="3709634" y="3030586"/>
              <a:ext cx="638424" cy="202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-</a:t>
              </a:r>
              <a:r>
                <a:rPr lang="en-US" sz="600" dirty="0"/>
                <a:t>5</a:t>
              </a:r>
              <a:r>
                <a:rPr lang="en-US" sz="600" dirty="0" smtClean="0"/>
                <a:t>kb +</a:t>
              </a:r>
              <a:r>
                <a:rPr lang="en-US" sz="600" dirty="0"/>
                <a:t>5</a:t>
              </a:r>
              <a:r>
                <a:rPr lang="en-US" sz="600" dirty="0" smtClean="0"/>
                <a:t>kb</a:t>
              </a:r>
              <a:endParaRPr lang="en-US" sz="600" dirty="0"/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4441270" y="5921810"/>
            <a:ext cx="492443" cy="261580"/>
            <a:chOff x="3709634" y="2946408"/>
            <a:chExt cx="638424" cy="286282"/>
          </a:xfrm>
        </p:grpSpPr>
        <p:cxnSp>
          <p:nvCxnSpPr>
            <p:cNvPr id="295" name="Straight Arrow Connector 294"/>
            <p:cNvCxnSpPr/>
            <p:nvPr/>
          </p:nvCxnSpPr>
          <p:spPr>
            <a:xfrm>
              <a:off x="4050656" y="3048001"/>
              <a:ext cx="13040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Arrow Connector 295"/>
            <p:cNvCxnSpPr/>
            <p:nvPr/>
          </p:nvCxnSpPr>
          <p:spPr>
            <a:xfrm flipH="1">
              <a:off x="3856849" y="3048001"/>
              <a:ext cx="13040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" name="TextBox 296"/>
            <p:cNvSpPr txBox="1"/>
            <p:nvPr/>
          </p:nvSpPr>
          <p:spPr>
            <a:xfrm>
              <a:off x="3876146" y="2946408"/>
              <a:ext cx="289286" cy="20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0</a:t>
              </a:r>
              <a:endParaRPr lang="en-US" sz="600" dirty="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3709634" y="3030586"/>
              <a:ext cx="638424" cy="2021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/>
                <a:t>-</a:t>
              </a:r>
              <a:r>
                <a:rPr lang="en-US" sz="600" dirty="0"/>
                <a:t>5</a:t>
              </a:r>
              <a:r>
                <a:rPr lang="en-US" sz="600" dirty="0" smtClean="0"/>
                <a:t>kb +</a:t>
              </a:r>
              <a:r>
                <a:rPr lang="en-US" sz="600" dirty="0"/>
                <a:t>5</a:t>
              </a:r>
              <a:r>
                <a:rPr lang="en-US" sz="600" dirty="0" smtClean="0"/>
                <a:t>kb</a:t>
              </a:r>
              <a:endParaRPr lang="en-US" sz="600" dirty="0"/>
            </a:p>
          </p:txBody>
        </p:sp>
      </p:grpSp>
      <p:grpSp>
        <p:nvGrpSpPr>
          <p:cNvPr id="274" name="Group 273"/>
          <p:cNvGrpSpPr/>
          <p:nvPr/>
        </p:nvGrpSpPr>
        <p:grpSpPr>
          <a:xfrm>
            <a:off x="4151038" y="6412951"/>
            <a:ext cx="2600506" cy="1639872"/>
            <a:chOff x="132820" y="853469"/>
            <a:chExt cx="2600506" cy="1639872"/>
          </a:xfrm>
        </p:grpSpPr>
        <p:sp>
          <p:nvSpPr>
            <p:cNvPr id="275" name="TextBox 274"/>
            <p:cNvSpPr txBox="1"/>
            <p:nvPr/>
          </p:nvSpPr>
          <p:spPr>
            <a:xfrm>
              <a:off x="982370" y="957891"/>
              <a:ext cx="12939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Genomic Distribution</a:t>
              </a:r>
              <a:endParaRPr lang="en-US" sz="1000" dirty="0"/>
            </a:p>
          </p:txBody>
        </p:sp>
        <p:sp>
          <p:nvSpPr>
            <p:cNvPr id="276" name="TextBox 275"/>
            <p:cNvSpPr txBox="1"/>
            <p:nvPr/>
          </p:nvSpPr>
          <p:spPr>
            <a:xfrm rot="16200000">
              <a:off x="-89514" y="1540589"/>
              <a:ext cx="80484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% binding sites</a:t>
              </a:r>
              <a:endParaRPr lang="en-US" sz="800" dirty="0"/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132820" y="853469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</a:t>
              </a:r>
              <a:endParaRPr lang="en-US" dirty="0"/>
            </a:p>
          </p:txBody>
        </p:sp>
        <p:graphicFrame>
          <p:nvGraphicFramePr>
            <p:cNvPr id="278" name="Chart 27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72124821"/>
                </p:ext>
              </p:extLst>
            </p:nvPr>
          </p:nvGraphicFramePr>
          <p:xfrm>
            <a:off x="400551" y="933522"/>
            <a:ext cx="2332775" cy="15598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782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313</Words>
  <Application>Microsoft Office PowerPoint</Application>
  <PresentationFormat>On-screen Show (4:3)</PresentationFormat>
  <Paragraphs>215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2015-08-05T17:35:40Z</dcterms:modified>
</cp:coreProperties>
</file>