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4" r:id="rId2"/>
  </p:sldIdLst>
  <p:sldSz cx="6858000" cy="9144000" type="screen4x3"/>
  <p:notesSz cx="7019925" cy="9305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2746" y="8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343541836099512"/>
          <c:y val="5.3561208944447838E-2"/>
          <c:w val="0.79316952168020194"/>
          <c:h val="0.79633301418834013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diamond"/>
            <c:size val="2"/>
          </c:marker>
          <c:trendline>
            <c:trendlineType val="linear"/>
            <c:dispRSqr val="1"/>
            <c:dispEq val="1"/>
            <c:trendlineLbl>
              <c:layout>
                <c:manualLayout>
                  <c:x val="0.13248536422954821"/>
                  <c:y val="0.40794538575423589"/>
                </c:manualLayout>
              </c:layout>
              <c:numFmt formatCode="General" sourceLinked="0"/>
              <c:spPr>
                <a:ln w="6350">
                  <a:solidFill>
                    <a:schemeClr val="bg1"/>
                  </a:solidFill>
                </a:ln>
              </c:spPr>
            </c:trendlineLbl>
          </c:trendline>
          <c:xVal>
            <c:numRef>
              <c:f>CTCFonly_Sort!$D$3:$D$50</c:f>
              <c:numCache>
                <c:formatCode>General</c:formatCode>
                <c:ptCount val="48"/>
                <c:pt idx="0">
                  <c:v>98.5</c:v>
                </c:pt>
                <c:pt idx="1">
                  <c:v>97.899999999999991</c:v>
                </c:pt>
                <c:pt idx="2">
                  <c:v>98.3</c:v>
                </c:pt>
                <c:pt idx="3">
                  <c:v>96.2</c:v>
                </c:pt>
                <c:pt idx="4">
                  <c:v>71.5</c:v>
                </c:pt>
                <c:pt idx="5">
                  <c:v>51.4</c:v>
                </c:pt>
                <c:pt idx="6">
                  <c:v>45.9</c:v>
                </c:pt>
                <c:pt idx="7">
                  <c:v>23.599999999999998</c:v>
                </c:pt>
                <c:pt idx="8">
                  <c:v>14.399999999999999</c:v>
                </c:pt>
                <c:pt idx="9">
                  <c:v>22.6</c:v>
                </c:pt>
                <c:pt idx="10">
                  <c:v>19.7</c:v>
                </c:pt>
                <c:pt idx="11">
                  <c:v>18</c:v>
                </c:pt>
                <c:pt idx="12">
                  <c:v>11</c:v>
                </c:pt>
                <c:pt idx="13">
                  <c:v>20.8</c:v>
                </c:pt>
                <c:pt idx="14">
                  <c:v>11.799999999999999</c:v>
                </c:pt>
                <c:pt idx="15">
                  <c:v>15.9</c:v>
                </c:pt>
                <c:pt idx="16">
                  <c:v>17.5</c:v>
                </c:pt>
                <c:pt idx="17">
                  <c:v>7.7</c:v>
                </c:pt>
                <c:pt idx="18">
                  <c:v>12.1</c:v>
                </c:pt>
                <c:pt idx="19">
                  <c:v>1.4000000000000001</c:v>
                </c:pt>
                <c:pt idx="20">
                  <c:v>1.7000000000000002</c:v>
                </c:pt>
                <c:pt idx="21">
                  <c:v>0.89999999999999991</c:v>
                </c:pt>
                <c:pt idx="22">
                  <c:v>4.1000000000000005</c:v>
                </c:pt>
                <c:pt idx="23">
                  <c:v>1.0999999999999999</c:v>
                </c:pt>
                <c:pt idx="24">
                  <c:v>8.4</c:v>
                </c:pt>
                <c:pt idx="25">
                  <c:v>0.4</c:v>
                </c:pt>
                <c:pt idx="26">
                  <c:v>2.8000000000000003</c:v>
                </c:pt>
                <c:pt idx="27">
                  <c:v>4.5999999999999996</c:v>
                </c:pt>
                <c:pt idx="28">
                  <c:v>6.2</c:v>
                </c:pt>
                <c:pt idx="29">
                  <c:v>0.89999999999999991</c:v>
                </c:pt>
                <c:pt idx="30">
                  <c:v>1.4000000000000001</c:v>
                </c:pt>
                <c:pt idx="31">
                  <c:v>0.70000000000000007</c:v>
                </c:pt>
                <c:pt idx="32">
                  <c:v>0.1</c:v>
                </c:pt>
                <c:pt idx="33">
                  <c:v>1.5</c:v>
                </c:pt>
                <c:pt idx="34">
                  <c:v>1.6</c:v>
                </c:pt>
                <c:pt idx="35">
                  <c:v>0.6</c:v>
                </c:pt>
                <c:pt idx="36">
                  <c:v>0.6</c:v>
                </c:pt>
                <c:pt idx="37">
                  <c:v>0.2</c:v>
                </c:pt>
                <c:pt idx="38">
                  <c:v>0.2</c:v>
                </c:pt>
                <c:pt idx="39">
                  <c:v>2.8000000000000003</c:v>
                </c:pt>
                <c:pt idx="40">
                  <c:v>7.0000000000000009</c:v>
                </c:pt>
                <c:pt idx="41">
                  <c:v>1.5</c:v>
                </c:pt>
                <c:pt idx="42">
                  <c:v>1.4000000000000001</c:v>
                </c:pt>
                <c:pt idx="43">
                  <c:v>0.1</c:v>
                </c:pt>
                <c:pt idx="44">
                  <c:v>0.1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</c:numCache>
            </c:numRef>
          </c:xVal>
          <c:yVal>
            <c:numRef>
              <c:f>CTCFonly_Sort!$E$3:$E$50</c:f>
              <c:numCache>
                <c:formatCode>General</c:formatCode>
                <c:ptCount val="48"/>
                <c:pt idx="0">
                  <c:v>99.2</c:v>
                </c:pt>
                <c:pt idx="1">
                  <c:v>98.2</c:v>
                </c:pt>
                <c:pt idx="2">
                  <c:v>95.6</c:v>
                </c:pt>
                <c:pt idx="3">
                  <c:v>95</c:v>
                </c:pt>
                <c:pt idx="4">
                  <c:v>68.7</c:v>
                </c:pt>
                <c:pt idx="5">
                  <c:v>51.4</c:v>
                </c:pt>
                <c:pt idx="6">
                  <c:v>44.6</c:v>
                </c:pt>
                <c:pt idx="7">
                  <c:v>39.700000000000003</c:v>
                </c:pt>
                <c:pt idx="8">
                  <c:v>28.499999999999996</c:v>
                </c:pt>
                <c:pt idx="9">
                  <c:v>20.9</c:v>
                </c:pt>
                <c:pt idx="10">
                  <c:v>18.7</c:v>
                </c:pt>
                <c:pt idx="11">
                  <c:v>17.599999999999998</c:v>
                </c:pt>
                <c:pt idx="12">
                  <c:v>15.1</c:v>
                </c:pt>
                <c:pt idx="13">
                  <c:v>10.7</c:v>
                </c:pt>
                <c:pt idx="14">
                  <c:v>10.7</c:v>
                </c:pt>
                <c:pt idx="15">
                  <c:v>10.6</c:v>
                </c:pt>
                <c:pt idx="16">
                  <c:v>10</c:v>
                </c:pt>
                <c:pt idx="17">
                  <c:v>8</c:v>
                </c:pt>
                <c:pt idx="18">
                  <c:v>9.6</c:v>
                </c:pt>
                <c:pt idx="19">
                  <c:v>8.9</c:v>
                </c:pt>
                <c:pt idx="20">
                  <c:v>4.8</c:v>
                </c:pt>
                <c:pt idx="21">
                  <c:v>3.5000000000000004</c:v>
                </c:pt>
                <c:pt idx="22">
                  <c:v>2.1999999999999997</c:v>
                </c:pt>
                <c:pt idx="23">
                  <c:v>1.9</c:v>
                </c:pt>
                <c:pt idx="24">
                  <c:v>1.6</c:v>
                </c:pt>
                <c:pt idx="25">
                  <c:v>1.3</c:v>
                </c:pt>
                <c:pt idx="26">
                  <c:v>1.2</c:v>
                </c:pt>
                <c:pt idx="27">
                  <c:v>1</c:v>
                </c:pt>
                <c:pt idx="28">
                  <c:v>0.89999999999999991</c:v>
                </c:pt>
                <c:pt idx="29">
                  <c:v>0.89999999999999991</c:v>
                </c:pt>
                <c:pt idx="30">
                  <c:v>0.8</c:v>
                </c:pt>
                <c:pt idx="31">
                  <c:v>0.70000000000000007</c:v>
                </c:pt>
                <c:pt idx="32">
                  <c:v>0.70000000000000007</c:v>
                </c:pt>
                <c:pt idx="33">
                  <c:v>0.6</c:v>
                </c:pt>
                <c:pt idx="34">
                  <c:v>0.4</c:v>
                </c:pt>
                <c:pt idx="35">
                  <c:v>0.4</c:v>
                </c:pt>
                <c:pt idx="36">
                  <c:v>0.2</c:v>
                </c:pt>
                <c:pt idx="37">
                  <c:v>0.2</c:v>
                </c:pt>
                <c:pt idx="38">
                  <c:v>0.2</c:v>
                </c:pt>
                <c:pt idx="39">
                  <c:v>0.1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54185984"/>
        <c:axId val="454186376"/>
      </c:scatterChart>
      <c:valAx>
        <c:axId val="454185984"/>
        <c:scaling>
          <c:orientation val="minMax"/>
          <c:max val="100"/>
        </c:scaling>
        <c:delete val="0"/>
        <c:axPos val="b"/>
        <c:numFmt formatCode="General" sourceLinked="1"/>
        <c:majorTickMark val="out"/>
        <c:minorTickMark val="none"/>
        <c:tickLblPos val="nextTo"/>
        <c:crossAx val="454186376"/>
        <c:crosses val="autoZero"/>
        <c:crossBetween val="midCat"/>
        <c:majorUnit val="100"/>
      </c:valAx>
      <c:valAx>
        <c:axId val="454186376"/>
        <c:scaling>
          <c:orientation val="minMax"/>
          <c:max val="10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crossAx val="454185984"/>
        <c:crosses val="autoZero"/>
        <c:crossBetween val="midCat"/>
        <c:majorUnit val="100"/>
      </c:valAx>
    </c:plotArea>
    <c:plotVisOnly val="1"/>
    <c:dispBlanksAs val="gap"/>
    <c:showDLblsOverMax val="0"/>
  </c:chart>
  <c:spPr>
    <a:ln w="6350">
      <a:solidFill>
        <a:schemeClr val="tx1"/>
      </a:solidFill>
    </a:ln>
  </c:spPr>
  <c:txPr>
    <a:bodyPr/>
    <a:lstStyle/>
    <a:p>
      <a:pPr>
        <a:defRPr sz="6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169120961872166"/>
          <c:y val="0.10483118380821274"/>
          <c:w val="0.80511460513424959"/>
          <c:h val="0.75989668116918208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diamond"/>
            <c:size val="2"/>
          </c:marker>
          <c:dPt>
            <c:idx val="0"/>
            <c:marker>
              <c:spPr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c:spPr>
            </c:marker>
            <c:bubble3D val="0"/>
            <c:spPr>
              <a:ln w="28575">
                <a:solidFill>
                  <a:srgbClr val="FF0000"/>
                </a:solidFill>
              </a:ln>
            </c:spPr>
          </c:dPt>
          <c:dPt>
            <c:idx val="1"/>
            <c:marker>
              <c:spPr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c:spPr>
            </c:marker>
            <c:bubble3D val="0"/>
          </c:dPt>
          <c:dPt>
            <c:idx val="2"/>
            <c:marker>
              <c:spPr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c:spPr>
            </c:marker>
            <c:bubble3D val="0"/>
          </c:dPt>
          <c:dPt>
            <c:idx val="3"/>
            <c:marker>
              <c:spPr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c:spPr>
            </c:marker>
            <c:bubble3D val="0"/>
          </c:dPt>
          <c:dPt>
            <c:idx val="4"/>
            <c:marker>
              <c:spPr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c:spPr>
            </c:marker>
            <c:bubble3D val="0"/>
          </c:dPt>
          <c:dPt>
            <c:idx val="5"/>
            <c:marker>
              <c:spPr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c:spPr>
            </c:marker>
            <c:bubble3D val="0"/>
          </c:dPt>
          <c:dPt>
            <c:idx val="6"/>
            <c:marker>
              <c:spPr>
                <a:solidFill>
                  <a:srgbClr val="FF0000"/>
                </a:solidFill>
              </c:spPr>
            </c:marker>
            <c:bubble3D val="0"/>
          </c:dPt>
          <c:dPt>
            <c:idx val="10"/>
            <c:marker>
              <c:spPr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c:spPr>
            </c:marker>
            <c:bubble3D val="0"/>
          </c:dPt>
          <c:dPt>
            <c:idx val="19"/>
            <c:marker>
              <c:spPr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c:spPr>
            </c:marker>
            <c:bubble3D val="0"/>
          </c:dPt>
          <c:dPt>
            <c:idx val="20"/>
            <c:marker>
              <c:spPr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c:spPr>
            </c:marker>
            <c:bubble3D val="0"/>
          </c:dPt>
          <c:dPt>
            <c:idx val="22"/>
            <c:marker>
              <c:spPr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c:spPr>
            </c:marker>
            <c:bubble3D val="0"/>
          </c:dPt>
          <c:dPt>
            <c:idx val="24"/>
            <c:marker>
              <c:spPr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c:spPr>
            </c:marker>
            <c:bubble3D val="0"/>
          </c:dPt>
          <c:dPt>
            <c:idx val="34"/>
            <c:marker>
              <c:spPr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c:spPr>
            </c:marker>
            <c:bubble3D val="0"/>
          </c:dPt>
          <c:dPt>
            <c:idx val="55"/>
            <c:marker>
              <c:spPr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c:spPr>
            </c:marker>
            <c:bubble3D val="0"/>
          </c:dPt>
          <c:trendline>
            <c:trendlineType val="linear"/>
            <c:dispRSqr val="1"/>
            <c:dispEq val="1"/>
            <c:trendlineLbl>
              <c:layout>
                <c:manualLayout>
                  <c:x val="0.13290619526699524"/>
                  <c:y val="0.39570982903910062"/>
                </c:manualLayout>
              </c:layout>
              <c:numFmt formatCode="General" sourceLinked="0"/>
              <c:spPr>
                <a:ln w="6350">
                  <a:solidFill>
                    <a:schemeClr val="bg1"/>
                  </a:solidFill>
                </a:ln>
              </c:spPr>
              <c:txPr>
                <a:bodyPr/>
                <a:lstStyle/>
                <a:p>
                  <a:pPr>
                    <a:defRPr sz="600"/>
                  </a:pPr>
                  <a:endParaRPr lang="en-US"/>
                </a:p>
              </c:txPr>
            </c:trendlineLbl>
          </c:trendline>
          <c:xVal>
            <c:numRef>
              <c:f>Sheet1!$D$2:$D$137</c:f>
              <c:numCache>
                <c:formatCode>General</c:formatCode>
                <c:ptCount val="136"/>
                <c:pt idx="0">
                  <c:v>96.2</c:v>
                </c:pt>
                <c:pt idx="1">
                  <c:v>98.3</c:v>
                </c:pt>
                <c:pt idx="2">
                  <c:v>29.7</c:v>
                </c:pt>
                <c:pt idx="3">
                  <c:v>19.7</c:v>
                </c:pt>
                <c:pt idx="4">
                  <c:v>98.5</c:v>
                </c:pt>
                <c:pt idx="5">
                  <c:v>45.9</c:v>
                </c:pt>
                <c:pt idx="6">
                  <c:v>20.8</c:v>
                </c:pt>
                <c:pt idx="7">
                  <c:v>32.6</c:v>
                </c:pt>
                <c:pt idx="8">
                  <c:v>50.1</c:v>
                </c:pt>
                <c:pt idx="9">
                  <c:v>17.5</c:v>
                </c:pt>
                <c:pt idx="10">
                  <c:v>98.8</c:v>
                </c:pt>
                <c:pt idx="11">
                  <c:v>42.5</c:v>
                </c:pt>
                <c:pt idx="12">
                  <c:v>41.6</c:v>
                </c:pt>
                <c:pt idx="13">
                  <c:v>12.4</c:v>
                </c:pt>
                <c:pt idx="14">
                  <c:v>22.7</c:v>
                </c:pt>
                <c:pt idx="15">
                  <c:v>11</c:v>
                </c:pt>
                <c:pt idx="16">
                  <c:v>58.199999999999996</c:v>
                </c:pt>
                <c:pt idx="17">
                  <c:v>18</c:v>
                </c:pt>
                <c:pt idx="18">
                  <c:v>21.4</c:v>
                </c:pt>
                <c:pt idx="19">
                  <c:v>4.1000000000000005</c:v>
                </c:pt>
                <c:pt idx="20">
                  <c:v>94.899999999999991</c:v>
                </c:pt>
                <c:pt idx="21">
                  <c:v>53.800000000000004</c:v>
                </c:pt>
                <c:pt idx="22">
                  <c:v>97.899999999999991</c:v>
                </c:pt>
                <c:pt idx="23">
                  <c:v>11.799999999999999</c:v>
                </c:pt>
                <c:pt idx="24">
                  <c:v>4.5999999999999996</c:v>
                </c:pt>
                <c:pt idx="25">
                  <c:v>0.4</c:v>
                </c:pt>
                <c:pt idx="26">
                  <c:v>12.7</c:v>
                </c:pt>
                <c:pt idx="27">
                  <c:v>14.499999999999998</c:v>
                </c:pt>
                <c:pt idx="28">
                  <c:v>26.200000000000003</c:v>
                </c:pt>
                <c:pt idx="29">
                  <c:v>4.3</c:v>
                </c:pt>
                <c:pt idx="30">
                  <c:v>1.5</c:v>
                </c:pt>
                <c:pt idx="31">
                  <c:v>1.3</c:v>
                </c:pt>
                <c:pt idx="32">
                  <c:v>6.1</c:v>
                </c:pt>
                <c:pt idx="33">
                  <c:v>12.1</c:v>
                </c:pt>
                <c:pt idx="34">
                  <c:v>71.5</c:v>
                </c:pt>
                <c:pt idx="35">
                  <c:v>1.7000000000000002</c:v>
                </c:pt>
                <c:pt idx="36">
                  <c:v>15.9</c:v>
                </c:pt>
                <c:pt idx="37">
                  <c:v>0.89999999999999991</c:v>
                </c:pt>
                <c:pt idx="38">
                  <c:v>7.9</c:v>
                </c:pt>
                <c:pt idx="39">
                  <c:v>10</c:v>
                </c:pt>
                <c:pt idx="40">
                  <c:v>0.4</c:v>
                </c:pt>
                <c:pt idx="41">
                  <c:v>8.1</c:v>
                </c:pt>
                <c:pt idx="42">
                  <c:v>22.6</c:v>
                </c:pt>
                <c:pt idx="43">
                  <c:v>20.399999999999999</c:v>
                </c:pt>
                <c:pt idx="44">
                  <c:v>1.5</c:v>
                </c:pt>
                <c:pt idx="45">
                  <c:v>8.4</c:v>
                </c:pt>
                <c:pt idx="46">
                  <c:v>8.4</c:v>
                </c:pt>
                <c:pt idx="47">
                  <c:v>0.70000000000000007</c:v>
                </c:pt>
                <c:pt idx="48">
                  <c:v>0.6</c:v>
                </c:pt>
                <c:pt idx="49">
                  <c:v>3.9</c:v>
                </c:pt>
                <c:pt idx="50">
                  <c:v>7.7</c:v>
                </c:pt>
                <c:pt idx="51">
                  <c:v>11</c:v>
                </c:pt>
                <c:pt idx="52">
                  <c:v>1.4000000000000001</c:v>
                </c:pt>
                <c:pt idx="53">
                  <c:v>1.6</c:v>
                </c:pt>
                <c:pt idx="54">
                  <c:v>2.2999999999999998</c:v>
                </c:pt>
                <c:pt idx="55">
                  <c:v>59.8</c:v>
                </c:pt>
                <c:pt idx="56">
                  <c:v>4.1000000000000005</c:v>
                </c:pt>
                <c:pt idx="57">
                  <c:v>0.70000000000000007</c:v>
                </c:pt>
                <c:pt idx="58">
                  <c:v>23.599999999999998</c:v>
                </c:pt>
                <c:pt idx="59">
                  <c:v>0.1</c:v>
                </c:pt>
                <c:pt idx="60">
                  <c:v>1.4000000000000001</c:v>
                </c:pt>
                <c:pt idx="61">
                  <c:v>2.2999999999999998</c:v>
                </c:pt>
                <c:pt idx="62">
                  <c:v>6.1</c:v>
                </c:pt>
                <c:pt idx="63">
                  <c:v>2.8000000000000003</c:v>
                </c:pt>
                <c:pt idx="64">
                  <c:v>2.7</c:v>
                </c:pt>
                <c:pt idx="65">
                  <c:v>1.4000000000000001</c:v>
                </c:pt>
                <c:pt idx="66">
                  <c:v>14.299999999999999</c:v>
                </c:pt>
                <c:pt idx="67">
                  <c:v>3.2</c:v>
                </c:pt>
                <c:pt idx="68">
                  <c:v>0.1</c:v>
                </c:pt>
                <c:pt idx="69">
                  <c:v>6.2</c:v>
                </c:pt>
                <c:pt idx="70">
                  <c:v>1.7000000000000002</c:v>
                </c:pt>
                <c:pt idx="71">
                  <c:v>0.6</c:v>
                </c:pt>
                <c:pt idx="72">
                  <c:v>2.8000000000000003</c:v>
                </c:pt>
                <c:pt idx="73">
                  <c:v>1.2</c:v>
                </c:pt>
                <c:pt idx="74">
                  <c:v>0.4</c:v>
                </c:pt>
                <c:pt idx="75">
                  <c:v>0.2</c:v>
                </c:pt>
                <c:pt idx="76">
                  <c:v>0</c:v>
                </c:pt>
                <c:pt idx="77">
                  <c:v>0.1</c:v>
                </c:pt>
                <c:pt idx="78">
                  <c:v>6.1</c:v>
                </c:pt>
                <c:pt idx="79">
                  <c:v>2.2999999999999998</c:v>
                </c:pt>
                <c:pt idx="80">
                  <c:v>10.199999999999999</c:v>
                </c:pt>
                <c:pt idx="81">
                  <c:v>0.5</c:v>
                </c:pt>
                <c:pt idx="82">
                  <c:v>0.5</c:v>
                </c:pt>
                <c:pt idx="83">
                  <c:v>0.8</c:v>
                </c:pt>
                <c:pt idx="84">
                  <c:v>7.7</c:v>
                </c:pt>
                <c:pt idx="85">
                  <c:v>0</c:v>
                </c:pt>
                <c:pt idx="86">
                  <c:v>6.2</c:v>
                </c:pt>
                <c:pt idx="87">
                  <c:v>3.3000000000000003</c:v>
                </c:pt>
                <c:pt idx="88">
                  <c:v>2</c:v>
                </c:pt>
                <c:pt idx="89">
                  <c:v>15.6</c:v>
                </c:pt>
                <c:pt idx="90">
                  <c:v>1.9</c:v>
                </c:pt>
                <c:pt idx="91">
                  <c:v>1</c:v>
                </c:pt>
                <c:pt idx="92">
                  <c:v>1.3</c:v>
                </c:pt>
                <c:pt idx="93">
                  <c:v>0.5</c:v>
                </c:pt>
                <c:pt idx="94">
                  <c:v>1.0999999999999999</c:v>
                </c:pt>
                <c:pt idx="95">
                  <c:v>1.7000000000000002</c:v>
                </c:pt>
                <c:pt idx="96">
                  <c:v>14.399999999999999</c:v>
                </c:pt>
                <c:pt idx="97">
                  <c:v>0.89999999999999991</c:v>
                </c:pt>
                <c:pt idx="98">
                  <c:v>7.0000000000000009</c:v>
                </c:pt>
                <c:pt idx="99">
                  <c:v>6.6000000000000005</c:v>
                </c:pt>
                <c:pt idx="100">
                  <c:v>1.0999999999999999</c:v>
                </c:pt>
                <c:pt idx="101">
                  <c:v>0.4</c:v>
                </c:pt>
                <c:pt idx="102">
                  <c:v>1.6</c:v>
                </c:pt>
                <c:pt idx="103">
                  <c:v>0.89999999999999991</c:v>
                </c:pt>
                <c:pt idx="104">
                  <c:v>0.6</c:v>
                </c:pt>
                <c:pt idx="105">
                  <c:v>3.5999999999999996</c:v>
                </c:pt>
                <c:pt idx="106">
                  <c:v>0</c:v>
                </c:pt>
                <c:pt idx="107">
                  <c:v>5</c:v>
                </c:pt>
                <c:pt idx="108">
                  <c:v>0.1</c:v>
                </c:pt>
                <c:pt idx="109">
                  <c:v>0</c:v>
                </c:pt>
                <c:pt idx="110">
                  <c:v>0</c:v>
                </c:pt>
                <c:pt idx="111">
                  <c:v>1.0999999999999999</c:v>
                </c:pt>
                <c:pt idx="112">
                  <c:v>0</c:v>
                </c:pt>
                <c:pt idx="113">
                  <c:v>0.5</c:v>
                </c:pt>
                <c:pt idx="114">
                  <c:v>0.4</c:v>
                </c:pt>
                <c:pt idx="115">
                  <c:v>4.2</c:v>
                </c:pt>
                <c:pt idx="116">
                  <c:v>1.4000000000000001</c:v>
                </c:pt>
                <c:pt idx="117">
                  <c:v>0</c:v>
                </c:pt>
                <c:pt idx="118">
                  <c:v>2</c:v>
                </c:pt>
                <c:pt idx="119">
                  <c:v>0</c:v>
                </c:pt>
                <c:pt idx="120">
                  <c:v>0</c:v>
                </c:pt>
                <c:pt idx="121">
                  <c:v>0.3</c:v>
                </c:pt>
                <c:pt idx="122">
                  <c:v>0.1</c:v>
                </c:pt>
                <c:pt idx="123">
                  <c:v>0.5</c:v>
                </c:pt>
                <c:pt idx="124">
                  <c:v>0</c:v>
                </c:pt>
                <c:pt idx="125">
                  <c:v>0.3</c:v>
                </c:pt>
                <c:pt idx="126">
                  <c:v>0.89999999999999991</c:v>
                </c:pt>
                <c:pt idx="127">
                  <c:v>0.6</c:v>
                </c:pt>
                <c:pt idx="128">
                  <c:v>0</c:v>
                </c:pt>
                <c:pt idx="129">
                  <c:v>0.4</c:v>
                </c:pt>
                <c:pt idx="130">
                  <c:v>0.2</c:v>
                </c:pt>
                <c:pt idx="131">
                  <c:v>0</c:v>
                </c:pt>
                <c:pt idx="132">
                  <c:v>0.1</c:v>
                </c:pt>
                <c:pt idx="133">
                  <c:v>0.1</c:v>
                </c:pt>
                <c:pt idx="134">
                  <c:v>0.3</c:v>
                </c:pt>
                <c:pt idx="135">
                  <c:v>0.3</c:v>
                </c:pt>
              </c:numCache>
            </c:numRef>
          </c:xVal>
          <c:yVal>
            <c:numRef>
              <c:f>Sheet1!$E$2:$E$137</c:f>
              <c:numCache>
                <c:formatCode>General</c:formatCode>
                <c:ptCount val="136"/>
                <c:pt idx="0">
                  <c:v>99.6</c:v>
                </c:pt>
                <c:pt idx="1">
                  <c:v>98.2</c:v>
                </c:pt>
                <c:pt idx="2">
                  <c:v>93.4</c:v>
                </c:pt>
                <c:pt idx="3">
                  <c:v>92.7</c:v>
                </c:pt>
                <c:pt idx="4">
                  <c:v>92.4</c:v>
                </c:pt>
                <c:pt idx="5">
                  <c:v>92</c:v>
                </c:pt>
                <c:pt idx="6">
                  <c:v>89.2</c:v>
                </c:pt>
                <c:pt idx="7">
                  <c:v>87.6</c:v>
                </c:pt>
                <c:pt idx="8">
                  <c:v>86.2</c:v>
                </c:pt>
                <c:pt idx="9">
                  <c:v>85.6</c:v>
                </c:pt>
                <c:pt idx="10">
                  <c:v>84.399999999999991</c:v>
                </c:pt>
                <c:pt idx="11">
                  <c:v>82.699999999999989</c:v>
                </c:pt>
                <c:pt idx="12">
                  <c:v>81.899999999999991</c:v>
                </c:pt>
                <c:pt idx="13">
                  <c:v>81.100000000000009</c:v>
                </c:pt>
                <c:pt idx="14">
                  <c:v>80.400000000000006</c:v>
                </c:pt>
                <c:pt idx="15">
                  <c:v>79</c:v>
                </c:pt>
                <c:pt idx="16">
                  <c:v>75.8</c:v>
                </c:pt>
                <c:pt idx="17">
                  <c:v>75.099999999999994</c:v>
                </c:pt>
                <c:pt idx="18">
                  <c:v>74.2</c:v>
                </c:pt>
                <c:pt idx="19">
                  <c:v>73</c:v>
                </c:pt>
                <c:pt idx="20">
                  <c:v>72.3</c:v>
                </c:pt>
                <c:pt idx="21">
                  <c:v>70.099999999999994</c:v>
                </c:pt>
                <c:pt idx="22">
                  <c:v>68.600000000000009</c:v>
                </c:pt>
                <c:pt idx="23">
                  <c:v>68.600000000000009</c:v>
                </c:pt>
                <c:pt idx="24">
                  <c:v>65.8</c:v>
                </c:pt>
                <c:pt idx="25">
                  <c:v>65.100000000000009</c:v>
                </c:pt>
                <c:pt idx="26">
                  <c:v>64.8</c:v>
                </c:pt>
                <c:pt idx="27">
                  <c:v>64.600000000000009</c:v>
                </c:pt>
                <c:pt idx="28">
                  <c:v>63.6</c:v>
                </c:pt>
                <c:pt idx="29">
                  <c:v>63</c:v>
                </c:pt>
                <c:pt idx="30">
                  <c:v>62.8</c:v>
                </c:pt>
                <c:pt idx="31">
                  <c:v>61.5</c:v>
                </c:pt>
                <c:pt idx="32">
                  <c:v>61</c:v>
                </c:pt>
                <c:pt idx="33">
                  <c:v>58.699999999999996</c:v>
                </c:pt>
                <c:pt idx="34">
                  <c:v>58.3</c:v>
                </c:pt>
                <c:pt idx="35">
                  <c:v>57.8</c:v>
                </c:pt>
                <c:pt idx="36">
                  <c:v>57.099999999999994</c:v>
                </c:pt>
                <c:pt idx="37">
                  <c:v>56.899999999999991</c:v>
                </c:pt>
                <c:pt idx="38">
                  <c:v>54.400000000000006</c:v>
                </c:pt>
                <c:pt idx="39">
                  <c:v>53.2</c:v>
                </c:pt>
                <c:pt idx="40">
                  <c:v>52.2</c:v>
                </c:pt>
                <c:pt idx="41">
                  <c:v>46.400000000000006</c:v>
                </c:pt>
                <c:pt idx="42">
                  <c:v>45.4</c:v>
                </c:pt>
                <c:pt idx="43">
                  <c:v>44.9</c:v>
                </c:pt>
                <c:pt idx="44">
                  <c:v>44.6</c:v>
                </c:pt>
                <c:pt idx="45">
                  <c:v>44.1</c:v>
                </c:pt>
                <c:pt idx="46">
                  <c:v>44.1</c:v>
                </c:pt>
                <c:pt idx="47">
                  <c:v>43.9</c:v>
                </c:pt>
                <c:pt idx="48">
                  <c:v>43.4</c:v>
                </c:pt>
                <c:pt idx="49">
                  <c:v>42.8</c:v>
                </c:pt>
                <c:pt idx="50">
                  <c:v>42.699999999999996</c:v>
                </c:pt>
                <c:pt idx="51">
                  <c:v>41.4</c:v>
                </c:pt>
                <c:pt idx="52">
                  <c:v>40.5</c:v>
                </c:pt>
                <c:pt idx="53">
                  <c:v>40.300000000000004</c:v>
                </c:pt>
                <c:pt idx="54">
                  <c:v>40.200000000000003</c:v>
                </c:pt>
                <c:pt idx="55">
                  <c:v>39.900000000000006</c:v>
                </c:pt>
                <c:pt idx="56">
                  <c:v>38</c:v>
                </c:pt>
                <c:pt idx="57">
                  <c:v>36.299999999999997</c:v>
                </c:pt>
                <c:pt idx="58">
                  <c:v>36.1</c:v>
                </c:pt>
                <c:pt idx="59">
                  <c:v>35.9</c:v>
                </c:pt>
                <c:pt idx="60">
                  <c:v>34.200000000000003</c:v>
                </c:pt>
                <c:pt idx="61">
                  <c:v>33.300000000000004</c:v>
                </c:pt>
                <c:pt idx="62">
                  <c:v>32.6</c:v>
                </c:pt>
                <c:pt idx="63">
                  <c:v>31.3</c:v>
                </c:pt>
                <c:pt idx="64">
                  <c:v>29.299999999999997</c:v>
                </c:pt>
                <c:pt idx="65">
                  <c:v>29.299999999999997</c:v>
                </c:pt>
                <c:pt idx="66">
                  <c:v>28.1</c:v>
                </c:pt>
                <c:pt idx="67">
                  <c:v>26.6</c:v>
                </c:pt>
                <c:pt idx="68">
                  <c:v>26.400000000000002</c:v>
                </c:pt>
                <c:pt idx="69">
                  <c:v>26</c:v>
                </c:pt>
                <c:pt idx="70">
                  <c:v>25.7</c:v>
                </c:pt>
                <c:pt idx="71">
                  <c:v>25.5</c:v>
                </c:pt>
                <c:pt idx="72">
                  <c:v>23.7</c:v>
                </c:pt>
                <c:pt idx="73">
                  <c:v>22.8</c:v>
                </c:pt>
                <c:pt idx="74">
                  <c:v>20.599999999999998</c:v>
                </c:pt>
                <c:pt idx="75">
                  <c:v>20.599999999999998</c:v>
                </c:pt>
                <c:pt idx="76">
                  <c:v>20.200000000000003</c:v>
                </c:pt>
                <c:pt idx="77">
                  <c:v>20</c:v>
                </c:pt>
                <c:pt idx="78">
                  <c:v>19.600000000000001</c:v>
                </c:pt>
                <c:pt idx="79">
                  <c:v>19.2</c:v>
                </c:pt>
                <c:pt idx="80">
                  <c:v>18.399999999999999</c:v>
                </c:pt>
                <c:pt idx="81">
                  <c:v>18.099999999999998</c:v>
                </c:pt>
                <c:pt idx="82">
                  <c:v>17.5</c:v>
                </c:pt>
                <c:pt idx="83">
                  <c:v>17.299999999999997</c:v>
                </c:pt>
                <c:pt idx="84">
                  <c:v>16.2</c:v>
                </c:pt>
                <c:pt idx="85">
                  <c:v>16.2</c:v>
                </c:pt>
                <c:pt idx="86">
                  <c:v>15.7</c:v>
                </c:pt>
                <c:pt idx="87">
                  <c:v>15.6</c:v>
                </c:pt>
                <c:pt idx="88">
                  <c:v>15.6</c:v>
                </c:pt>
                <c:pt idx="89">
                  <c:v>15.1</c:v>
                </c:pt>
                <c:pt idx="90">
                  <c:v>14.7</c:v>
                </c:pt>
                <c:pt idx="91">
                  <c:v>14.6</c:v>
                </c:pt>
                <c:pt idx="92">
                  <c:v>14.2</c:v>
                </c:pt>
                <c:pt idx="93">
                  <c:v>14.2</c:v>
                </c:pt>
                <c:pt idx="94">
                  <c:v>13.3</c:v>
                </c:pt>
                <c:pt idx="95">
                  <c:v>13.200000000000001</c:v>
                </c:pt>
                <c:pt idx="96">
                  <c:v>12.7</c:v>
                </c:pt>
                <c:pt idx="97">
                  <c:v>12.7</c:v>
                </c:pt>
                <c:pt idx="98">
                  <c:v>12.4</c:v>
                </c:pt>
                <c:pt idx="99">
                  <c:v>12.1</c:v>
                </c:pt>
                <c:pt idx="100">
                  <c:v>12</c:v>
                </c:pt>
                <c:pt idx="101">
                  <c:v>10.9</c:v>
                </c:pt>
                <c:pt idx="102">
                  <c:v>10.4</c:v>
                </c:pt>
                <c:pt idx="103">
                  <c:v>10.199999999999999</c:v>
                </c:pt>
                <c:pt idx="104">
                  <c:v>8.6999999999999993</c:v>
                </c:pt>
                <c:pt idx="105">
                  <c:v>7.7</c:v>
                </c:pt>
                <c:pt idx="106">
                  <c:v>6.7</c:v>
                </c:pt>
                <c:pt idx="107">
                  <c:v>6.5</c:v>
                </c:pt>
                <c:pt idx="108">
                  <c:v>6.5</c:v>
                </c:pt>
                <c:pt idx="109">
                  <c:v>6.4</c:v>
                </c:pt>
                <c:pt idx="110">
                  <c:v>6.2</c:v>
                </c:pt>
                <c:pt idx="111">
                  <c:v>5.3</c:v>
                </c:pt>
                <c:pt idx="112">
                  <c:v>5.3</c:v>
                </c:pt>
                <c:pt idx="113">
                  <c:v>5.2</c:v>
                </c:pt>
                <c:pt idx="114">
                  <c:v>4.5</c:v>
                </c:pt>
                <c:pt idx="115">
                  <c:v>4.3</c:v>
                </c:pt>
                <c:pt idx="116">
                  <c:v>4.3</c:v>
                </c:pt>
                <c:pt idx="117">
                  <c:v>4.2</c:v>
                </c:pt>
                <c:pt idx="118">
                  <c:v>3.5999999999999996</c:v>
                </c:pt>
                <c:pt idx="119">
                  <c:v>3.1</c:v>
                </c:pt>
                <c:pt idx="120">
                  <c:v>2.4</c:v>
                </c:pt>
                <c:pt idx="121">
                  <c:v>2.1999999999999997</c:v>
                </c:pt>
                <c:pt idx="122">
                  <c:v>2</c:v>
                </c:pt>
                <c:pt idx="123">
                  <c:v>1.7999999999999998</c:v>
                </c:pt>
                <c:pt idx="124">
                  <c:v>1.7999999999999998</c:v>
                </c:pt>
                <c:pt idx="125">
                  <c:v>1.5</c:v>
                </c:pt>
                <c:pt idx="126">
                  <c:v>1.4000000000000001</c:v>
                </c:pt>
                <c:pt idx="127">
                  <c:v>1.3</c:v>
                </c:pt>
                <c:pt idx="128">
                  <c:v>0.8</c:v>
                </c:pt>
                <c:pt idx="129">
                  <c:v>0.6</c:v>
                </c:pt>
                <c:pt idx="130">
                  <c:v>0.5</c:v>
                </c:pt>
                <c:pt idx="131">
                  <c:v>0.5</c:v>
                </c:pt>
                <c:pt idx="132">
                  <c:v>0.4</c:v>
                </c:pt>
                <c:pt idx="133">
                  <c:v>0.4</c:v>
                </c:pt>
                <c:pt idx="134">
                  <c:v>0.3</c:v>
                </c:pt>
                <c:pt idx="135">
                  <c:v>0.1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54187160"/>
        <c:axId val="688810728"/>
      </c:scatterChart>
      <c:valAx>
        <c:axId val="454187160"/>
        <c:scaling>
          <c:orientation val="minMax"/>
          <c:max val="10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600"/>
            </a:pPr>
            <a:endParaRPr lang="en-US"/>
          </a:p>
        </c:txPr>
        <c:crossAx val="688810728"/>
        <c:crosses val="autoZero"/>
        <c:crossBetween val="midCat"/>
        <c:majorUnit val="100"/>
      </c:valAx>
      <c:valAx>
        <c:axId val="688810728"/>
        <c:scaling>
          <c:orientation val="minMax"/>
          <c:max val="10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600"/>
            </a:pPr>
            <a:endParaRPr lang="en-US"/>
          </a:p>
        </c:txPr>
        <c:crossAx val="454187160"/>
        <c:crosses val="autoZero"/>
        <c:crossBetween val="midCat"/>
        <c:majorUnit val="100"/>
      </c:valAx>
    </c:plotArea>
    <c:plotVisOnly val="1"/>
    <c:dispBlanksAs val="gap"/>
    <c:showDLblsOverMax val="0"/>
  </c:chart>
  <c:spPr>
    <a:ln w="6350">
      <a:solidFill>
        <a:schemeClr val="tx1"/>
      </a:solidFill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22049615289033"/>
          <c:y val="6.1179450288645292E-2"/>
          <c:w val="0.79309116114979605"/>
          <c:h val="0.77894075049768152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diamond"/>
            <c:size val="2"/>
          </c:marker>
          <c:trendline>
            <c:trendlineType val="linear"/>
            <c:dispRSqr val="1"/>
            <c:dispEq val="1"/>
            <c:trendlineLbl>
              <c:layout>
                <c:manualLayout>
                  <c:x val="0.15509016387556659"/>
                  <c:y val="0.42003648472158517"/>
                </c:manualLayout>
              </c:layout>
              <c:numFmt formatCode="General" sourceLinked="0"/>
              <c:spPr>
                <a:ln w="6350">
                  <a:solidFill>
                    <a:schemeClr val="bg1"/>
                  </a:solidFill>
                </a:ln>
              </c:spPr>
            </c:trendlineLbl>
          </c:trendline>
          <c:xVal>
            <c:numRef>
              <c:f>CTCFVSBORIS_Sort!$D$3:$D$44</c:f>
              <c:numCache>
                <c:formatCode>General</c:formatCode>
                <c:ptCount val="42"/>
                <c:pt idx="0">
                  <c:v>93.4</c:v>
                </c:pt>
                <c:pt idx="1">
                  <c:v>98.2</c:v>
                </c:pt>
                <c:pt idx="2">
                  <c:v>99.6</c:v>
                </c:pt>
                <c:pt idx="3">
                  <c:v>92.4</c:v>
                </c:pt>
                <c:pt idx="4">
                  <c:v>87.6</c:v>
                </c:pt>
                <c:pt idx="5">
                  <c:v>92</c:v>
                </c:pt>
                <c:pt idx="6">
                  <c:v>92.7</c:v>
                </c:pt>
                <c:pt idx="7">
                  <c:v>89.2</c:v>
                </c:pt>
                <c:pt idx="8">
                  <c:v>85.6</c:v>
                </c:pt>
                <c:pt idx="9">
                  <c:v>73</c:v>
                </c:pt>
                <c:pt idx="10">
                  <c:v>81.899999999999991</c:v>
                </c:pt>
                <c:pt idx="11">
                  <c:v>68.600000000000009</c:v>
                </c:pt>
                <c:pt idx="12">
                  <c:v>75.099999999999994</c:v>
                </c:pt>
                <c:pt idx="13">
                  <c:v>61</c:v>
                </c:pt>
                <c:pt idx="14">
                  <c:v>79</c:v>
                </c:pt>
                <c:pt idx="15">
                  <c:v>81.100000000000009</c:v>
                </c:pt>
                <c:pt idx="16">
                  <c:v>68.600000000000009</c:v>
                </c:pt>
                <c:pt idx="17">
                  <c:v>57.8</c:v>
                </c:pt>
                <c:pt idx="18">
                  <c:v>73.3</c:v>
                </c:pt>
                <c:pt idx="19">
                  <c:v>65.8</c:v>
                </c:pt>
                <c:pt idx="20">
                  <c:v>58.3</c:v>
                </c:pt>
                <c:pt idx="21">
                  <c:v>80.400000000000006</c:v>
                </c:pt>
                <c:pt idx="22">
                  <c:v>64.600000000000009</c:v>
                </c:pt>
                <c:pt idx="23">
                  <c:v>62.8</c:v>
                </c:pt>
                <c:pt idx="24">
                  <c:v>58.699999999999996</c:v>
                </c:pt>
                <c:pt idx="25">
                  <c:v>43.4</c:v>
                </c:pt>
                <c:pt idx="26">
                  <c:v>45.4</c:v>
                </c:pt>
                <c:pt idx="27">
                  <c:v>34.200000000000003</c:v>
                </c:pt>
                <c:pt idx="28">
                  <c:v>57.099999999999994</c:v>
                </c:pt>
                <c:pt idx="29">
                  <c:v>40.300000000000004</c:v>
                </c:pt>
                <c:pt idx="30">
                  <c:v>43.9</c:v>
                </c:pt>
                <c:pt idx="31">
                  <c:v>26.400000000000002</c:v>
                </c:pt>
                <c:pt idx="32">
                  <c:v>10.199999999999999</c:v>
                </c:pt>
                <c:pt idx="33">
                  <c:v>12.7</c:v>
                </c:pt>
                <c:pt idx="34">
                  <c:v>23.7</c:v>
                </c:pt>
                <c:pt idx="35">
                  <c:v>8.6999999999999993</c:v>
                </c:pt>
                <c:pt idx="36">
                  <c:v>20</c:v>
                </c:pt>
                <c:pt idx="37">
                  <c:v>5.3</c:v>
                </c:pt>
                <c:pt idx="38">
                  <c:v>6.7</c:v>
                </c:pt>
                <c:pt idx="39">
                  <c:v>2</c:v>
                </c:pt>
                <c:pt idx="40">
                  <c:v>0.5</c:v>
                </c:pt>
                <c:pt idx="41">
                  <c:v>0</c:v>
                </c:pt>
              </c:numCache>
            </c:numRef>
          </c:xVal>
          <c:yVal>
            <c:numRef>
              <c:f>CTCFVSBORIS_Sort!$E$3:$E$44</c:f>
              <c:numCache>
                <c:formatCode>General</c:formatCode>
                <c:ptCount val="42"/>
                <c:pt idx="0">
                  <c:v>99.7</c:v>
                </c:pt>
                <c:pt idx="1">
                  <c:v>99</c:v>
                </c:pt>
                <c:pt idx="2">
                  <c:v>97.6</c:v>
                </c:pt>
                <c:pt idx="3">
                  <c:v>97.399999999999991</c:v>
                </c:pt>
                <c:pt idx="4">
                  <c:v>95.899999999999991</c:v>
                </c:pt>
                <c:pt idx="5">
                  <c:v>95.8</c:v>
                </c:pt>
                <c:pt idx="6">
                  <c:v>95</c:v>
                </c:pt>
                <c:pt idx="7">
                  <c:v>94.5</c:v>
                </c:pt>
                <c:pt idx="8">
                  <c:v>93.7</c:v>
                </c:pt>
                <c:pt idx="9">
                  <c:v>92</c:v>
                </c:pt>
                <c:pt idx="10">
                  <c:v>90.5</c:v>
                </c:pt>
                <c:pt idx="11">
                  <c:v>88.4</c:v>
                </c:pt>
                <c:pt idx="12">
                  <c:v>88.1</c:v>
                </c:pt>
                <c:pt idx="13">
                  <c:v>86.7</c:v>
                </c:pt>
                <c:pt idx="14">
                  <c:v>84.8</c:v>
                </c:pt>
                <c:pt idx="15">
                  <c:v>80.800000000000011</c:v>
                </c:pt>
                <c:pt idx="16">
                  <c:v>78.3</c:v>
                </c:pt>
                <c:pt idx="17">
                  <c:v>76.599999999999994</c:v>
                </c:pt>
                <c:pt idx="18">
                  <c:v>73.3</c:v>
                </c:pt>
                <c:pt idx="19">
                  <c:v>71.8</c:v>
                </c:pt>
                <c:pt idx="20">
                  <c:v>68.2</c:v>
                </c:pt>
                <c:pt idx="21">
                  <c:v>67.300000000000011</c:v>
                </c:pt>
                <c:pt idx="22">
                  <c:v>66.100000000000009</c:v>
                </c:pt>
                <c:pt idx="23">
                  <c:v>63.800000000000004</c:v>
                </c:pt>
                <c:pt idx="24">
                  <c:v>63</c:v>
                </c:pt>
                <c:pt idx="25">
                  <c:v>62.5</c:v>
                </c:pt>
                <c:pt idx="26">
                  <c:v>50.1</c:v>
                </c:pt>
                <c:pt idx="27">
                  <c:v>49.6</c:v>
                </c:pt>
                <c:pt idx="28">
                  <c:v>44.5</c:v>
                </c:pt>
                <c:pt idx="29">
                  <c:v>36.799999999999997</c:v>
                </c:pt>
                <c:pt idx="30">
                  <c:v>34.1</c:v>
                </c:pt>
                <c:pt idx="31">
                  <c:v>28.199999999999996</c:v>
                </c:pt>
                <c:pt idx="32">
                  <c:v>27.1</c:v>
                </c:pt>
                <c:pt idx="33">
                  <c:v>26.5</c:v>
                </c:pt>
                <c:pt idx="34">
                  <c:v>14.299999999999999</c:v>
                </c:pt>
                <c:pt idx="35">
                  <c:v>10</c:v>
                </c:pt>
                <c:pt idx="36">
                  <c:v>8.6999999999999993</c:v>
                </c:pt>
                <c:pt idx="37">
                  <c:v>6.2</c:v>
                </c:pt>
                <c:pt idx="38">
                  <c:v>2.9000000000000004</c:v>
                </c:pt>
                <c:pt idx="39">
                  <c:v>1.6</c:v>
                </c:pt>
                <c:pt idx="40">
                  <c:v>0.3</c:v>
                </c:pt>
                <c:pt idx="41">
                  <c:v>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88811512"/>
        <c:axId val="688811904"/>
      </c:scatterChart>
      <c:valAx>
        <c:axId val="688811512"/>
        <c:scaling>
          <c:orientation val="minMax"/>
          <c:max val="100"/>
        </c:scaling>
        <c:delete val="0"/>
        <c:axPos val="b"/>
        <c:numFmt formatCode="General" sourceLinked="1"/>
        <c:majorTickMark val="out"/>
        <c:minorTickMark val="none"/>
        <c:tickLblPos val="nextTo"/>
        <c:crossAx val="688811904"/>
        <c:crosses val="autoZero"/>
        <c:crossBetween val="midCat"/>
        <c:majorUnit val="100"/>
      </c:valAx>
      <c:valAx>
        <c:axId val="688811904"/>
        <c:scaling>
          <c:orientation val="minMax"/>
          <c:max val="100"/>
        </c:scaling>
        <c:delete val="0"/>
        <c:axPos val="l"/>
        <c:numFmt formatCode="General" sourceLinked="1"/>
        <c:majorTickMark val="out"/>
        <c:minorTickMark val="none"/>
        <c:tickLblPos val="nextTo"/>
        <c:crossAx val="688811512"/>
        <c:crosses val="autoZero"/>
        <c:crossBetween val="midCat"/>
        <c:majorUnit val="100"/>
      </c:valAx>
    </c:plotArea>
    <c:plotVisOnly val="1"/>
    <c:dispBlanksAs val="gap"/>
    <c:showDLblsOverMax val="0"/>
  </c:chart>
  <c:spPr>
    <a:ln w="6350">
      <a:solidFill>
        <a:schemeClr val="tx1"/>
      </a:solidFill>
    </a:ln>
  </c:spPr>
  <c:txPr>
    <a:bodyPr/>
    <a:lstStyle/>
    <a:p>
      <a:pPr>
        <a:defRPr sz="6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41968" cy="465296"/>
          </a:xfrm>
          <a:prstGeom prst="rect">
            <a:avLst/>
          </a:prstGeom>
        </p:spPr>
        <p:txBody>
          <a:bodyPr vert="horz" lIns="93260" tIns="46629" rIns="93260" bIns="4662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333" y="2"/>
            <a:ext cx="3041968" cy="465296"/>
          </a:xfrm>
          <a:prstGeom prst="rect">
            <a:avLst/>
          </a:prstGeom>
        </p:spPr>
        <p:txBody>
          <a:bodyPr vert="horz" lIns="93260" tIns="46629" rIns="93260" bIns="46629" rtlCol="0"/>
          <a:lstStyle>
            <a:lvl1pPr algn="r">
              <a:defRPr sz="1200"/>
            </a:lvl1pPr>
          </a:lstStyle>
          <a:p>
            <a:fld id="{6EAB70AD-9615-4F0E-A162-052872A7ADAA}" type="datetimeFigureOut">
              <a:rPr lang="en-US" smtClean="0"/>
              <a:t>8/5/2015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01863" y="698500"/>
            <a:ext cx="2616200" cy="3489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60" tIns="46629" rIns="93260" bIns="4662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993" y="4420315"/>
            <a:ext cx="5615940" cy="4187666"/>
          </a:xfrm>
          <a:prstGeom prst="rect">
            <a:avLst/>
          </a:prstGeom>
        </p:spPr>
        <p:txBody>
          <a:bodyPr vert="horz" lIns="93260" tIns="46629" rIns="93260" bIns="4662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016"/>
            <a:ext cx="3041968" cy="465296"/>
          </a:xfrm>
          <a:prstGeom prst="rect">
            <a:avLst/>
          </a:prstGeom>
        </p:spPr>
        <p:txBody>
          <a:bodyPr vert="horz" lIns="93260" tIns="46629" rIns="93260" bIns="4662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333" y="8839016"/>
            <a:ext cx="3041968" cy="465296"/>
          </a:xfrm>
          <a:prstGeom prst="rect">
            <a:avLst/>
          </a:prstGeom>
        </p:spPr>
        <p:txBody>
          <a:bodyPr vert="horz" lIns="93260" tIns="46629" rIns="93260" bIns="46629" rtlCol="0" anchor="b"/>
          <a:lstStyle>
            <a:lvl1pPr algn="r">
              <a:defRPr sz="1200"/>
            </a:lvl1pPr>
          </a:lstStyle>
          <a:p>
            <a:fld id="{227C36D3-D462-4B04-BDDE-A199EE8FE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341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5CB03-3893-490E-972B-1F66FA3DEE62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595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EC86-1560-4358-A26C-D3EEB384F684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559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12564-2683-4B09-8602-FED702D4D92B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995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3D3BF-D992-4AC2-87C0-8A7252AF901D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526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C793E-5B9D-4BF3-BABC-2E5341F0F2AE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76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F9F28-6377-4A54-9DE2-AF9FD443C296}" type="datetime1">
              <a:rPr lang="en-US" smtClean="0"/>
              <a:t>8/5/2015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362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861EB-F452-4FBB-987A-250AAF0D70CE}" type="datetime1">
              <a:rPr lang="en-US" smtClean="0"/>
              <a:t>8/5/2015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152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9416E-E0EA-4311-8121-91647B567455}" type="datetime1">
              <a:rPr lang="en-US" smtClean="0"/>
              <a:t>8/5/2015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635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64819-D3F3-4A5C-95FE-598E6DAE749E}" type="datetime1">
              <a:rPr lang="en-US" smtClean="0"/>
              <a:t>8/5/2015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977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64B4A-D294-448B-8715-A74681F2A6C1}" type="datetime1">
              <a:rPr lang="en-US" smtClean="0"/>
              <a:t>8/5/2015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242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FD107-401C-4185-A349-53B2E56C2648}" type="datetime1">
              <a:rPr lang="en-US" smtClean="0"/>
              <a:t>8/5/2015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355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4F5608-C679-4AC7-9CE0-8C4377592DC2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339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chart" Target="../charts/chart2.xml"/><Relationship Id="rId7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11" Type="http://schemas.openxmlformats.org/officeDocument/2006/relationships/image" Target="../media/image7.png"/><Relationship Id="rId5" Type="http://schemas.openxmlformats.org/officeDocument/2006/relationships/image" Target="../media/image1.png"/><Relationship Id="rId10" Type="http://schemas.openxmlformats.org/officeDocument/2006/relationships/image" Target="../media/image6.png"/><Relationship Id="rId4" Type="http://schemas.openxmlformats.org/officeDocument/2006/relationships/chart" Target="../charts/chart3.xm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3" name="Chart 18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327913"/>
              </p:ext>
            </p:extLst>
          </p:nvPr>
        </p:nvGraphicFramePr>
        <p:xfrm>
          <a:off x="3837189" y="1483151"/>
          <a:ext cx="1240454" cy="8510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84" name="Chart 18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2156077"/>
              </p:ext>
            </p:extLst>
          </p:nvPr>
        </p:nvGraphicFramePr>
        <p:xfrm>
          <a:off x="3850092" y="537487"/>
          <a:ext cx="1227550" cy="8452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5" name="TextBox 184"/>
          <p:cNvSpPr txBox="1"/>
          <p:nvPr/>
        </p:nvSpPr>
        <p:spPr>
          <a:xfrm>
            <a:off x="4378893" y="1224613"/>
            <a:ext cx="37061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 smtClean="0"/>
              <a:t>1xCTS</a:t>
            </a:r>
            <a:endParaRPr lang="en-US" sz="600" dirty="0"/>
          </a:p>
        </p:txBody>
      </p:sp>
      <p:sp>
        <p:nvSpPr>
          <p:cNvPr id="186" name="TextBox 185"/>
          <p:cNvSpPr txBox="1"/>
          <p:nvPr/>
        </p:nvSpPr>
        <p:spPr>
          <a:xfrm rot="16200000">
            <a:off x="3741167" y="819039"/>
            <a:ext cx="37061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 smtClean="0"/>
              <a:t>2xCTS</a:t>
            </a:r>
            <a:endParaRPr lang="en-US" sz="600" dirty="0"/>
          </a:p>
        </p:txBody>
      </p:sp>
      <p:sp>
        <p:nvSpPr>
          <p:cNvPr id="187" name="TextBox 186"/>
          <p:cNvSpPr txBox="1"/>
          <p:nvPr/>
        </p:nvSpPr>
        <p:spPr>
          <a:xfrm>
            <a:off x="4705311" y="424994"/>
            <a:ext cx="377026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" dirty="0" err="1" smtClean="0"/>
              <a:t>DNAseI</a:t>
            </a:r>
            <a:endParaRPr lang="en-US" sz="500" dirty="0"/>
          </a:p>
        </p:txBody>
      </p:sp>
      <p:sp>
        <p:nvSpPr>
          <p:cNvPr id="188" name="TextBox 187"/>
          <p:cNvSpPr txBox="1"/>
          <p:nvPr/>
        </p:nvSpPr>
        <p:spPr>
          <a:xfrm>
            <a:off x="4863153" y="496586"/>
            <a:ext cx="381836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500"/>
            </a:lvl1pPr>
          </a:lstStyle>
          <a:p>
            <a:r>
              <a:rPr lang="en-US" dirty="0"/>
              <a:t>ZNF143</a:t>
            </a:r>
          </a:p>
        </p:txBody>
      </p:sp>
      <p:sp>
        <p:nvSpPr>
          <p:cNvPr id="189" name="TextBox 188"/>
          <p:cNvSpPr txBox="1"/>
          <p:nvPr/>
        </p:nvSpPr>
        <p:spPr>
          <a:xfrm>
            <a:off x="4866591" y="552278"/>
            <a:ext cx="333746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500"/>
            </a:lvl1pPr>
          </a:lstStyle>
          <a:p>
            <a:r>
              <a:rPr lang="en-US" dirty="0"/>
              <a:t>SMC3</a:t>
            </a:r>
          </a:p>
        </p:txBody>
      </p:sp>
      <p:sp>
        <p:nvSpPr>
          <p:cNvPr id="190" name="TextBox 189"/>
          <p:cNvSpPr txBox="1"/>
          <p:nvPr/>
        </p:nvSpPr>
        <p:spPr>
          <a:xfrm>
            <a:off x="4884898" y="626353"/>
            <a:ext cx="360996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500"/>
            </a:lvl1pPr>
          </a:lstStyle>
          <a:p>
            <a:r>
              <a:rPr lang="en-US" dirty="0"/>
              <a:t>RAD21</a:t>
            </a:r>
          </a:p>
        </p:txBody>
      </p:sp>
      <p:sp>
        <p:nvSpPr>
          <p:cNvPr id="191" name="TextBox 190"/>
          <p:cNvSpPr txBox="1"/>
          <p:nvPr/>
        </p:nvSpPr>
        <p:spPr>
          <a:xfrm>
            <a:off x="4630243" y="674558"/>
            <a:ext cx="322524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500"/>
            </a:lvl1pPr>
          </a:lstStyle>
          <a:p>
            <a:r>
              <a:rPr lang="en-US" dirty="0"/>
              <a:t>NRF1</a:t>
            </a:r>
          </a:p>
        </p:txBody>
      </p:sp>
      <p:sp>
        <p:nvSpPr>
          <p:cNvPr id="192" name="TextBox 191"/>
          <p:cNvSpPr txBox="1"/>
          <p:nvPr/>
        </p:nvSpPr>
        <p:spPr>
          <a:xfrm>
            <a:off x="4730389" y="770949"/>
            <a:ext cx="324128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500"/>
            </a:lvl1pPr>
          </a:lstStyle>
          <a:p>
            <a:r>
              <a:rPr lang="en-US" dirty="0" smtClean="0"/>
              <a:t>NFKB</a:t>
            </a:r>
            <a:endParaRPr lang="en-US" dirty="0"/>
          </a:p>
        </p:txBody>
      </p:sp>
      <p:sp>
        <p:nvSpPr>
          <p:cNvPr id="193" name="TextBox 192"/>
          <p:cNvSpPr txBox="1"/>
          <p:nvPr/>
        </p:nvSpPr>
        <p:spPr>
          <a:xfrm>
            <a:off x="4437656" y="792060"/>
            <a:ext cx="287258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500"/>
            </a:lvl1pPr>
          </a:lstStyle>
          <a:p>
            <a:r>
              <a:rPr lang="en-US" dirty="0"/>
              <a:t>EZH</a:t>
            </a:r>
          </a:p>
        </p:txBody>
      </p:sp>
      <p:sp>
        <p:nvSpPr>
          <p:cNvPr id="194" name="TextBox 193"/>
          <p:cNvSpPr txBox="1"/>
          <p:nvPr/>
        </p:nvSpPr>
        <p:spPr>
          <a:xfrm>
            <a:off x="4240460" y="509633"/>
            <a:ext cx="306494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500"/>
            </a:lvl1pPr>
          </a:lstStyle>
          <a:p>
            <a:r>
              <a:rPr lang="en-US" dirty="0"/>
              <a:t>MAZ</a:t>
            </a:r>
          </a:p>
        </p:txBody>
      </p:sp>
      <p:sp>
        <p:nvSpPr>
          <p:cNvPr id="195" name="TextBox 194"/>
          <p:cNvSpPr txBox="1"/>
          <p:nvPr/>
        </p:nvSpPr>
        <p:spPr>
          <a:xfrm>
            <a:off x="4435990" y="513576"/>
            <a:ext cx="324128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500"/>
            </a:lvl1pPr>
          </a:lstStyle>
          <a:p>
            <a:r>
              <a:rPr lang="en-US" dirty="0"/>
              <a:t>H2AZ</a:t>
            </a:r>
          </a:p>
        </p:txBody>
      </p:sp>
      <p:sp>
        <p:nvSpPr>
          <p:cNvPr id="196" name="TextBox 195"/>
          <p:cNvSpPr txBox="1"/>
          <p:nvPr/>
        </p:nvSpPr>
        <p:spPr>
          <a:xfrm>
            <a:off x="4047068" y="662764"/>
            <a:ext cx="437940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500"/>
            </a:lvl1pPr>
          </a:lstStyle>
          <a:p>
            <a:r>
              <a:rPr lang="en-US" dirty="0"/>
              <a:t>H3K4me3</a:t>
            </a:r>
          </a:p>
        </p:txBody>
      </p:sp>
      <p:sp>
        <p:nvSpPr>
          <p:cNvPr id="197" name="TextBox 196"/>
          <p:cNvSpPr txBox="1"/>
          <p:nvPr/>
        </p:nvSpPr>
        <p:spPr>
          <a:xfrm>
            <a:off x="4013271" y="508904"/>
            <a:ext cx="364202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500"/>
            </a:lvl1pPr>
          </a:lstStyle>
          <a:p>
            <a:r>
              <a:rPr lang="en-US" dirty="0"/>
              <a:t>RNAPII</a:t>
            </a:r>
          </a:p>
        </p:txBody>
      </p:sp>
      <p:sp>
        <p:nvSpPr>
          <p:cNvPr id="198" name="TextBox 197"/>
          <p:cNvSpPr txBox="1"/>
          <p:nvPr/>
        </p:nvSpPr>
        <p:spPr>
          <a:xfrm>
            <a:off x="3835240" y="626999"/>
            <a:ext cx="304892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500"/>
            </a:lvl1pPr>
          </a:lstStyle>
          <a:p>
            <a:r>
              <a:rPr lang="en-US" dirty="0"/>
              <a:t>ELF1</a:t>
            </a:r>
          </a:p>
        </p:txBody>
      </p:sp>
      <p:sp>
        <p:nvSpPr>
          <p:cNvPr id="199" name="TextBox 198"/>
          <p:cNvSpPr txBox="1"/>
          <p:nvPr/>
        </p:nvSpPr>
        <p:spPr>
          <a:xfrm>
            <a:off x="4240460" y="377101"/>
            <a:ext cx="490840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 smtClean="0"/>
              <a:t>GM12878</a:t>
            </a:r>
            <a:endParaRPr lang="en-US" sz="600" dirty="0"/>
          </a:p>
        </p:txBody>
      </p:sp>
      <p:graphicFrame>
        <p:nvGraphicFramePr>
          <p:cNvPr id="200" name="Chart 19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9359218"/>
              </p:ext>
            </p:extLst>
          </p:nvPr>
        </p:nvGraphicFramePr>
        <p:xfrm>
          <a:off x="3824313" y="2438400"/>
          <a:ext cx="1253329" cy="8567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01" name="TextBox 200"/>
          <p:cNvSpPr txBox="1"/>
          <p:nvPr/>
        </p:nvSpPr>
        <p:spPr>
          <a:xfrm rot="16200000">
            <a:off x="3499564" y="1710628"/>
            <a:ext cx="8427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/>
              <a:t>CTCF-only (K562)</a:t>
            </a:r>
            <a:endParaRPr lang="en-US" sz="600" dirty="0"/>
          </a:p>
        </p:txBody>
      </p:sp>
      <p:sp>
        <p:nvSpPr>
          <p:cNvPr id="202" name="TextBox 201"/>
          <p:cNvSpPr txBox="1"/>
          <p:nvPr/>
        </p:nvSpPr>
        <p:spPr>
          <a:xfrm>
            <a:off x="4118071" y="2156445"/>
            <a:ext cx="74251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 smtClean="0"/>
              <a:t>1xCTS (GM12878)</a:t>
            </a:r>
            <a:endParaRPr lang="en-US" sz="600" dirty="0"/>
          </a:p>
        </p:txBody>
      </p:sp>
      <p:sp>
        <p:nvSpPr>
          <p:cNvPr id="203" name="TextBox 202"/>
          <p:cNvSpPr txBox="1"/>
          <p:nvPr/>
        </p:nvSpPr>
        <p:spPr>
          <a:xfrm>
            <a:off x="4118071" y="3108047"/>
            <a:ext cx="74251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 smtClean="0"/>
              <a:t>2xCTS (GM12878)</a:t>
            </a:r>
            <a:endParaRPr lang="en-US" sz="600" dirty="0"/>
          </a:p>
        </p:txBody>
      </p:sp>
      <p:sp>
        <p:nvSpPr>
          <p:cNvPr id="204" name="TextBox 203"/>
          <p:cNvSpPr txBox="1"/>
          <p:nvPr/>
        </p:nvSpPr>
        <p:spPr>
          <a:xfrm rot="16200000">
            <a:off x="3486510" y="2728279"/>
            <a:ext cx="803425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 smtClean="0"/>
              <a:t>CTCF&amp;BORIS (K562)</a:t>
            </a:r>
            <a:endParaRPr lang="en-US" sz="600" dirty="0"/>
          </a:p>
        </p:txBody>
      </p:sp>
      <p:sp>
        <p:nvSpPr>
          <p:cNvPr id="231" name="TextBox 230"/>
          <p:cNvSpPr txBox="1"/>
          <p:nvPr/>
        </p:nvSpPr>
        <p:spPr>
          <a:xfrm>
            <a:off x="3964820" y="2430121"/>
            <a:ext cx="7120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" dirty="0" smtClean="0"/>
              <a:t>K562vsGM12878</a:t>
            </a:r>
          </a:p>
          <a:p>
            <a:pPr algn="ctr"/>
            <a:r>
              <a:rPr lang="en-US" sz="600" dirty="0" smtClean="0"/>
              <a:t>CTCF&amp;BORIS</a:t>
            </a:r>
            <a:endParaRPr lang="en-US" sz="600" dirty="0"/>
          </a:p>
        </p:txBody>
      </p:sp>
      <p:sp>
        <p:nvSpPr>
          <p:cNvPr id="234" name="TextBox 233"/>
          <p:cNvSpPr txBox="1"/>
          <p:nvPr/>
        </p:nvSpPr>
        <p:spPr>
          <a:xfrm>
            <a:off x="4037680" y="1491129"/>
            <a:ext cx="7120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" dirty="0" smtClean="0"/>
              <a:t>K562vsGM12878</a:t>
            </a:r>
          </a:p>
          <a:p>
            <a:pPr algn="ctr"/>
            <a:r>
              <a:rPr lang="en-US" sz="600" dirty="0" smtClean="0"/>
              <a:t>CTCF-only</a:t>
            </a:r>
            <a:endParaRPr lang="en-US" sz="600" dirty="0"/>
          </a:p>
        </p:txBody>
      </p:sp>
      <p:grpSp>
        <p:nvGrpSpPr>
          <p:cNvPr id="253" name="Group 252"/>
          <p:cNvGrpSpPr/>
          <p:nvPr/>
        </p:nvGrpSpPr>
        <p:grpSpPr>
          <a:xfrm>
            <a:off x="1012106" y="454765"/>
            <a:ext cx="2159640" cy="2855410"/>
            <a:chOff x="1050865" y="5961080"/>
            <a:chExt cx="2159640" cy="2855410"/>
          </a:xfrm>
        </p:grpSpPr>
        <p:sp>
          <p:nvSpPr>
            <p:cNvPr id="265" name="TextBox 264"/>
            <p:cNvSpPr txBox="1"/>
            <p:nvPr/>
          </p:nvSpPr>
          <p:spPr>
            <a:xfrm>
              <a:off x="1385483" y="5961080"/>
              <a:ext cx="131318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smtClean="0"/>
                <a:t>BORIS-negative - GM12878</a:t>
              </a:r>
              <a:endParaRPr lang="en-US" sz="800" dirty="0"/>
            </a:p>
          </p:txBody>
        </p:sp>
        <p:grpSp>
          <p:nvGrpSpPr>
            <p:cNvPr id="266" name="Group 265"/>
            <p:cNvGrpSpPr/>
            <p:nvPr/>
          </p:nvGrpSpPr>
          <p:grpSpPr>
            <a:xfrm>
              <a:off x="1050865" y="6138128"/>
              <a:ext cx="2159640" cy="2678362"/>
              <a:chOff x="1050865" y="6138128"/>
              <a:chExt cx="2159640" cy="2678362"/>
            </a:xfrm>
          </p:grpSpPr>
          <p:grpSp>
            <p:nvGrpSpPr>
              <p:cNvPr id="267" name="Group 266"/>
              <p:cNvGrpSpPr/>
              <p:nvPr/>
            </p:nvGrpSpPr>
            <p:grpSpPr>
              <a:xfrm>
                <a:off x="2126679" y="6376599"/>
                <a:ext cx="997389" cy="840708"/>
                <a:chOff x="2827028" y="1433919"/>
                <a:chExt cx="997389" cy="840708"/>
              </a:xfrm>
            </p:grpSpPr>
            <p:grpSp>
              <p:nvGrpSpPr>
                <p:cNvPr id="399" name="Group 398"/>
                <p:cNvGrpSpPr/>
                <p:nvPr/>
              </p:nvGrpSpPr>
              <p:grpSpPr>
                <a:xfrm>
                  <a:off x="2893478" y="1433919"/>
                  <a:ext cx="855312" cy="786281"/>
                  <a:chOff x="2890438" y="642930"/>
                  <a:chExt cx="855312" cy="786281"/>
                </a:xfrm>
              </p:grpSpPr>
              <p:pic>
                <p:nvPicPr>
                  <p:cNvPr id="419" name="Picture 2"/>
                  <p:cNvPicPr>
                    <a:picLocks noChangeAspect="1" noChangeArrowheads="1"/>
                  </p:cNvPicPr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890438" y="822723"/>
                    <a:ext cx="855312" cy="606488"/>
                  </a:xfrm>
                  <a:prstGeom prst="rect">
                    <a:avLst/>
                  </a:prstGeom>
                  <a:noFill/>
                  <a:ln w="63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pic>
              <p:sp>
                <p:nvSpPr>
                  <p:cNvPr id="420" name="TextBox 419"/>
                  <p:cNvSpPr txBox="1"/>
                  <p:nvPr/>
                </p:nvSpPr>
                <p:spPr>
                  <a:xfrm>
                    <a:off x="3065209" y="642930"/>
                    <a:ext cx="470000" cy="21544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800" dirty="0" smtClean="0"/>
                      <a:t>RNAPII</a:t>
                    </a:r>
                    <a:endParaRPr lang="en-US" sz="800" dirty="0"/>
                  </a:p>
                </p:txBody>
              </p:sp>
            </p:grpSp>
            <p:grpSp>
              <p:nvGrpSpPr>
                <p:cNvPr id="414" name="Group 413"/>
                <p:cNvGrpSpPr/>
                <p:nvPr/>
              </p:nvGrpSpPr>
              <p:grpSpPr>
                <a:xfrm>
                  <a:off x="2827028" y="1596176"/>
                  <a:ext cx="997389" cy="678451"/>
                  <a:chOff x="4657406" y="4291590"/>
                  <a:chExt cx="997389" cy="678451"/>
                </a:xfrm>
              </p:grpSpPr>
              <p:sp>
                <p:nvSpPr>
                  <p:cNvPr id="415" name="TextBox 414"/>
                  <p:cNvSpPr txBox="1"/>
                  <p:nvPr/>
                </p:nvSpPr>
                <p:spPr>
                  <a:xfrm>
                    <a:off x="4657406" y="4800764"/>
                    <a:ext cx="997389" cy="1692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500" dirty="0" smtClean="0"/>
                      <a:t>-2000               0                   2000</a:t>
                    </a:r>
                    <a:endParaRPr lang="en-US" sz="500" dirty="0"/>
                  </a:p>
                </p:txBody>
              </p:sp>
              <p:sp>
                <p:nvSpPr>
                  <p:cNvPr id="416" name="TextBox 415"/>
                  <p:cNvSpPr txBox="1"/>
                  <p:nvPr/>
                </p:nvSpPr>
                <p:spPr>
                  <a:xfrm rot="16200000">
                    <a:off x="4517142" y="4473531"/>
                    <a:ext cx="548548" cy="18466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600" dirty="0" smtClean="0"/>
                      <a:t>Tag Density</a:t>
                    </a:r>
                    <a:endParaRPr lang="en-US" sz="600" dirty="0"/>
                  </a:p>
                </p:txBody>
              </p:sp>
              <p:sp>
                <p:nvSpPr>
                  <p:cNvPr id="417" name="TextBox 416"/>
                  <p:cNvSpPr txBox="1"/>
                  <p:nvPr/>
                </p:nvSpPr>
                <p:spPr>
                  <a:xfrm>
                    <a:off x="5002869" y="4318785"/>
                    <a:ext cx="21672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500" dirty="0" smtClean="0"/>
                      <a:t>5</a:t>
                    </a:r>
                  </a:p>
                  <a:p>
                    <a:endParaRPr lang="en-US" sz="500" dirty="0"/>
                  </a:p>
                  <a:p>
                    <a:endParaRPr lang="en-US" sz="500" dirty="0" smtClean="0"/>
                  </a:p>
                  <a:p>
                    <a:r>
                      <a:rPr lang="en-US" sz="500" dirty="0" smtClean="0"/>
                      <a:t>  </a:t>
                    </a:r>
                    <a:endParaRPr lang="en-US" sz="500" dirty="0"/>
                  </a:p>
                </p:txBody>
              </p:sp>
              <p:pic>
                <p:nvPicPr>
                  <p:cNvPr id="418" name="Picture 417"/>
                  <p:cNvPicPr>
                    <a:picLocks noChangeAspect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43557" y="4351163"/>
                    <a:ext cx="119962" cy="221578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268" name="Group 267"/>
              <p:cNvGrpSpPr/>
              <p:nvPr/>
            </p:nvGrpSpPr>
            <p:grpSpPr>
              <a:xfrm>
                <a:off x="1063202" y="6371910"/>
                <a:ext cx="997389" cy="858562"/>
                <a:chOff x="3812722" y="620705"/>
                <a:chExt cx="997389" cy="858562"/>
              </a:xfrm>
            </p:grpSpPr>
            <p:pic>
              <p:nvPicPr>
                <p:cNvPr id="389" name="Picture 4"/>
                <p:cNvPicPr>
                  <a:picLocks noChangeAspect="1" noChangeArrowheads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86200" y="805187"/>
                  <a:ext cx="855311" cy="620411"/>
                </a:xfrm>
                <a:prstGeom prst="rect">
                  <a:avLst/>
                </a:prstGeom>
                <a:noFill/>
                <a:ln w="63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390" name="TextBox 389"/>
                <p:cNvSpPr txBox="1"/>
                <p:nvPr/>
              </p:nvSpPr>
              <p:spPr>
                <a:xfrm>
                  <a:off x="4131005" y="620705"/>
                  <a:ext cx="389850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800" dirty="0" smtClean="0"/>
                    <a:t>CTCF</a:t>
                  </a:r>
                  <a:endParaRPr lang="en-US" sz="800" dirty="0"/>
                </a:p>
              </p:txBody>
            </p:sp>
            <p:grpSp>
              <p:nvGrpSpPr>
                <p:cNvPr id="391" name="Group 390"/>
                <p:cNvGrpSpPr/>
                <p:nvPr/>
              </p:nvGrpSpPr>
              <p:grpSpPr>
                <a:xfrm>
                  <a:off x="3812722" y="728427"/>
                  <a:ext cx="997389" cy="750840"/>
                  <a:chOff x="4677583" y="4219201"/>
                  <a:chExt cx="997389" cy="750840"/>
                </a:xfrm>
              </p:grpSpPr>
              <p:sp>
                <p:nvSpPr>
                  <p:cNvPr id="393" name="TextBox 392"/>
                  <p:cNvSpPr txBox="1"/>
                  <p:nvPr/>
                </p:nvSpPr>
                <p:spPr>
                  <a:xfrm>
                    <a:off x="4677583" y="4800764"/>
                    <a:ext cx="997389" cy="1692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500" dirty="0" smtClean="0"/>
                      <a:t>-2000               0                   2000</a:t>
                    </a:r>
                    <a:endParaRPr lang="en-US" sz="500" dirty="0"/>
                  </a:p>
                </p:txBody>
              </p:sp>
              <p:sp>
                <p:nvSpPr>
                  <p:cNvPr id="394" name="TextBox 393"/>
                  <p:cNvSpPr txBox="1"/>
                  <p:nvPr/>
                </p:nvSpPr>
                <p:spPr>
                  <a:xfrm rot="16200000">
                    <a:off x="4535891" y="4473531"/>
                    <a:ext cx="548548" cy="18466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600" dirty="0" smtClean="0"/>
                      <a:t>Tag Density</a:t>
                    </a:r>
                    <a:endParaRPr lang="en-US" sz="600" dirty="0"/>
                  </a:p>
                </p:txBody>
              </p:sp>
              <p:sp>
                <p:nvSpPr>
                  <p:cNvPr id="395" name="TextBox 394"/>
                  <p:cNvSpPr txBox="1"/>
                  <p:nvPr/>
                </p:nvSpPr>
                <p:spPr>
                  <a:xfrm>
                    <a:off x="4987167" y="4318785"/>
                    <a:ext cx="24878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500" dirty="0" smtClean="0"/>
                      <a:t>16</a:t>
                    </a:r>
                  </a:p>
                  <a:p>
                    <a:endParaRPr lang="en-US" sz="500" dirty="0"/>
                  </a:p>
                  <a:p>
                    <a:endParaRPr lang="en-US" sz="500" dirty="0" smtClean="0"/>
                  </a:p>
                  <a:p>
                    <a:r>
                      <a:rPr lang="en-US" sz="500" dirty="0" smtClean="0"/>
                      <a:t>  </a:t>
                    </a:r>
                    <a:endParaRPr lang="en-US" sz="500" dirty="0"/>
                  </a:p>
                </p:txBody>
              </p:sp>
              <p:grpSp>
                <p:nvGrpSpPr>
                  <p:cNvPr id="396" name="Group 395"/>
                  <p:cNvGrpSpPr/>
                  <p:nvPr/>
                </p:nvGrpSpPr>
                <p:grpSpPr>
                  <a:xfrm>
                    <a:off x="5236558" y="4219201"/>
                    <a:ext cx="356729" cy="374461"/>
                    <a:chOff x="4069720" y="6068188"/>
                    <a:chExt cx="356729" cy="374461"/>
                  </a:xfrm>
                </p:grpSpPr>
                <p:pic>
                  <p:nvPicPr>
                    <p:cNvPr id="397" name="Picture 396"/>
                    <p:cNvPicPr>
                      <a:picLocks noChangeAspect="1"/>
                    </p:cNvPicPr>
                    <p:nvPr/>
                  </p:nvPicPr>
                  <p:blipFill>
                    <a:blip r:embed="rId6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4069720" y="6167772"/>
                      <a:ext cx="119962" cy="221578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398" name="TextBox 397"/>
                    <p:cNvSpPr txBox="1"/>
                    <p:nvPr/>
                  </p:nvSpPr>
                  <p:spPr>
                    <a:xfrm>
                      <a:off x="4083085" y="6068188"/>
                      <a:ext cx="343364" cy="374461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>
                        <a:lnSpc>
                          <a:spcPts val="1050"/>
                        </a:lnSpc>
                      </a:pPr>
                      <a:r>
                        <a:rPr lang="en-US" sz="500" dirty="0" smtClean="0"/>
                        <a:t>2XCTS</a:t>
                      </a:r>
                    </a:p>
                    <a:p>
                      <a:pPr>
                        <a:lnSpc>
                          <a:spcPts val="1050"/>
                        </a:lnSpc>
                      </a:pPr>
                      <a:r>
                        <a:rPr lang="en-US" sz="500" dirty="0" smtClean="0"/>
                        <a:t>1XCTS</a:t>
                      </a:r>
                      <a:endParaRPr lang="en-US" sz="500" dirty="0"/>
                    </a:p>
                  </p:txBody>
                </p:sp>
              </p:grpSp>
            </p:grpSp>
          </p:grpSp>
          <p:grpSp>
            <p:nvGrpSpPr>
              <p:cNvPr id="269" name="Group 268"/>
              <p:cNvGrpSpPr/>
              <p:nvPr/>
            </p:nvGrpSpPr>
            <p:grpSpPr>
              <a:xfrm>
                <a:off x="2149986" y="7959698"/>
                <a:ext cx="997389" cy="853266"/>
                <a:chOff x="3900271" y="1410515"/>
                <a:chExt cx="997389" cy="853266"/>
              </a:xfrm>
            </p:grpSpPr>
            <p:sp>
              <p:nvSpPr>
                <p:cNvPr id="380" name="TextBox 379"/>
                <p:cNvSpPr txBox="1"/>
                <p:nvPr/>
              </p:nvSpPr>
              <p:spPr>
                <a:xfrm>
                  <a:off x="4125813" y="1410515"/>
                  <a:ext cx="548548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800" dirty="0" smtClean="0"/>
                    <a:t>H3K27ac</a:t>
                  </a:r>
                  <a:endParaRPr lang="en-US" sz="800" dirty="0"/>
                </a:p>
              </p:txBody>
            </p:sp>
            <p:grpSp>
              <p:nvGrpSpPr>
                <p:cNvPr id="381" name="Group 380"/>
                <p:cNvGrpSpPr/>
                <p:nvPr/>
              </p:nvGrpSpPr>
              <p:grpSpPr>
                <a:xfrm>
                  <a:off x="3900271" y="1500057"/>
                  <a:ext cx="997389" cy="763724"/>
                  <a:chOff x="4043041" y="1556802"/>
                  <a:chExt cx="997389" cy="763724"/>
                </a:xfrm>
              </p:grpSpPr>
              <p:pic>
                <p:nvPicPr>
                  <p:cNvPr id="382" name="Picture 7"/>
                  <p:cNvPicPr>
                    <a:picLocks noChangeAspect="1" noChangeArrowheads="1"/>
                  </p:cNvPicPr>
                  <p:nvPr/>
                </p:nvPicPr>
                <p:blipFill>
                  <a:blip r:embed="rId8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085592" y="1645600"/>
                    <a:ext cx="872704" cy="619243"/>
                  </a:xfrm>
                  <a:prstGeom prst="rect">
                    <a:avLst/>
                  </a:prstGeom>
                  <a:noFill/>
                  <a:ln w="63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pic>
              <p:grpSp>
                <p:nvGrpSpPr>
                  <p:cNvPr id="383" name="Group 382"/>
                  <p:cNvGrpSpPr/>
                  <p:nvPr/>
                </p:nvGrpSpPr>
                <p:grpSpPr>
                  <a:xfrm>
                    <a:off x="4043041" y="1556802"/>
                    <a:ext cx="997389" cy="763724"/>
                    <a:chOff x="4677583" y="4224187"/>
                    <a:chExt cx="997389" cy="763724"/>
                  </a:xfrm>
                </p:grpSpPr>
                <p:sp>
                  <p:nvSpPr>
                    <p:cNvPr id="384" name="TextBox 383"/>
                    <p:cNvSpPr txBox="1"/>
                    <p:nvPr/>
                  </p:nvSpPr>
                  <p:spPr>
                    <a:xfrm>
                      <a:off x="4677583" y="4818634"/>
                      <a:ext cx="997389" cy="169277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500" dirty="0" smtClean="0"/>
                        <a:t>-2000               0                   2000</a:t>
                      </a:r>
                      <a:endParaRPr lang="en-US" sz="500" dirty="0"/>
                    </a:p>
                  </p:txBody>
                </p:sp>
                <p:sp>
                  <p:nvSpPr>
                    <p:cNvPr id="385" name="TextBox 384"/>
                    <p:cNvSpPr txBox="1"/>
                    <p:nvPr/>
                  </p:nvSpPr>
                  <p:spPr>
                    <a:xfrm rot="16200000">
                      <a:off x="4504465" y="4406128"/>
                      <a:ext cx="548548" cy="18466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600" dirty="0" smtClean="0"/>
                        <a:t>Tag Density</a:t>
                      </a:r>
                      <a:endParaRPr lang="en-US" sz="600" dirty="0"/>
                    </a:p>
                  </p:txBody>
                </p:sp>
                <p:sp>
                  <p:nvSpPr>
                    <p:cNvPr id="386" name="TextBox 385"/>
                    <p:cNvSpPr txBox="1"/>
                    <p:nvPr/>
                  </p:nvSpPr>
                  <p:spPr>
                    <a:xfrm>
                      <a:off x="4955089" y="4290516"/>
                      <a:ext cx="216726" cy="40011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500" dirty="0" smtClean="0"/>
                        <a:t>1</a:t>
                      </a:r>
                    </a:p>
                    <a:p>
                      <a:endParaRPr lang="en-US" sz="500" dirty="0"/>
                    </a:p>
                    <a:p>
                      <a:endParaRPr lang="en-US" sz="500" dirty="0" smtClean="0"/>
                    </a:p>
                    <a:p>
                      <a:r>
                        <a:rPr lang="en-US" sz="500" dirty="0" smtClean="0"/>
                        <a:t>  </a:t>
                      </a:r>
                      <a:endParaRPr lang="en-US" sz="500" dirty="0"/>
                    </a:p>
                  </p:txBody>
                </p:sp>
                <p:pic>
                  <p:nvPicPr>
                    <p:cNvPr id="387" name="Picture 386"/>
                    <p:cNvPicPr>
                      <a:picLocks noChangeAspect="1"/>
                    </p:cNvPicPr>
                    <p:nvPr/>
                  </p:nvPicPr>
                  <p:blipFill>
                    <a:blip r:embed="rId6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5303752" y="4322448"/>
                      <a:ext cx="119962" cy="221578"/>
                    </a:xfrm>
                    <a:prstGeom prst="rect">
                      <a:avLst/>
                    </a:prstGeom>
                  </p:spPr>
                </p:pic>
              </p:grpSp>
            </p:grpSp>
          </p:grpSp>
          <p:grpSp>
            <p:nvGrpSpPr>
              <p:cNvPr id="270" name="Group 269"/>
              <p:cNvGrpSpPr/>
              <p:nvPr/>
            </p:nvGrpSpPr>
            <p:grpSpPr>
              <a:xfrm>
                <a:off x="1068070" y="7152556"/>
                <a:ext cx="997389" cy="858562"/>
                <a:chOff x="2815124" y="2485215"/>
                <a:chExt cx="997389" cy="858562"/>
              </a:xfrm>
            </p:grpSpPr>
            <p:sp>
              <p:nvSpPr>
                <p:cNvPr id="300" name="TextBox 299"/>
                <p:cNvSpPr txBox="1"/>
                <p:nvPr/>
              </p:nvSpPr>
              <p:spPr>
                <a:xfrm>
                  <a:off x="3104285" y="2485215"/>
                  <a:ext cx="468398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800" dirty="0" err="1" smtClean="0"/>
                    <a:t>DnaseI</a:t>
                  </a:r>
                  <a:endParaRPr lang="en-US" sz="800" dirty="0"/>
                </a:p>
              </p:txBody>
            </p:sp>
            <p:grpSp>
              <p:nvGrpSpPr>
                <p:cNvPr id="301" name="Group 300"/>
                <p:cNvGrpSpPr/>
                <p:nvPr/>
              </p:nvGrpSpPr>
              <p:grpSpPr>
                <a:xfrm>
                  <a:off x="2815124" y="2629440"/>
                  <a:ext cx="997389" cy="714337"/>
                  <a:chOff x="2820001" y="2395634"/>
                  <a:chExt cx="997389" cy="714337"/>
                </a:xfrm>
              </p:grpSpPr>
              <p:pic>
                <p:nvPicPr>
                  <p:cNvPr id="303" name="Picture 9"/>
                  <p:cNvPicPr>
                    <a:picLocks noChangeAspect="1" noChangeArrowheads="1"/>
                  </p:cNvPicPr>
                  <p:nvPr/>
                </p:nvPicPr>
                <p:blipFill>
                  <a:blip r:embed="rId9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893478" y="2440632"/>
                    <a:ext cx="859899" cy="624025"/>
                  </a:xfrm>
                  <a:prstGeom prst="rect">
                    <a:avLst/>
                  </a:prstGeom>
                  <a:noFill/>
                  <a:ln w="63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pic>
              <p:grpSp>
                <p:nvGrpSpPr>
                  <p:cNvPr id="313" name="Group 312"/>
                  <p:cNvGrpSpPr/>
                  <p:nvPr/>
                </p:nvGrpSpPr>
                <p:grpSpPr>
                  <a:xfrm>
                    <a:off x="2820001" y="2395634"/>
                    <a:ext cx="997389" cy="714337"/>
                    <a:chOff x="4677583" y="4255704"/>
                    <a:chExt cx="997389" cy="714337"/>
                  </a:xfrm>
                </p:grpSpPr>
                <p:sp>
                  <p:nvSpPr>
                    <p:cNvPr id="315" name="TextBox 314"/>
                    <p:cNvSpPr txBox="1"/>
                    <p:nvPr/>
                  </p:nvSpPr>
                  <p:spPr>
                    <a:xfrm>
                      <a:off x="4677583" y="4800764"/>
                      <a:ext cx="997389" cy="169277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500" dirty="0" smtClean="0"/>
                        <a:t>-2000               0                   2000</a:t>
                      </a:r>
                      <a:endParaRPr lang="en-US" sz="500" dirty="0"/>
                    </a:p>
                  </p:txBody>
                </p:sp>
                <p:sp>
                  <p:nvSpPr>
                    <p:cNvPr id="316" name="TextBox 315"/>
                    <p:cNvSpPr txBox="1"/>
                    <p:nvPr/>
                  </p:nvSpPr>
                  <p:spPr>
                    <a:xfrm rot="16200000">
                      <a:off x="4532805" y="4437645"/>
                      <a:ext cx="548548" cy="18466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600" dirty="0" smtClean="0"/>
                        <a:t>Tag Density</a:t>
                      </a:r>
                      <a:endParaRPr lang="en-US" sz="600" dirty="0"/>
                    </a:p>
                  </p:txBody>
                </p:sp>
                <p:sp>
                  <p:nvSpPr>
                    <p:cNvPr id="345" name="TextBox 344"/>
                    <p:cNvSpPr txBox="1"/>
                    <p:nvPr/>
                  </p:nvSpPr>
                  <p:spPr>
                    <a:xfrm>
                      <a:off x="4984020" y="4299832"/>
                      <a:ext cx="264816" cy="40011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500" dirty="0" smtClean="0"/>
                        <a:t>1.5</a:t>
                      </a:r>
                    </a:p>
                    <a:p>
                      <a:endParaRPr lang="en-US" sz="500" dirty="0"/>
                    </a:p>
                    <a:p>
                      <a:endParaRPr lang="en-US" sz="500" dirty="0" smtClean="0"/>
                    </a:p>
                    <a:p>
                      <a:r>
                        <a:rPr lang="en-US" sz="500" dirty="0" smtClean="0"/>
                        <a:t>  </a:t>
                      </a:r>
                      <a:endParaRPr lang="en-US" sz="500" dirty="0"/>
                    </a:p>
                  </p:txBody>
                </p:sp>
                <p:pic>
                  <p:nvPicPr>
                    <p:cNvPr id="379" name="Picture 378"/>
                    <p:cNvPicPr>
                      <a:picLocks noChangeAspect="1"/>
                    </p:cNvPicPr>
                    <p:nvPr/>
                  </p:nvPicPr>
                  <p:blipFill>
                    <a:blip r:embed="rId6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5236558" y="4318785"/>
                      <a:ext cx="119962" cy="221578"/>
                    </a:xfrm>
                    <a:prstGeom prst="rect">
                      <a:avLst/>
                    </a:prstGeom>
                  </p:spPr>
                </p:pic>
              </p:grpSp>
            </p:grpSp>
          </p:grpSp>
          <p:sp>
            <p:nvSpPr>
              <p:cNvPr id="271" name="TextBox 270"/>
              <p:cNvSpPr txBox="1"/>
              <p:nvPr/>
            </p:nvSpPr>
            <p:spPr>
              <a:xfrm>
                <a:off x="1363596" y="7951827"/>
                <a:ext cx="465192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 smtClean="0"/>
                  <a:t>RAD21</a:t>
                </a:r>
                <a:endParaRPr lang="en-US" sz="800" dirty="0"/>
              </a:p>
            </p:txBody>
          </p:sp>
          <p:grpSp>
            <p:nvGrpSpPr>
              <p:cNvPr id="272" name="Group 271"/>
              <p:cNvGrpSpPr/>
              <p:nvPr/>
            </p:nvGrpSpPr>
            <p:grpSpPr>
              <a:xfrm>
                <a:off x="1050865" y="8135117"/>
                <a:ext cx="997389" cy="681373"/>
                <a:chOff x="2802796" y="3276600"/>
                <a:chExt cx="997389" cy="681373"/>
              </a:xfrm>
            </p:grpSpPr>
            <p:pic>
              <p:nvPicPr>
                <p:cNvPr id="288" name="Picture 10"/>
                <p:cNvPicPr>
                  <a:picLocks noChangeAspect="1" noChangeArrowheads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95772" y="3276600"/>
                  <a:ext cx="859899" cy="622164"/>
                </a:xfrm>
                <a:prstGeom prst="rect">
                  <a:avLst/>
                </a:prstGeom>
                <a:noFill/>
                <a:ln w="63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289" name="Group 288"/>
                <p:cNvGrpSpPr/>
                <p:nvPr/>
              </p:nvGrpSpPr>
              <p:grpSpPr>
                <a:xfrm>
                  <a:off x="2802796" y="3279522"/>
                  <a:ext cx="997389" cy="678451"/>
                  <a:chOff x="4677583" y="4291590"/>
                  <a:chExt cx="997389" cy="678451"/>
                </a:xfrm>
              </p:grpSpPr>
              <p:sp>
                <p:nvSpPr>
                  <p:cNvPr id="290" name="TextBox 289"/>
                  <p:cNvSpPr txBox="1"/>
                  <p:nvPr/>
                </p:nvSpPr>
                <p:spPr>
                  <a:xfrm>
                    <a:off x="4677583" y="4800764"/>
                    <a:ext cx="997389" cy="1692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500" dirty="0" smtClean="0"/>
                      <a:t>-2000               0                   2000</a:t>
                    </a:r>
                    <a:endParaRPr lang="en-US" sz="500" dirty="0"/>
                  </a:p>
                </p:txBody>
              </p:sp>
              <p:sp>
                <p:nvSpPr>
                  <p:cNvPr id="291" name="TextBox 290"/>
                  <p:cNvSpPr txBox="1"/>
                  <p:nvPr/>
                </p:nvSpPr>
                <p:spPr>
                  <a:xfrm rot="16200000">
                    <a:off x="4556785" y="4473532"/>
                    <a:ext cx="548548" cy="18466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600" dirty="0" smtClean="0"/>
                      <a:t>Tag Density</a:t>
                    </a:r>
                    <a:endParaRPr lang="en-US" sz="600" dirty="0"/>
                  </a:p>
                </p:txBody>
              </p:sp>
              <p:sp>
                <p:nvSpPr>
                  <p:cNvPr id="292" name="TextBox 291"/>
                  <p:cNvSpPr txBox="1"/>
                  <p:nvPr/>
                </p:nvSpPr>
                <p:spPr>
                  <a:xfrm>
                    <a:off x="5018698" y="4291590"/>
                    <a:ext cx="21672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500" dirty="0" smtClean="0"/>
                      <a:t>8</a:t>
                    </a:r>
                  </a:p>
                  <a:p>
                    <a:endParaRPr lang="en-US" sz="500" dirty="0"/>
                  </a:p>
                  <a:p>
                    <a:endParaRPr lang="en-US" sz="500" dirty="0" smtClean="0"/>
                  </a:p>
                  <a:p>
                    <a:r>
                      <a:rPr lang="en-US" sz="500" dirty="0" smtClean="0"/>
                      <a:t>  </a:t>
                    </a:r>
                    <a:endParaRPr lang="en-US" sz="500" dirty="0"/>
                  </a:p>
                </p:txBody>
              </p:sp>
              <p:pic>
                <p:nvPicPr>
                  <p:cNvPr id="293" name="Picture 292"/>
                  <p:cNvPicPr>
                    <a:picLocks noChangeAspect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36558" y="4318785"/>
                    <a:ext cx="119962" cy="221578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273" name="Group 272"/>
              <p:cNvGrpSpPr/>
              <p:nvPr/>
            </p:nvGrpSpPr>
            <p:grpSpPr>
              <a:xfrm>
                <a:off x="2124240" y="7162880"/>
                <a:ext cx="997389" cy="850192"/>
                <a:chOff x="3881038" y="1388462"/>
                <a:chExt cx="997389" cy="850192"/>
              </a:xfrm>
            </p:grpSpPr>
            <p:pic>
              <p:nvPicPr>
                <p:cNvPr id="281" name="Picture 11"/>
                <p:cNvPicPr>
                  <a:picLocks noChangeAspect="1" noChangeArrowheads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49928" y="1567360"/>
                  <a:ext cx="866988" cy="624025"/>
                </a:xfrm>
                <a:prstGeom prst="rect">
                  <a:avLst/>
                </a:prstGeom>
                <a:noFill/>
                <a:ln w="63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282" name="TextBox 281"/>
                <p:cNvSpPr txBox="1"/>
                <p:nvPr/>
              </p:nvSpPr>
              <p:spPr>
                <a:xfrm>
                  <a:off x="4093704" y="1388462"/>
                  <a:ext cx="588623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800" dirty="0" smtClean="0"/>
                    <a:t>H3K4me3</a:t>
                  </a:r>
                  <a:endParaRPr lang="en-US" sz="800" dirty="0"/>
                </a:p>
              </p:txBody>
            </p:sp>
            <p:grpSp>
              <p:nvGrpSpPr>
                <p:cNvPr id="283" name="Group 282"/>
                <p:cNvGrpSpPr/>
                <p:nvPr/>
              </p:nvGrpSpPr>
              <p:grpSpPr>
                <a:xfrm>
                  <a:off x="3881038" y="1508576"/>
                  <a:ext cx="997389" cy="730078"/>
                  <a:chOff x="4677583" y="4239963"/>
                  <a:chExt cx="997389" cy="730078"/>
                </a:xfrm>
              </p:grpSpPr>
              <p:sp>
                <p:nvSpPr>
                  <p:cNvPr id="284" name="TextBox 283"/>
                  <p:cNvSpPr txBox="1"/>
                  <p:nvPr/>
                </p:nvSpPr>
                <p:spPr>
                  <a:xfrm>
                    <a:off x="4677583" y="4800764"/>
                    <a:ext cx="997389" cy="1692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500" dirty="0" smtClean="0"/>
                      <a:t>-2000               0                   2000</a:t>
                    </a:r>
                    <a:endParaRPr lang="en-US" sz="500" dirty="0"/>
                  </a:p>
                </p:txBody>
              </p:sp>
              <p:sp>
                <p:nvSpPr>
                  <p:cNvPr id="285" name="TextBox 284"/>
                  <p:cNvSpPr txBox="1"/>
                  <p:nvPr/>
                </p:nvSpPr>
                <p:spPr>
                  <a:xfrm rot="16200000">
                    <a:off x="4521388" y="4421904"/>
                    <a:ext cx="548548" cy="18466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600" dirty="0" smtClean="0"/>
                      <a:t>Tag Density</a:t>
                    </a:r>
                    <a:endParaRPr lang="en-US" sz="600" dirty="0"/>
                  </a:p>
                </p:txBody>
              </p:sp>
              <p:sp>
                <p:nvSpPr>
                  <p:cNvPr id="286" name="TextBox 285"/>
                  <p:cNvSpPr txBox="1"/>
                  <p:nvPr/>
                </p:nvSpPr>
                <p:spPr>
                  <a:xfrm>
                    <a:off x="5025485" y="4270205"/>
                    <a:ext cx="21672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500" dirty="0" smtClean="0"/>
                      <a:t>1</a:t>
                    </a:r>
                  </a:p>
                  <a:p>
                    <a:endParaRPr lang="en-US" sz="500" dirty="0"/>
                  </a:p>
                  <a:p>
                    <a:endParaRPr lang="en-US" sz="500" dirty="0" smtClean="0"/>
                  </a:p>
                  <a:p>
                    <a:r>
                      <a:rPr lang="en-US" sz="500" dirty="0" smtClean="0"/>
                      <a:t>  </a:t>
                    </a:r>
                    <a:endParaRPr lang="en-US" sz="500" dirty="0"/>
                  </a:p>
                </p:txBody>
              </p:sp>
              <p:pic>
                <p:nvPicPr>
                  <p:cNvPr id="287" name="Picture 286"/>
                  <p:cNvPicPr>
                    <a:picLocks noChangeAspect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392125" y="4297878"/>
                    <a:ext cx="119962" cy="221578"/>
                  </a:xfrm>
                  <a:prstGeom prst="rect">
                    <a:avLst/>
                  </a:prstGeom>
                </p:spPr>
              </p:pic>
            </p:grpSp>
          </p:grpSp>
          <p:sp>
            <p:nvSpPr>
              <p:cNvPr id="274" name="Rectangle 273"/>
              <p:cNvSpPr/>
              <p:nvPr/>
            </p:nvSpPr>
            <p:spPr>
              <a:xfrm>
                <a:off x="1428921" y="6223765"/>
                <a:ext cx="1380884" cy="184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600" dirty="0" smtClean="0"/>
                  <a:t>2XCTS n=20676, 1XCTS n=38307</a:t>
                </a:r>
                <a:endParaRPr lang="en-US" sz="600" dirty="0"/>
              </a:p>
            </p:txBody>
          </p:sp>
          <p:sp>
            <p:nvSpPr>
              <p:cNvPr id="275" name="Right Brace 274"/>
              <p:cNvSpPr/>
              <p:nvPr/>
            </p:nvSpPr>
            <p:spPr>
              <a:xfrm rot="16200000">
                <a:off x="2095204" y="5188456"/>
                <a:ext cx="73839" cy="1973184"/>
              </a:xfrm>
              <a:prstGeom prst="rightBrac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6" name="TextBox 275"/>
              <p:cNvSpPr txBox="1"/>
              <p:nvPr/>
            </p:nvSpPr>
            <p:spPr>
              <a:xfrm>
                <a:off x="1646882" y="7260278"/>
                <a:ext cx="343364" cy="3744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ts val="1050"/>
                  </a:lnSpc>
                </a:pPr>
                <a:r>
                  <a:rPr lang="en-US" sz="500" dirty="0" smtClean="0"/>
                  <a:t>2XCTS</a:t>
                </a:r>
              </a:p>
              <a:p>
                <a:pPr>
                  <a:lnSpc>
                    <a:spcPts val="1050"/>
                  </a:lnSpc>
                </a:pPr>
                <a:r>
                  <a:rPr lang="en-US" sz="500" dirty="0" smtClean="0"/>
                  <a:t>1XCTS</a:t>
                </a:r>
                <a:endParaRPr lang="en-US" sz="500" dirty="0"/>
              </a:p>
            </p:txBody>
          </p:sp>
          <p:sp>
            <p:nvSpPr>
              <p:cNvPr id="277" name="TextBox 276"/>
              <p:cNvSpPr txBox="1"/>
              <p:nvPr/>
            </p:nvSpPr>
            <p:spPr>
              <a:xfrm>
                <a:off x="1626594" y="8067420"/>
                <a:ext cx="343364" cy="3744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ts val="1050"/>
                  </a:lnSpc>
                </a:pPr>
                <a:r>
                  <a:rPr lang="en-US" sz="500" dirty="0" smtClean="0"/>
                  <a:t>2XCTS</a:t>
                </a:r>
              </a:p>
              <a:p>
                <a:pPr>
                  <a:lnSpc>
                    <a:spcPts val="1050"/>
                  </a:lnSpc>
                </a:pPr>
                <a:r>
                  <a:rPr lang="en-US" sz="500" dirty="0" smtClean="0"/>
                  <a:t>1XCTS</a:t>
                </a:r>
                <a:endParaRPr lang="en-US" sz="500" dirty="0"/>
              </a:p>
            </p:txBody>
          </p:sp>
          <p:sp>
            <p:nvSpPr>
              <p:cNvPr id="278" name="TextBox 277"/>
              <p:cNvSpPr txBox="1"/>
              <p:nvPr/>
            </p:nvSpPr>
            <p:spPr>
              <a:xfrm>
                <a:off x="2726465" y="6487347"/>
                <a:ext cx="343364" cy="3744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ts val="1050"/>
                  </a:lnSpc>
                </a:pPr>
                <a:r>
                  <a:rPr lang="en-US" sz="500" dirty="0" smtClean="0"/>
                  <a:t>2XCTS</a:t>
                </a:r>
              </a:p>
              <a:p>
                <a:pPr>
                  <a:lnSpc>
                    <a:spcPts val="1050"/>
                  </a:lnSpc>
                </a:pPr>
                <a:r>
                  <a:rPr lang="en-US" sz="500" dirty="0" smtClean="0"/>
                  <a:t>1XCTS</a:t>
                </a:r>
                <a:endParaRPr lang="en-US" sz="500" dirty="0"/>
              </a:p>
            </p:txBody>
          </p:sp>
          <p:sp>
            <p:nvSpPr>
              <p:cNvPr id="279" name="TextBox 278"/>
              <p:cNvSpPr txBox="1"/>
              <p:nvPr/>
            </p:nvSpPr>
            <p:spPr>
              <a:xfrm>
                <a:off x="2867141" y="7239248"/>
                <a:ext cx="343364" cy="3744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ts val="1050"/>
                  </a:lnSpc>
                </a:pPr>
                <a:r>
                  <a:rPr lang="en-US" sz="500" dirty="0" smtClean="0"/>
                  <a:t>2XCTS</a:t>
                </a:r>
              </a:p>
              <a:p>
                <a:pPr>
                  <a:lnSpc>
                    <a:spcPts val="1050"/>
                  </a:lnSpc>
                </a:pPr>
                <a:r>
                  <a:rPr lang="en-US" sz="500" dirty="0" smtClean="0"/>
                  <a:t>1XCTS</a:t>
                </a:r>
                <a:endParaRPr lang="en-US" sz="500" dirty="0"/>
              </a:p>
            </p:txBody>
          </p:sp>
          <p:sp>
            <p:nvSpPr>
              <p:cNvPr id="280" name="TextBox 279"/>
              <p:cNvSpPr txBox="1"/>
              <p:nvPr/>
            </p:nvSpPr>
            <p:spPr>
              <a:xfrm>
                <a:off x="2795598" y="8047503"/>
                <a:ext cx="343364" cy="3744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ts val="1050"/>
                  </a:lnSpc>
                </a:pPr>
                <a:r>
                  <a:rPr lang="en-US" sz="500" dirty="0" smtClean="0"/>
                  <a:t>2XCTS</a:t>
                </a:r>
              </a:p>
              <a:p>
                <a:pPr>
                  <a:lnSpc>
                    <a:spcPts val="1050"/>
                  </a:lnSpc>
                </a:pPr>
                <a:r>
                  <a:rPr lang="en-US" sz="500" dirty="0" smtClean="0"/>
                  <a:t>1XCTS</a:t>
                </a:r>
                <a:endParaRPr lang="en-US" sz="500" dirty="0"/>
              </a:p>
            </p:txBody>
          </p:sp>
        </p:grpSp>
      </p:grpSp>
      <p:sp>
        <p:nvSpPr>
          <p:cNvPr id="3" name="TextBox 2"/>
          <p:cNvSpPr txBox="1"/>
          <p:nvPr/>
        </p:nvSpPr>
        <p:spPr>
          <a:xfrm>
            <a:off x="673894" y="377101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264776" y="324238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66147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133324</TotalTime>
  <Words>111</Words>
  <Application>Microsoft Office PowerPoint</Application>
  <PresentationFormat>On-screen Show (4:3)</PresentationFormat>
  <Paragraphs>81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NIAID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Supplementary Figures</dc:title>
  <dc:creator>Pugacheva, Elena (NIH/NIAID) [E]</dc:creator>
  <cp:lastModifiedBy>Pugacheva, Elena (NIH/NIAID) [E]</cp:lastModifiedBy>
  <cp:revision>215</cp:revision>
  <cp:lastPrinted>2015-07-01T14:09:20Z</cp:lastPrinted>
  <dcterms:created xsi:type="dcterms:W3CDTF">2013-12-02T19:20:48Z</dcterms:created>
  <dcterms:modified xsi:type="dcterms:W3CDTF">2015-08-05T17:35:13Z</dcterms:modified>
</cp:coreProperties>
</file>