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130" autoAdjust="0"/>
  </p:normalViewPr>
  <p:slideViewPr>
    <p:cSldViewPr snapToGrid="0" snapToObjects="1">
      <p:cViewPr>
        <p:scale>
          <a:sx n="130" d="100"/>
          <a:sy n="130" d="100"/>
        </p:scale>
        <p:origin x="-2384" y="2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US" sz="1400" dirty="0" smtClean="0"/>
              <a:t>DSD </a:t>
            </a:r>
            <a:r>
              <a:rPr lang="en-US" sz="1400" dirty="0" smtClean="0"/>
              <a:t>gene variants </a:t>
            </a:r>
            <a:r>
              <a:rPr lang="en-US" sz="1400" dirty="0" smtClean="0"/>
              <a:t>in </a:t>
            </a:r>
            <a:r>
              <a:rPr lang="en-US" sz="1400" baseline="0" dirty="0" smtClean="0"/>
              <a:t>different global </a:t>
            </a:r>
            <a:r>
              <a:rPr lang="en-US" sz="1400" baseline="0" dirty="0" smtClean="0"/>
              <a:t>regions</a:t>
            </a:r>
            <a:endParaRPr lang="en-US" sz="1400" dirty="0"/>
          </a:p>
        </c:rich>
      </c:tx>
      <c:layout/>
      <c:overlay val="0"/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'country results'!$L$6</c:f>
              <c:strCache>
                <c:ptCount val="1"/>
                <c:pt idx="0">
                  <c:v>Pathogenic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invertIfNegative val="0"/>
          <c:cat>
            <c:strRef>
              <c:f>'country results'!$M$5:$O$5</c:f>
              <c:strCache>
                <c:ptCount val="3"/>
                <c:pt idx="0">
                  <c:v>AUS &amp; NZL</c:v>
                </c:pt>
                <c:pt idx="1">
                  <c:v>Europe</c:v>
                </c:pt>
                <c:pt idx="2">
                  <c:v>Asia</c:v>
                </c:pt>
              </c:strCache>
            </c:strRef>
          </c:cat>
          <c:val>
            <c:numRef>
              <c:f>'country results'!$M$6:$O$6</c:f>
              <c:numCache>
                <c:formatCode>General</c:formatCode>
                <c:ptCount val="3"/>
                <c:pt idx="0">
                  <c:v>30.0</c:v>
                </c:pt>
                <c:pt idx="1">
                  <c:v>16.0</c:v>
                </c:pt>
                <c:pt idx="2">
                  <c:v>39.0</c:v>
                </c:pt>
              </c:numCache>
            </c:numRef>
          </c:val>
        </c:ser>
        <c:ser>
          <c:idx val="1"/>
          <c:order val="1"/>
          <c:tx>
            <c:strRef>
              <c:f>'country results'!$L$7</c:f>
              <c:strCache>
                <c:ptCount val="1"/>
                <c:pt idx="0">
                  <c:v>Likely Path.</c:v>
                </c:pt>
              </c:strCache>
            </c:strRef>
          </c:tx>
          <c:invertIfNegative val="0"/>
          <c:cat>
            <c:strRef>
              <c:f>'country results'!$M$5:$O$5</c:f>
              <c:strCache>
                <c:ptCount val="3"/>
                <c:pt idx="0">
                  <c:v>AUS &amp; NZL</c:v>
                </c:pt>
                <c:pt idx="1">
                  <c:v>Europe</c:v>
                </c:pt>
                <c:pt idx="2">
                  <c:v>Asia</c:v>
                </c:pt>
              </c:strCache>
            </c:strRef>
          </c:cat>
          <c:val>
            <c:numRef>
              <c:f>'country results'!$M$7:$O$7</c:f>
              <c:numCache>
                <c:formatCode>General</c:formatCode>
                <c:ptCount val="3"/>
                <c:pt idx="0">
                  <c:v>11.0</c:v>
                </c:pt>
                <c:pt idx="1">
                  <c:v>11.0</c:v>
                </c:pt>
                <c:pt idx="2">
                  <c:v>19.0</c:v>
                </c:pt>
              </c:numCache>
            </c:numRef>
          </c:val>
        </c:ser>
        <c:ser>
          <c:idx val="2"/>
          <c:order val="2"/>
          <c:tx>
            <c:strRef>
              <c:f>'country results'!$L$8</c:f>
              <c:strCache>
                <c:ptCount val="1"/>
                <c:pt idx="0">
                  <c:v>VUS</c:v>
                </c:pt>
              </c:strCache>
            </c:strRef>
          </c:tx>
          <c:invertIfNegative val="0"/>
          <c:cat>
            <c:strRef>
              <c:f>'country results'!$M$5:$O$5</c:f>
              <c:strCache>
                <c:ptCount val="3"/>
                <c:pt idx="0">
                  <c:v>AUS &amp; NZL</c:v>
                </c:pt>
                <c:pt idx="1">
                  <c:v>Europe</c:v>
                </c:pt>
                <c:pt idx="2">
                  <c:v>Asia</c:v>
                </c:pt>
              </c:strCache>
            </c:strRef>
          </c:cat>
          <c:val>
            <c:numRef>
              <c:f>'country results'!$M$8:$O$8</c:f>
              <c:numCache>
                <c:formatCode>General</c:formatCode>
                <c:ptCount val="3"/>
                <c:pt idx="0">
                  <c:v>1.0</c:v>
                </c:pt>
                <c:pt idx="1">
                  <c:v>3.0</c:v>
                </c:pt>
                <c:pt idx="2">
                  <c:v>33.0</c:v>
                </c:pt>
              </c:numCache>
            </c:numRef>
          </c:val>
        </c:ser>
        <c:ser>
          <c:idx val="3"/>
          <c:order val="3"/>
          <c:tx>
            <c:strRef>
              <c:f>'country results'!$L$9</c:f>
              <c:strCache>
                <c:ptCount val="1"/>
                <c:pt idx="0">
                  <c:v>No Variant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'country results'!$M$5:$O$5</c:f>
              <c:strCache>
                <c:ptCount val="3"/>
                <c:pt idx="0">
                  <c:v>AUS &amp; NZL</c:v>
                </c:pt>
                <c:pt idx="1">
                  <c:v>Europe</c:v>
                </c:pt>
                <c:pt idx="2">
                  <c:v>Asia</c:v>
                </c:pt>
              </c:strCache>
            </c:strRef>
          </c:cat>
          <c:val>
            <c:numRef>
              <c:f>'country results'!$M$9:$O$9</c:f>
              <c:numCache>
                <c:formatCode>General</c:formatCode>
                <c:ptCount val="3"/>
                <c:pt idx="0">
                  <c:v>48.0</c:v>
                </c:pt>
                <c:pt idx="1">
                  <c:v>31.0</c:v>
                </c:pt>
                <c:pt idx="2">
                  <c:v>83.0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147097304"/>
        <c:axId val="-2146465144"/>
      </c:barChart>
      <c:catAx>
        <c:axId val="-214709730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-2146465144"/>
        <c:crosses val="autoZero"/>
        <c:auto val="1"/>
        <c:lblAlgn val="ctr"/>
        <c:lblOffset val="100"/>
        <c:noMultiLvlLbl val="0"/>
      </c:catAx>
      <c:valAx>
        <c:axId val="-2146465144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-21470973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14602296867"/>
          <c:y val="0.896077158191155"/>
          <c:w val="0.633991398415956"/>
          <c:h val="0.069377333178105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FF74E9-D62F-0D40-8BC7-16D868CE37F7}" type="datetimeFigureOut">
              <a:rPr lang="en-US" smtClean="0"/>
              <a:t>27/07/16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90D0E4-25E9-AB4C-B8E0-86A5989D5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946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8A62B-5152-CE4E-AA93-05007D08966E}" type="datetimeFigureOut">
              <a:rPr lang="en-US" smtClean="0"/>
              <a:t>27/07/16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0E79A-0360-3E4B-A3CD-365A8B6AA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916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0E79A-0360-3E4B-A3CD-365A8B6AA1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47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6C87-70EE-AC49-BA95-B3AD1544826E}" type="datetimeFigureOut">
              <a:rPr lang="en-US" smtClean="0"/>
              <a:t>27/07/16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F2B-60D9-C442-B696-45A8C808D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987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6C87-70EE-AC49-BA95-B3AD1544826E}" type="datetimeFigureOut">
              <a:rPr lang="en-US" smtClean="0"/>
              <a:t>27/07/16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F2B-60D9-C442-B696-45A8C808D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51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6C87-70EE-AC49-BA95-B3AD1544826E}" type="datetimeFigureOut">
              <a:rPr lang="en-US" smtClean="0"/>
              <a:t>27/07/16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F2B-60D9-C442-B696-45A8C808D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768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6C87-70EE-AC49-BA95-B3AD1544826E}" type="datetimeFigureOut">
              <a:rPr lang="en-US" smtClean="0"/>
              <a:t>27/07/16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F2B-60D9-C442-B696-45A8C808D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331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6C87-70EE-AC49-BA95-B3AD1544826E}" type="datetimeFigureOut">
              <a:rPr lang="en-US" smtClean="0"/>
              <a:t>27/07/16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F2B-60D9-C442-B696-45A8C808D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71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6C87-70EE-AC49-BA95-B3AD1544826E}" type="datetimeFigureOut">
              <a:rPr lang="en-US" smtClean="0"/>
              <a:t>27/07/16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F2B-60D9-C442-B696-45A8C808D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684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6C87-70EE-AC49-BA95-B3AD1544826E}" type="datetimeFigureOut">
              <a:rPr lang="en-US" smtClean="0"/>
              <a:t>27/07/16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F2B-60D9-C442-B696-45A8C808D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82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6C87-70EE-AC49-BA95-B3AD1544826E}" type="datetimeFigureOut">
              <a:rPr lang="en-US" smtClean="0"/>
              <a:t>27/07/16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F2B-60D9-C442-B696-45A8C808D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32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6C87-70EE-AC49-BA95-B3AD1544826E}" type="datetimeFigureOut">
              <a:rPr lang="en-US" smtClean="0"/>
              <a:t>27/07/16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F2B-60D9-C442-B696-45A8C808D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607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6C87-70EE-AC49-BA95-B3AD1544826E}" type="datetimeFigureOut">
              <a:rPr lang="en-US" smtClean="0"/>
              <a:t>27/07/16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F2B-60D9-C442-B696-45A8C808D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608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B6C87-70EE-AC49-BA95-B3AD1544826E}" type="datetimeFigureOut">
              <a:rPr lang="en-US" smtClean="0"/>
              <a:t>27/07/16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F2B-60D9-C442-B696-45A8C808D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B6C87-70EE-AC49-BA95-B3AD1544826E}" type="datetimeFigureOut">
              <a:rPr lang="en-US" smtClean="0"/>
              <a:t>27/07/16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DFF2B-60D9-C442-B696-45A8C808D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484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2877648"/>
              </p:ext>
            </p:extLst>
          </p:nvPr>
        </p:nvGraphicFramePr>
        <p:xfrm>
          <a:off x="350660" y="349865"/>
          <a:ext cx="5785446" cy="2976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4155" y="2421545"/>
            <a:ext cx="713707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800" dirty="0" smtClean="0"/>
              <a:t>(90 patients)</a:t>
            </a:r>
            <a:endParaRPr lang="en-US" sz="800" dirty="0"/>
          </a:p>
        </p:txBody>
      </p:sp>
      <p:sp>
        <p:nvSpPr>
          <p:cNvPr id="16" name="TextBox 15"/>
          <p:cNvSpPr txBox="1"/>
          <p:nvPr/>
        </p:nvSpPr>
        <p:spPr>
          <a:xfrm>
            <a:off x="399629" y="1768663"/>
            <a:ext cx="713707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800" dirty="0" smtClean="0"/>
              <a:t>(61 patients)</a:t>
            </a:r>
            <a:endParaRPr lang="en-US" sz="800" dirty="0"/>
          </a:p>
        </p:txBody>
      </p:sp>
      <p:sp>
        <p:nvSpPr>
          <p:cNvPr id="17" name="TextBox 16"/>
          <p:cNvSpPr txBox="1"/>
          <p:nvPr/>
        </p:nvSpPr>
        <p:spPr>
          <a:xfrm>
            <a:off x="350363" y="1162035"/>
            <a:ext cx="765704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800" dirty="0" smtClean="0"/>
              <a:t>(174 patients)</a:t>
            </a:r>
            <a:endParaRPr lang="en-US" sz="800" dirty="0"/>
          </a:p>
        </p:txBody>
      </p:sp>
      <p:sp>
        <p:nvSpPr>
          <p:cNvPr id="21" name="TextBox 20"/>
          <p:cNvSpPr txBox="1"/>
          <p:nvPr/>
        </p:nvSpPr>
        <p:spPr>
          <a:xfrm>
            <a:off x="4892336" y="8836223"/>
            <a:ext cx="19971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Eggers, S. </a:t>
            </a:r>
            <a:r>
              <a:rPr lang="en-US" sz="1200" i="1" dirty="0" smtClean="0"/>
              <a:t>et </a:t>
            </a:r>
            <a:r>
              <a:rPr lang="en-US" sz="1200" i="1" dirty="0"/>
              <a:t>a</a:t>
            </a:r>
            <a:r>
              <a:rPr lang="en-US" sz="1200" i="1" dirty="0" smtClean="0"/>
              <a:t>l. </a:t>
            </a:r>
            <a:r>
              <a:rPr lang="en-US" sz="1200" dirty="0" smtClean="0"/>
              <a:t>Sup. Figure 1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241949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31</Words>
  <Application>Microsoft Macintosh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Gorjana Robevska</dc:creator>
  <cp:lastModifiedBy>Katie Ayers</cp:lastModifiedBy>
  <cp:revision>25</cp:revision>
  <cp:lastPrinted>2016-07-26T05:37:26Z</cp:lastPrinted>
  <dcterms:created xsi:type="dcterms:W3CDTF">2016-07-18T04:07:05Z</dcterms:created>
  <dcterms:modified xsi:type="dcterms:W3CDTF">2016-07-27T03:40:02Z</dcterms:modified>
</cp:coreProperties>
</file>