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89" r:id="rId3"/>
    <p:sldId id="260" r:id="rId4"/>
    <p:sldId id="290" r:id="rId5"/>
    <p:sldId id="278" r:id="rId6"/>
    <p:sldId id="283" r:id="rId7"/>
    <p:sldId id="279" r:id="rId8"/>
    <p:sldId id="271" r:id="rId9"/>
    <p:sldId id="282" r:id="rId10"/>
    <p:sldId id="284" r:id="rId11"/>
    <p:sldId id="275" r:id="rId12"/>
    <p:sldId id="286" r:id="rId13"/>
    <p:sldId id="288" r:id="rId14"/>
    <p:sldId id="291" r:id="rId15"/>
    <p:sldId id="287" r:id="rId16"/>
    <p:sldId id="274" r:id="rId17"/>
  </p:sldIdLst>
  <p:sldSz cx="6858000" cy="9144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18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65" autoAdjust="0"/>
  </p:normalViewPr>
  <p:slideViewPr>
    <p:cSldViewPr snapToGrid="0">
      <p:cViewPr>
        <p:scale>
          <a:sx n="110" d="100"/>
          <a:sy n="110" d="100"/>
        </p:scale>
        <p:origin x="-1662" y="-72"/>
      </p:cViewPr>
      <p:guideLst>
        <p:guide orient="horz" pos="265"/>
        <p:guide pos="13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eddy.jegu\Documents\R&#233;sultats\BAF60\Lumi&#232;re\121102%20Cin&#233;tique%20Hypoc%20Rac\Cinetique%20Lg%20Hypocoty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eddy.jegu\Documents\R&#233;sultats\BAF60\Lumi&#232;re\121102%20Cin&#233;tique%20Hypoc%20Rac\Cinetique%20Lg%20Hypocoty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Teddy:Desktop:oe%20hypoc%20lengh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AirFredy:McAir%20plein:MANIPS:BAF60:manips%20BAF60%202016:manip%20BAF60%20hypo%20Martin%2008-2016:hypo_length%20Martin%2024-8-20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benham\AppData\Local\Temp\Col%20OE21%20et%20OE37%20indobs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TEDDY%20JEGU:R&#233;sultats:BAF60:Cycle%20circadien:121016%20qPCR%20Cycle%20Circ%20RNAi%2048h:1210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Teddy:Desktop:INTACT7J_controle_ob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Teddy:Desktop:ARN%20INTACT%2027.0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ramirejs:Dropbox:PhD:BAF60:baf%2060%20calcuations%20and%20figure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ramirejs:Dropbox:PhD:BAF60:baf%2060%20calcuations%20and%20figure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teddy.jegu\Desktop\bee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mbenham\AppData\Local\Temp\Col%20OE21%20et%20OE37%20indobs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3600000000000003E-2"/>
          <c:y val="5.3659090909090899E-2"/>
          <c:w val="0.85542361111111098"/>
          <c:h val="0.82632121212121201"/>
        </c:manualLayout>
      </c:layout>
      <c:scatterChart>
        <c:scatterStyle val="smoothMarker"/>
        <c:varyColors val="0"/>
        <c:ser>
          <c:idx val="0"/>
          <c:order val="0"/>
          <c:spPr>
            <a:ln w="25400">
              <a:solidFill>
                <a:schemeClr val="tx1"/>
              </a:solidFill>
            </a:ln>
          </c:spPr>
          <c:marker>
            <c:symbol val="none"/>
          </c:marker>
          <c:errBars>
            <c:errDir val="y"/>
            <c:errBarType val="both"/>
            <c:errValType val="cust"/>
            <c:noEndCap val="0"/>
            <c:plus>
              <c:numRef>
                <c:f>'8JL'!$R$10:$R$15</c:f>
                <c:numCache>
                  <c:formatCode>General</c:formatCode>
                  <c:ptCount val="6"/>
                  <c:pt idx="0">
                    <c:v>0</c:v>
                  </c:pt>
                  <c:pt idx="1">
                    <c:v>0.24355088005721501</c:v>
                  </c:pt>
                  <c:pt idx="2">
                    <c:v>0.35949461135796701</c:v>
                  </c:pt>
                  <c:pt idx="3">
                    <c:v>0.37064582442457</c:v>
                  </c:pt>
                  <c:pt idx="4">
                    <c:v>0.20404053897010399</c:v>
                  </c:pt>
                  <c:pt idx="5">
                    <c:v>0.42202211545969698</c:v>
                  </c:pt>
                </c:numCache>
              </c:numRef>
            </c:plus>
            <c:minus>
              <c:numRef>
                <c:f>'8JL'!$R$10:$R$15</c:f>
                <c:numCache>
                  <c:formatCode>General</c:formatCode>
                  <c:ptCount val="6"/>
                  <c:pt idx="0">
                    <c:v>0</c:v>
                  </c:pt>
                  <c:pt idx="1">
                    <c:v>0.24355088005721501</c:v>
                  </c:pt>
                  <c:pt idx="2">
                    <c:v>0.35949461135796701</c:v>
                  </c:pt>
                  <c:pt idx="3">
                    <c:v>0.37064582442457</c:v>
                  </c:pt>
                  <c:pt idx="4">
                    <c:v>0.20404053897010399</c:v>
                  </c:pt>
                  <c:pt idx="5">
                    <c:v>0.42202211545969698</c:v>
                  </c:pt>
                </c:numCache>
              </c:numRef>
            </c:minus>
            <c:spPr>
              <a:ln w="12700"/>
            </c:spPr>
          </c:errBars>
          <c:xVal>
            <c:numRef>
              <c:f>'8JL'!$N$10:$N$15</c:f>
              <c:numCache>
                <c:formatCode>General</c:formatCode>
                <c:ptCount val="6"/>
                <c:pt idx="0">
                  <c:v>0</c:v>
                </c:pt>
                <c:pt idx="1">
                  <c:v>4</c:v>
                </c:pt>
                <c:pt idx="2">
                  <c:v>8</c:v>
                </c:pt>
                <c:pt idx="3">
                  <c:v>11</c:v>
                </c:pt>
                <c:pt idx="4">
                  <c:v>14</c:v>
                </c:pt>
                <c:pt idx="5">
                  <c:v>18</c:v>
                </c:pt>
              </c:numCache>
            </c:numRef>
          </c:xVal>
          <c:yVal>
            <c:numRef>
              <c:f>'8JL'!$O$10:$O$15</c:f>
              <c:numCache>
                <c:formatCode>_-* #,##0.0\ _€_-;\-* #,##0.0\ _€_-;_-* "-"??\ _€_-;_-@_-</c:formatCode>
                <c:ptCount val="6"/>
                <c:pt idx="0" formatCode="General">
                  <c:v>0</c:v>
                </c:pt>
                <c:pt idx="1">
                  <c:v>1.586800476111583</c:v>
                </c:pt>
                <c:pt idx="2">
                  <c:v>1.951238080264861</c:v>
                </c:pt>
                <c:pt idx="3">
                  <c:v>2.2374568807339452</c:v>
                </c:pt>
                <c:pt idx="4">
                  <c:v>2.2429678732672982</c:v>
                </c:pt>
                <c:pt idx="5">
                  <c:v>2.2690218444976331</c:v>
                </c:pt>
              </c:numCache>
            </c:numRef>
          </c:yVal>
          <c:smooth val="1"/>
        </c:ser>
        <c:ser>
          <c:idx val="1"/>
          <c:order val="1"/>
          <c:spPr>
            <a:ln w="25400">
              <a:solidFill>
                <a:schemeClr val="accent2"/>
              </a:solidFill>
            </a:ln>
          </c:spPr>
          <c:marker>
            <c:symbol val="none"/>
          </c:marker>
          <c:errBars>
            <c:errDir val="y"/>
            <c:errBarType val="both"/>
            <c:errValType val="cust"/>
            <c:noEndCap val="0"/>
            <c:plus>
              <c:numRef>
                <c:f>'8JL'!$S$10:$S$15</c:f>
                <c:numCache>
                  <c:formatCode>General</c:formatCode>
                  <c:ptCount val="6"/>
                  <c:pt idx="0">
                    <c:v>0</c:v>
                  </c:pt>
                  <c:pt idx="1">
                    <c:v>0.23275488210727999</c:v>
                  </c:pt>
                  <c:pt idx="2">
                    <c:v>0.29762799197385698</c:v>
                  </c:pt>
                  <c:pt idx="3">
                    <c:v>0.26693649723122898</c:v>
                  </c:pt>
                  <c:pt idx="4">
                    <c:v>0.23517209042343401</c:v>
                  </c:pt>
                  <c:pt idx="5">
                    <c:v>0.35163463107887899</c:v>
                  </c:pt>
                </c:numCache>
              </c:numRef>
            </c:plus>
            <c:minus>
              <c:numRef>
                <c:f>'8JL'!$S$10:$S$15</c:f>
                <c:numCache>
                  <c:formatCode>General</c:formatCode>
                  <c:ptCount val="6"/>
                  <c:pt idx="0">
                    <c:v>0</c:v>
                  </c:pt>
                  <c:pt idx="1">
                    <c:v>0.23275488210727999</c:v>
                  </c:pt>
                  <c:pt idx="2">
                    <c:v>0.29762799197385698</c:v>
                  </c:pt>
                  <c:pt idx="3">
                    <c:v>0.26693649723122898</c:v>
                  </c:pt>
                  <c:pt idx="4">
                    <c:v>0.23517209042343401</c:v>
                  </c:pt>
                  <c:pt idx="5">
                    <c:v>0.35163463107887899</c:v>
                  </c:pt>
                </c:numCache>
              </c:numRef>
            </c:minus>
            <c:spPr>
              <a:ln w="12700">
                <a:solidFill>
                  <a:schemeClr val="accent2"/>
                </a:solidFill>
              </a:ln>
            </c:spPr>
          </c:errBars>
          <c:xVal>
            <c:numRef>
              <c:f>'8JL'!$N$10:$N$15</c:f>
              <c:numCache>
                <c:formatCode>General</c:formatCode>
                <c:ptCount val="6"/>
                <c:pt idx="0">
                  <c:v>0</c:v>
                </c:pt>
                <c:pt idx="1">
                  <c:v>4</c:v>
                </c:pt>
                <c:pt idx="2">
                  <c:v>8</c:v>
                </c:pt>
                <c:pt idx="3">
                  <c:v>11</c:v>
                </c:pt>
                <c:pt idx="4">
                  <c:v>14</c:v>
                </c:pt>
                <c:pt idx="5">
                  <c:v>18</c:v>
                </c:pt>
              </c:numCache>
            </c:numRef>
          </c:xVal>
          <c:yVal>
            <c:numRef>
              <c:f>'8JL'!$P$10:$P$15</c:f>
              <c:numCache>
                <c:formatCode>_-* #,##0.0\ _€_-;\-* #,##0.0\ _€_-;_-* "-"??\ _€_-;_-@_-</c:formatCode>
                <c:ptCount val="6"/>
                <c:pt idx="0" formatCode="General">
                  <c:v>0</c:v>
                </c:pt>
                <c:pt idx="1">
                  <c:v>1.9085588459581631</c:v>
                </c:pt>
                <c:pt idx="2">
                  <c:v>2.712046216269949</c:v>
                </c:pt>
                <c:pt idx="3">
                  <c:v>2.9404972477064231</c:v>
                </c:pt>
                <c:pt idx="4">
                  <c:v>2.9205073690735879</c:v>
                </c:pt>
                <c:pt idx="5">
                  <c:v>3.0937288866485479</c:v>
                </c:pt>
              </c:numCache>
            </c:numRef>
          </c:yVal>
          <c:smooth val="1"/>
        </c:ser>
        <c:ser>
          <c:idx val="2"/>
          <c:order val="2"/>
          <c:spPr>
            <a:ln w="25400">
              <a:solidFill>
                <a:srgbClr val="FF0000"/>
              </a:solidFill>
            </a:ln>
          </c:spPr>
          <c:marker>
            <c:symbol val="none"/>
          </c:marker>
          <c:errBars>
            <c:errDir val="y"/>
            <c:errBarType val="both"/>
            <c:errValType val="cust"/>
            <c:noEndCap val="0"/>
            <c:plus>
              <c:numRef>
                <c:f>'8JL'!$T$10:$T$15</c:f>
                <c:numCache>
                  <c:formatCode>General</c:formatCode>
                  <c:ptCount val="6"/>
                  <c:pt idx="0">
                    <c:v>0</c:v>
                  </c:pt>
                  <c:pt idx="1">
                    <c:v>0.232116894110039</c:v>
                  </c:pt>
                  <c:pt idx="2">
                    <c:v>0.27536666245640101</c:v>
                  </c:pt>
                  <c:pt idx="3">
                    <c:v>0.30944023049204999</c:v>
                  </c:pt>
                  <c:pt idx="4">
                    <c:v>0.14692269798173399</c:v>
                  </c:pt>
                  <c:pt idx="5">
                    <c:v>0.36302294552817199</c:v>
                  </c:pt>
                </c:numCache>
              </c:numRef>
            </c:plus>
            <c:minus>
              <c:numRef>
                <c:f>'8JL'!$T$10:$T$15</c:f>
                <c:numCache>
                  <c:formatCode>General</c:formatCode>
                  <c:ptCount val="6"/>
                  <c:pt idx="0">
                    <c:v>0</c:v>
                  </c:pt>
                  <c:pt idx="1">
                    <c:v>0.232116894110039</c:v>
                  </c:pt>
                  <c:pt idx="2">
                    <c:v>0.27536666245640101</c:v>
                  </c:pt>
                  <c:pt idx="3">
                    <c:v>0.30944023049204999</c:v>
                  </c:pt>
                  <c:pt idx="4">
                    <c:v>0.14692269798173399</c:v>
                  </c:pt>
                  <c:pt idx="5">
                    <c:v>0.36302294552817199</c:v>
                  </c:pt>
                </c:numCache>
              </c:numRef>
            </c:minus>
            <c:spPr>
              <a:ln>
                <a:solidFill>
                  <a:srgbClr val="FF0000"/>
                </a:solidFill>
              </a:ln>
            </c:spPr>
          </c:errBars>
          <c:xVal>
            <c:numRef>
              <c:f>'8JL'!$N$10:$N$15</c:f>
              <c:numCache>
                <c:formatCode>General</c:formatCode>
                <c:ptCount val="6"/>
                <c:pt idx="0">
                  <c:v>0</c:v>
                </c:pt>
                <c:pt idx="1">
                  <c:v>4</c:v>
                </c:pt>
                <c:pt idx="2">
                  <c:v>8</c:v>
                </c:pt>
                <c:pt idx="3">
                  <c:v>11</c:v>
                </c:pt>
                <c:pt idx="4">
                  <c:v>14</c:v>
                </c:pt>
                <c:pt idx="5">
                  <c:v>18</c:v>
                </c:pt>
              </c:numCache>
            </c:numRef>
          </c:xVal>
          <c:yVal>
            <c:numRef>
              <c:f>'8JL'!$Q$10:$Q$15</c:f>
              <c:numCache>
                <c:formatCode>_-* #,##0.0\ _€_-;\-* #,##0.0\ _€_-;_-* "-"??\ _€_-;_-@_-</c:formatCode>
                <c:ptCount val="6"/>
                <c:pt idx="0" formatCode="General">
                  <c:v>0</c:v>
                </c:pt>
                <c:pt idx="1">
                  <c:v>1.933326753311454</c:v>
                </c:pt>
                <c:pt idx="2">
                  <c:v>3.0040575467201718</c:v>
                </c:pt>
                <c:pt idx="3">
                  <c:v>3.2431989515072099</c:v>
                </c:pt>
                <c:pt idx="4">
                  <c:v>3.1575914890020682</c:v>
                </c:pt>
                <c:pt idx="5">
                  <c:v>3.0800424411411158</c:v>
                </c:pt>
              </c:numCache>
            </c:numRef>
          </c:yVal>
          <c:smooth val="1"/>
        </c:ser>
        <c:dLbls>
          <c:showLegendKey val="0"/>
          <c:showVal val="0"/>
          <c:showCatName val="0"/>
          <c:showSerName val="0"/>
          <c:showPercent val="0"/>
          <c:showBubbleSize val="0"/>
        </c:dLbls>
        <c:axId val="91929984"/>
        <c:axId val="91939968"/>
      </c:scatterChart>
      <c:valAx>
        <c:axId val="91929984"/>
        <c:scaling>
          <c:orientation val="minMax"/>
          <c:max val="18"/>
          <c:min val="0"/>
        </c:scaling>
        <c:delete val="0"/>
        <c:axPos val="b"/>
        <c:numFmt formatCode="General" sourceLinked="1"/>
        <c:majorTickMark val="out"/>
        <c:minorTickMark val="none"/>
        <c:tickLblPos val="nextTo"/>
        <c:spPr>
          <a:ln>
            <a:solidFill>
              <a:schemeClr val="tx1"/>
            </a:solidFill>
          </a:ln>
        </c:spPr>
        <c:txPr>
          <a:bodyPr/>
          <a:lstStyle/>
          <a:p>
            <a:pPr>
              <a:defRPr sz="1000" b="0"/>
            </a:pPr>
            <a:endParaRPr lang="fr-FR"/>
          </a:p>
        </c:txPr>
        <c:crossAx val="91939968"/>
        <c:crosses val="autoZero"/>
        <c:crossBetween val="midCat"/>
        <c:majorUnit val="3"/>
      </c:valAx>
      <c:valAx>
        <c:axId val="91939968"/>
        <c:scaling>
          <c:orientation val="minMax"/>
          <c:max val="4"/>
          <c:min val="0"/>
        </c:scaling>
        <c:delete val="0"/>
        <c:axPos val="l"/>
        <c:majorGridlines>
          <c:spPr>
            <a:ln>
              <a:noFill/>
            </a:ln>
          </c:spPr>
        </c:majorGridlines>
        <c:numFmt formatCode="General" sourceLinked="0"/>
        <c:majorTickMark val="out"/>
        <c:minorTickMark val="none"/>
        <c:tickLblPos val="nextTo"/>
        <c:spPr>
          <a:ln>
            <a:solidFill>
              <a:schemeClr val="tx1"/>
            </a:solidFill>
          </a:ln>
        </c:spPr>
        <c:txPr>
          <a:bodyPr/>
          <a:lstStyle/>
          <a:p>
            <a:pPr>
              <a:defRPr sz="1000" b="0"/>
            </a:pPr>
            <a:endParaRPr lang="fr-FR"/>
          </a:p>
        </c:txPr>
        <c:crossAx val="91929984"/>
        <c:crosses val="autoZero"/>
        <c:crossBetween val="midCat"/>
        <c:majorUnit val="1"/>
      </c:valAx>
      <c:spPr>
        <a:noFill/>
      </c:spPr>
    </c:plotArea>
    <c:plotVisOnly val="1"/>
    <c:dispBlanksAs val="gap"/>
    <c:showDLblsOverMax val="0"/>
  </c:chart>
  <c:txPr>
    <a:bodyPr/>
    <a:lstStyle/>
    <a:p>
      <a:pPr>
        <a:defRPr>
          <a:latin typeface="Arial"/>
          <a:cs typeface="Arial"/>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3600000000000003E-2"/>
          <c:y val="5.3659090909090899E-2"/>
          <c:w val="0.85542361111111098"/>
          <c:h val="0.82632121212121201"/>
        </c:manualLayout>
      </c:layout>
      <c:scatterChart>
        <c:scatterStyle val="smoothMarker"/>
        <c:varyColors val="0"/>
        <c:ser>
          <c:idx val="0"/>
          <c:order val="0"/>
          <c:spPr>
            <a:ln w="25400">
              <a:solidFill>
                <a:schemeClr val="tx1"/>
              </a:solidFill>
            </a:ln>
          </c:spPr>
          <c:marker>
            <c:symbol val="none"/>
          </c:marker>
          <c:errBars>
            <c:errDir val="y"/>
            <c:errBarType val="both"/>
            <c:errValType val="cust"/>
            <c:noEndCap val="0"/>
            <c:plus>
              <c:numRef>
                <c:f>'4JC'!$U$8:$U$13</c:f>
                <c:numCache>
                  <c:formatCode>General</c:formatCode>
                  <c:ptCount val="6"/>
                  <c:pt idx="0">
                    <c:v>0</c:v>
                  </c:pt>
                  <c:pt idx="1">
                    <c:v>0.32403613524194502</c:v>
                  </c:pt>
                  <c:pt idx="2">
                    <c:v>0.35111526902468698</c:v>
                  </c:pt>
                  <c:pt idx="3">
                    <c:v>0.56370585141629803</c:v>
                  </c:pt>
                  <c:pt idx="4">
                    <c:v>0.50990222064316504</c:v>
                  </c:pt>
                  <c:pt idx="5">
                    <c:v>0.43256516129258099</c:v>
                  </c:pt>
                </c:numCache>
              </c:numRef>
            </c:plus>
            <c:minus>
              <c:numRef>
                <c:f>'4JC'!$U$8:$U$13</c:f>
                <c:numCache>
                  <c:formatCode>General</c:formatCode>
                  <c:ptCount val="6"/>
                  <c:pt idx="0">
                    <c:v>0</c:v>
                  </c:pt>
                  <c:pt idx="1">
                    <c:v>0.32403613524194502</c:v>
                  </c:pt>
                  <c:pt idx="2">
                    <c:v>0.35111526902468698</c:v>
                  </c:pt>
                  <c:pt idx="3">
                    <c:v>0.56370585141629803</c:v>
                  </c:pt>
                  <c:pt idx="4">
                    <c:v>0.50990222064316504</c:v>
                  </c:pt>
                  <c:pt idx="5">
                    <c:v>0.43256516129258099</c:v>
                  </c:pt>
                </c:numCache>
              </c:numRef>
            </c:minus>
            <c:spPr>
              <a:ln w="12700"/>
            </c:spPr>
          </c:errBars>
          <c:xVal>
            <c:numRef>
              <c:f>'4JC'!$Q$8:$Q$13</c:f>
              <c:numCache>
                <c:formatCode>General</c:formatCode>
                <c:ptCount val="6"/>
                <c:pt idx="0">
                  <c:v>0</c:v>
                </c:pt>
                <c:pt idx="1">
                  <c:v>4</c:v>
                </c:pt>
                <c:pt idx="2">
                  <c:v>8</c:v>
                </c:pt>
                <c:pt idx="3">
                  <c:v>11</c:v>
                </c:pt>
                <c:pt idx="4">
                  <c:v>14</c:v>
                </c:pt>
                <c:pt idx="5">
                  <c:v>18</c:v>
                </c:pt>
              </c:numCache>
            </c:numRef>
          </c:xVal>
          <c:yVal>
            <c:numRef>
              <c:f>'4JC'!$R$8:$R$13</c:f>
              <c:numCache>
                <c:formatCode>_(* #,##0.00_);_(* \(#,##0.00\);_(* "-"??_);_(@_)</c:formatCode>
                <c:ptCount val="6"/>
                <c:pt idx="0" formatCode="General">
                  <c:v>0</c:v>
                </c:pt>
                <c:pt idx="1">
                  <c:v>2.6031230227923401</c:v>
                </c:pt>
                <c:pt idx="2" formatCode="_-* #,##0.0\ _€_-;\-* #,##0.0\ _€_-;_-* &quot;-&quot;??\ _€_-;_-@_-">
                  <c:v>3.619320460417228</c:v>
                </c:pt>
                <c:pt idx="3" formatCode="_-* #,##0.0\ _€_-;\-* #,##0.0\ _€_-;_-* &quot;-&quot;??\ _€_-;_-@_-">
                  <c:v>4.3910620966152738</c:v>
                </c:pt>
                <c:pt idx="4" formatCode="_-* #,##0.0\ _€_-;\-* #,##0.0\ _€_-;_-* &quot;-&quot;??\ _€_-;_-@_-">
                  <c:v>4.5663108932446299</c:v>
                </c:pt>
                <c:pt idx="5" formatCode="_-* #,##0.0\ _€_-;\-* #,##0.0\ _€_-;_-* &quot;-&quot;??\ _€_-;_-@_-">
                  <c:v>4.6772985720177447</c:v>
                </c:pt>
              </c:numCache>
            </c:numRef>
          </c:yVal>
          <c:smooth val="1"/>
        </c:ser>
        <c:ser>
          <c:idx val="1"/>
          <c:order val="1"/>
          <c:spPr>
            <a:ln w="25400">
              <a:solidFill>
                <a:schemeClr val="accent2"/>
              </a:solidFill>
            </a:ln>
          </c:spPr>
          <c:marker>
            <c:symbol val="none"/>
          </c:marker>
          <c:errBars>
            <c:errDir val="y"/>
            <c:errBarType val="both"/>
            <c:errValType val="cust"/>
            <c:noEndCap val="0"/>
            <c:plus>
              <c:numRef>
                <c:f>'4JC'!$V$8:$V$13</c:f>
                <c:numCache>
                  <c:formatCode>General</c:formatCode>
                  <c:ptCount val="6"/>
                  <c:pt idx="0">
                    <c:v>0</c:v>
                  </c:pt>
                  <c:pt idx="1">
                    <c:v>0.230078789986396</c:v>
                  </c:pt>
                  <c:pt idx="2">
                    <c:v>0.54942662940210896</c:v>
                  </c:pt>
                  <c:pt idx="3">
                    <c:v>0.76010315402017803</c:v>
                  </c:pt>
                  <c:pt idx="4">
                    <c:v>0.49051499676468102</c:v>
                  </c:pt>
                  <c:pt idx="5">
                    <c:v>0.70301744210199701</c:v>
                  </c:pt>
                </c:numCache>
              </c:numRef>
            </c:plus>
            <c:minus>
              <c:numRef>
                <c:f>'4JC'!$V$8:$V$13</c:f>
                <c:numCache>
                  <c:formatCode>General</c:formatCode>
                  <c:ptCount val="6"/>
                  <c:pt idx="0">
                    <c:v>0</c:v>
                  </c:pt>
                  <c:pt idx="1">
                    <c:v>0.230078789986396</c:v>
                  </c:pt>
                  <c:pt idx="2">
                    <c:v>0.54942662940210896</c:v>
                  </c:pt>
                  <c:pt idx="3">
                    <c:v>0.76010315402017803</c:v>
                  </c:pt>
                  <c:pt idx="4">
                    <c:v>0.49051499676468102</c:v>
                  </c:pt>
                  <c:pt idx="5">
                    <c:v>0.70301744210199701</c:v>
                  </c:pt>
                </c:numCache>
              </c:numRef>
            </c:minus>
            <c:spPr>
              <a:ln>
                <a:solidFill>
                  <a:schemeClr val="accent2"/>
                </a:solidFill>
              </a:ln>
            </c:spPr>
          </c:errBars>
          <c:xVal>
            <c:numRef>
              <c:f>'4JC'!$Q$8:$Q$13</c:f>
              <c:numCache>
                <c:formatCode>General</c:formatCode>
                <c:ptCount val="6"/>
                <c:pt idx="0">
                  <c:v>0</c:v>
                </c:pt>
                <c:pt idx="1">
                  <c:v>4</c:v>
                </c:pt>
                <c:pt idx="2">
                  <c:v>8</c:v>
                </c:pt>
                <c:pt idx="3">
                  <c:v>11</c:v>
                </c:pt>
                <c:pt idx="4">
                  <c:v>14</c:v>
                </c:pt>
                <c:pt idx="5">
                  <c:v>18</c:v>
                </c:pt>
              </c:numCache>
            </c:numRef>
          </c:xVal>
          <c:yVal>
            <c:numRef>
              <c:f>'4JC'!$S$8:$S$13</c:f>
              <c:numCache>
                <c:formatCode>_(* #,##0.00_);_(* \(#,##0.00\);_(* "-"??_);_(@_)</c:formatCode>
                <c:ptCount val="6"/>
                <c:pt idx="0" formatCode="General">
                  <c:v>0</c:v>
                </c:pt>
                <c:pt idx="1">
                  <c:v>4.0574861387678789</c:v>
                </c:pt>
                <c:pt idx="2" formatCode="_-* #,##0.0\ _€_-;\-* #,##0.0\ _€_-;_-* &quot;-&quot;??\ _€_-;_-@_-">
                  <c:v>5.4727737962111203</c:v>
                </c:pt>
                <c:pt idx="3" formatCode="_-* #,##0.0\ _€_-;\-* #,##0.0\ _€_-;_-* &quot;-&quot;??\ _€_-;_-@_-">
                  <c:v>6.2886766291395357</c:v>
                </c:pt>
                <c:pt idx="4" formatCode="_-* #,##0.0\ _€_-;\-* #,##0.0\ _€_-;_-* &quot;-&quot;??\ _€_-;_-@_-">
                  <c:v>6.4391271191684414</c:v>
                </c:pt>
                <c:pt idx="5" formatCode="_-* #,##0.0\ _€_-;\-* #,##0.0\ _€_-;_-* &quot;-&quot;??\ _€_-;_-@_-">
                  <c:v>6.9885979970883412</c:v>
                </c:pt>
              </c:numCache>
            </c:numRef>
          </c:yVal>
          <c:smooth val="1"/>
        </c:ser>
        <c:ser>
          <c:idx val="2"/>
          <c:order val="2"/>
          <c:spPr>
            <a:ln w="25400">
              <a:solidFill>
                <a:srgbClr val="FF0000"/>
              </a:solidFill>
            </a:ln>
          </c:spPr>
          <c:marker>
            <c:symbol val="none"/>
          </c:marker>
          <c:errBars>
            <c:errDir val="y"/>
            <c:errBarType val="both"/>
            <c:errValType val="cust"/>
            <c:noEndCap val="0"/>
            <c:plus>
              <c:numRef>
                <c:f>'4JC'!$W$8:$W$13</c:f>
                <c:numCache>
                  <c:formatCode>General</c:formatCode>
                  <c:ptCount val="6"/>
                  <c:pt idx="0">
                    <c:v>0</c:v>
                  </c:pt>
                  <c:pt idx="1">
                    <c:v>0.40290472114855902</c:v>
                  </c:pt>
                  <c:pt idx="2">
                    <c:v>0.658543847801631</c:v>
                  </c:pt>
                  <c:pt idx="3">
                    <c:v>0.69018193934378902</c:v>
                  </c:pt>
                  <c:pt idx="4">
                    <c:v>0.886858691834291</c:v>
                  </c:pt>
                  <c:pt idx="5">
                    <c:v>0.693270643667808</c:v>
                  </c:pt>
                </c:numCache>
              </c:numRef>
            </c:plus>
            <c:minus>
              <c:numRef>
                <c:f>'4JC'!$W$8:$W$13</c:f>
                <c:numCache>
                  <c:formatCode>General</c:formatCode>
                  <c:ptCount val="6"/>
                  <c:pt idx="0">
                    <c:v>0</c:v>
                  </c:pt>
                  <c:pt idx="1">
                    <c:v>0.40290472114855902</c:v>
                  </c:pt>
                  <c:pt idx="2">
                    <c:v>0.658543847801631</c:v>
                  </c:pt>
                  <c:pt idx="3">
                    <c:v>0.69018193934378902</c:v>
                  </c:pt>
                  <c:pt idx="4">
                    <c:v>0.886858691834291</c:v>
                  </c:pt>
                  <c:pt idx="5">
                    <c:v>0.693270643667808</c:v>
                  </c:pt>
                </c:numCache>
              </c:numRef>
            </c:minus>
            <c:spPr>
              <a:ln>
                <a:solidFill>
                  <a:srgbClr val="FF0000"/>
                </a:solidFill>
              </a:ln>
            </c:spPr>
          </c:errBars>
          <c:xVal>
            <c:numRef>
              <c:f>'4JC'!$Q$8:$Q$13</c:f>
              <c:numCache>
                <c:formatCode>General</c:formatCode>
                <c:ptCount val="6"/>
                <c:pt idx="0">
                  <c:v>0</c:v>
                </c:pt>
                <c:pt idx="1">
                  <c:v>4</c:v>
                </c:pt>
                <c:pt idx="2">
                  <c:v>8</c:v>
                </c:pt>
                <c:pt idx="3">
                  <c:v>11</c:v>
                </c:pt>
                <c:pt idx="4">
                  <c:v>14</c:v>
                </c:pt>
                <c:pt idx="5">
                  <c:v>18</c:v>
                </c:pt>
              </c:numCache>
            </c:numRef>
          </c:xVal>
          <c:yVal>
            <c:numRef>
              <c:f>'4JC'!$T$8:$T$13</c:f>
              <c:numCache>
                <c:formatCode>_(* #,##0.00_);_(* \(#,##0.00\);_(* "-"??_);_(@_)</c:formatCode>
                <c:ptCount val="6"/>
                <c:pt idx="0" formatCode="General">
                  <c:v>0</c:v>
                </c:pt>
                <c:pt idx="1">
                  <c:v>4.3265469287161364</c:v>
                </c:pt>
                <c:pt idx="2" formatCode="_-* #,##0.0\ _€_-;\-* #,##0.0\ _€_-;_-* &quot;-&quot;??\ _€_-;_-@_-">
                  <c:v>5.7289487745894627</c:v>
                </c:pt>
                <c:pt idx="3" formatCode="_-* #,##0.0\ _€_-;\-* #,##0.0\ _€_-;_-* &quot;-&quot;??\ _€_-;_-@_-">
                  <c:v>6.3453633283703281</c:v>
                </c:pt>
                <c:pt idx="4" formatCode="_-* #,##0.0\ _€_-;\-* #,##0.0\ _€_-;_-* &quot;-&quot;??\ _€_-;_-@_-">
                  <c:v>6.805740027293135</c:v>
                </c:pt>
                <c:pt idx="5" formatCode="_-* #,##0.0\ _€_-;\-* #,##0.0\ _€_-;_-* &quot;-&quot;??\ _€_-;_-@_-">
                  <c:v>7.3794146365536664</c:v>
                </c:pt>
              </c:numCache>
            </c:numRef>
          </c:yVal>
          <c:smooth val="1"/>
        </c:ser>
        <c:dLbls>
          <c:showLegendKey val="0"/>
          <c:showVal val="0"/>
          <c:showCatName val="0"/>
          <c:showSerName val="0"/>
          <c:showPercent val="0"/>
          <c:showBubbleSize val="0"/>
        </c:dLbls>
        <c:axId val="18004992"/>
        <c:axId val="91771648"/>
      </c:scatterChart>
      <c:valAx>
        <c:axId val="18004992"/>
        <c:scaling>
          <c:orientation val="minMax"/>
          <c:max val="18"/>
          <c:min val="0"/>
        </c:scaling>
        <c:delete val="0"/>
        <c:axPos val="b"/>
        <c:numFmt formatCode="General" sourceLinked="1"/>
        <c:majorTickMark val="out"/>
        <c:minorTickMark val="none"/>
        <c:tickLblPos val="nextTo"/>
        <c:spPr>
          <a:ln>
            <a:solidFill>
              <a:schemeClr val="tx1"/>
            </a:solidFill>
          </a:ln>
        </c:spPr>
        <c:txPr>
          <a:bodyPr/>
          <a:lstStyle/>
          <a:p>
            <a:pPr>
              <a:defRPr sz="1000" b="0"/>
            </a:pPr>
            <a:endParaRPr lang="fr-FR"/>
          </a:p>
        </c:txPr>
        <c:crossAx val="91771648"/>
        <c:crosses val="autoZero"/>
        <c:crossBetween val="midCat"/>
        <c:majorUnit val="3"/>
      </c:valAx>
      <c:valAx>
        <c:axId val="91771648"/>
        <c:scaling>
          <c:orientation val="minMax"/>
          <c:max val="8"/>
          <c:min val="0"/>
        </c:scaling>
        <c:delete val="0"/>
        <c:axPos val="l"/>
        <c:majorGridlines>
          <c:spPr>
            <a:ln>
              <a:noFill/>
            </a:ln>
          </c:spPr>
        </c:majorGridlines>
        <c:numFmt formatCode="General" sourceLinked="0"/>
        <c:majorTickMark val="out"/>
        <c:minorTickMark val="none"/>
        <c:tickLblPos val="nextTo"/>
        <c:spPr>
          <a:ln>
            <a:solidFill>
              <a:schemeClr val="tx1"/>
            </a:solidFill>
          </a:ln>
        </c:spPr>
        <c:txPr>
          <a:bodyPr/>
          <a:lstStyle/>
          <a:p>
            <a:pPr>
              <a:defRPr sz="1000" b="0"/>
            </a:pPr>
            <a:endParaRPr lang="fr-FR"/>
          </a:p>
        </c:txPr>
        <c:crossAx val="18004992"/>
        <c:crosses val="autoZero"/>
        <c:crossBetween val="midCat"/>
        <c:majorUnit val="2"/>
      </c:valAx>
      <c:spPr>
        <a:noFill/>
      </c:spPr>
    </c:plotArea>
    <c:plotVisOnly val="1"/>
    <c:dispBlanksAs val="gap"/>
    <c:showDLblsOverMax val="0"/>
  </c:chart>
  <c:txPr>
    <a:bodyPr/>
    <a:lstStyle/>
    <a:p>
      <a:pPr>
        <a:defRPr>
          <a:latin typeface="Arial"/>
          <a:cs typeface="Arial"/>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19901837438927"/>
          <c:y val="5.8391046215823403E-2"/>
          <c:w val="0.82176732886825099"/>
          <c:h val="0.87737880294677095"/>
        </c:manualLayout>
      </c:layout>
      <c:barChart>
        <c:barDir val="col"/>
        <c:grouping val="clustered"/>
        <c:varyColors val="0"/>
        <c:ser>
          <c:idx val="0"/>
          <c:order val="0"/>
          <c:spPr>
            <a:noFill/>
            <a:ln>
              <a:noFill/>
            </a:ln>
          </c:spPr>
          <c:invertIfNegative val="0"/>
          <c:dPt>
            <c:idx val="0"/>
            <c:invertIfNegative val="0"/>
            <c:bubble3D val="0"/>
            <c:spPr>
              <a:solidFill>
                <a:schemeClr val="tx1"/>
              </a:solidFill>
              <a:ln>
                <a:noFill/>
              </a:ln>
            </c:spPr>
          </c:dPt>
          <c:dPt>
            <c:idx val="1"/>
            <c:invertIfNegative val="0"/>
            <c:bubble3D val="0"/>
            <c:spPr>
              <a:solidFill>
                <a:schemeClr val="accent2"/>
              </a:solidFill>
              <a:ln>
                <a:noFill/>
              </a:ln>
            </c:spPr>
          </c:dPt>
          <c:dPt>
            <c:idx val="2"/>
            <c:invertIfNegative val="0"/>
            <c:bubble3D val="0"/>
            <c:spPr>
              <a:solidFill>
                <a:srgbClr val="FF0000"/>
              </a:solidFill>
              <a:ln>
                <a:noFill/>
              </a:ln>
            </c:spPr>
          </c:dPt>
          <c:dPt>
            <c:idx val="3"/>
            <c:invertIfNegative val="0"/>
            <c:bubble3D val="0"/>
            <c:spPr>
              <a:solidFill>
                <a:schemeClr val="tx1"/>
              </a:solidFill>
              <a:ln>
                <a:noFill/>
              </a:ln>
            </c:spPr>
          </c:dPt>
          <c:dPt>
            <c:idx val="4"/>
            <c:invertIfNegative val="0"/>
            <c:bubble3D val="0"/>
            <c:spPr>
              <a:solidFill>
                <a:schemeClr val="accent3"/>
              </a:solidFill>
              <a:ln>
                <a:noFill/>
              </a:ln>
            </c:spPr>
          </c:dPt>
          <c:dPt>
            <c:idx val="5"/>
            <c:invertIfNegative val="0"/>
            <c:bubble3D val="0"/>
            <c:spPr>
              <a:solidFill>
                <a:srgbClr val="008000"/>
              </a:solidFill>
              <a:ln>
                <a:noFill/>
              </a:ln>
            </c:spPr>
          </c:dPt>
          <c:errBars>
            <c:errBarType val="both"/>
            <c:errValType val="cust"/>
            <c:noEndCap val="0"/>
            <c:plus>
              <c:numRef>
                <c:f>Feuil1!$H$13:$M$13</c:f>
                <c:numCache>
                  <c:formatCode>General</c:formatCode>
                  <c:ptCount val="6"/>
                  <c:pt idx="0">
                    <c:v>1.0900000000000001</c:v>
                  </c:pt>
                  <c:pt idx="1">
                    <c:v>1.23</c:v>
                  </c:pt>
                  <c:pt idx="2">
                    <c:v>1.37</c:v>
                  </c:pt>
                  <c:pt idx="3">
                    <c:v>0.92683600135544097</c:v>
                  </c:pt>
                  <c:pt idx="4">
                    <c:v>1.7543979574606601</c:v>
                  </c:pt>
                  <c:pt idx="5">
                    <c:v>1.2421884474435581</c:v>
                  </c:pt>
                </c:numCache>
              </c:numRef>
            </c:plus>
            <c:minus>
              <c:numRef>
                <c:f>Feuil1!$H$13:$M$13</c:f>
                <c:numCache>
                  <c:formatCode>General</c:formatCode>
                  <c:ptCount val="6"/>
                  <c:pt idx="0">
                    <c:v>1.0900000000000001</c:v>
                  </c:pt>
                  <c:pt idx="1">
                    <c:v>1.23</c:v>
                  </c:pt>
                  <c:pt idx="2">
                    <c:v>1.37</c:v>
                  </c:pt>
                  <c:pt idx="3">
                    <c:v>0.92683600135544097</c:v>
                  </c:pt>
                  <c:pt idx="4">
                    <c:v>1.7543979574606601</c:v>
                  </c:pt>
                  <c:pt idx="5">
                    <c:v>1.2421884474435581</c:v>
                  </c:pt>
                </c:numCache>
              </c:numRef>
            </c:minus>
          </c:errBars>
          <c:val>
            <c:numRef>
              <c:f>Feuil1!$H$12:$M$12</c:f>
              <c:numCache>
                <c:formatCode>General</c:formatCode>
                <c:ptCount val="6"/>
                <c:pt idx="0">
                  <c:v>14.53</c:v>
                </c:pt>
                <c:pt idx="1">
                  <c:v>14.68</c:v>
                </c:pt>
                <c:pt idx="2">
                  <c:v>14.58</c:v>
                </c:pt>
                <c:pt idx="3">
                  <c:v>13.16477379488772</c:v>
                </c:pt>
                <c:pt idx="4">
                  <c:v>10.90508259185067</c:v>
                </c:pt>
                <c:pt idx="5">
                  <c:v>10.32944097254763</c:v>
                </c:pt>
              </c:numCache>
            </c:numRef>
          </c:val>
        </c:ser>
        <c:dLbls>
          <c:showLegendKey val="0"/>
          <c:showVal val="0"/>
          <c:showCatName val="0"/>
          <c:showSerName val="0"/>
          <c:showPercent val="0"/>
          <c:showBubbleSize val="0"/>
        </c:dLbls>
        <c:gapWidth val="150"/>
        <c:axId val="93649536"/>
        <c:axId val="94769536"/>
      </c:barChart>
      <c:catAx>
        <c:axId val="93649536"/>
        <c:scaling>
          <c:orientation val="minMax"/>
        </c:scaling>
        <c:delete val="1"/>
        <c:axPos val="b"/>
        <c:numFmt formatCode="General" sourceLinked="1"/>
        <c:majorTickMark val="out"/>
        <c:minorTickMark val="none"/>
        <c:tickLblPos val="none"/>
        <c:crossAx val="94769536"/>
        <c:crosses val="autoZero"/>
        <c:auto val="1"/>
        <c:lblAlgn val="ctr"/>
        <c:lblOffset val="100"/>
        <c:noMultiLvlLbl val="0"/>
      </c:catAx>
      <c:valAx>
        <c:axId val="94769536"/>
        <c:scaling>
          <c:orientation val="minMax"/>
          <c:max val="20"/>
          <c:min val="0"/>
        </c:scaling>
        <c:delete val="0"/>
        <c:axPos val="l"/>
        <c:numFmt formatCode="General" sourceLinked="0"/>
        <c:majorTickMark val="out"/>
        <c:minorTickMark val="none"/>
        <c:tickLblPos val="nextTo"/>
        <c:spPr>
          <a:ln>
            <a:solidFill>
              <a:schemeClr val="tx1"/>
            </a:solidFill>
          </a:ln>
        </c:spPr>
        <c:txPr>
          <a:bodyPr/>
          <a:lstStyle/>
          <a:p>
            <a:pPr>
              <a:defRPr sz="1000" b="0">
                <a:latin typeface="Arial" pitchFamily="34" charset="0"/>
                <a:cs typeface="Arial" pitchFamily="34" charset="0"/>
              </a:defRPr>
            </a:pPr>
            <a:endParaRPr lang="fr-FR"/>
          </a:p>
        </c:txPr>
        <c:crossAx val="93649536"/>
        <c:crosses val="autoZero"/>
        <c:crossBetween val="between"/>
        <c:majorUnit val="4"/>
      </c:valAx>
      <c:spPr>
        <a:noFill/>
        <a:ln>
          <a:noFill/>
        </a:ln>
      </c:spPr>
    </c:plotArea>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639375057534701E-2"/>
          <c:y val="6.9049566798659603E-2"/>
          <c:w val="0.84199195376507396"/>
          <c:h val="0.798162804742379"/>
        </c:manualLayout>
      </c:layout>
      <c:barChart>
        <c:barDir val="col"/>
        <c:grouping val="clustered"/>
        <c:varyColors val="0"/>
        <c:ser>
          <c:idx val="0"/>
          <c:order val="0"/>
          <c:tx>
            <c:strRef>
              <c:f>'28'!$R$87</c:f>
              <c:strCache>
                <c:ptCount val="1"/>
                <c:pt idx="0">
                  <c:v>28°C smallest plants removed (mm)</c:v>
                </c:pt>
              </c:strCache>
            </c:strRef>
          </c:tx>
          <c:spPr>
            <a:solidFill>
              <a:srgbClr val="FFFFFF"/>
            </a:solidFill>
            <a:ln>
              <a:noFill/>
            </a:ln>
            <a:effectLst/>
          </c:spPr>
          <c:invertIfNegative val="0"/>
          <c:dPt>
            <c:idx val="0"/>
            <c:invertIfNegative val="0"/>
            <c:bubble3D val="0"/>
            <c:spPr>
              <a:solidFill>
                <a:schemeClr val="tx1"/>
              </a:solidFill>
              <a:ln>
                <a:noFill/>
              </a:ln>
              <a:effectLst/>
            </c:spPr>
          </c:dPt>
          <c:dPt>
            <c:idx val="1"/>
            <c:invertIfNegative val="0"/>
            <c:bubble3D val="0"/>
            <c:spPr>
              <a:solidFill>
                <a:schemeClr val="accent2"/>
              </a:solidFill>
              <a:ln>
                <a:noFill/>
              </a:ln>
              <a:effectLst/>
            </c:spPr>
          </c:dPt>
          <c:dPt>
            <c:idx val="2"/>
            <c:invertIfNegative val="0"/>
            <c:bubble3D val="0"/>
            <c:spPr>
              <a:solidFill>
                <a:srgbClr val="FF0000"/>
              </a:solidFill>
              <a:ln>
                <a:noFill/>
              </a:ln>
              <a:effectLst/>
            </c:spPr>
          </c:dPt>
          <c:dPt>
            <c:idx val="3"/>
            <c:invertIfNegative val="0"/>
            <c:bubble3D val="0"/>
            <c:spPr>
              <a:solidFill>
                <a:schemeClr val="tx1"/>
              </a:solidFill>
              <a:ln>
                <a:noFill/>
              </a:ln>
              <a:effectLst/>
            </c:spPr>
          </c:dPt>
          <c:dPt>
            <c:idx val="4"/>
            <c:invertIfNegative val="0"/>
            <c:bubble3D val="0"/>
            <c:spPr>
              <a:solidFill>
                <a:srgbClr val="008000"/>
              </a:solidFill>
              <a:ln>
                <a:noFill/>
              </a:ln>
              <a:effectLst/>
            </c:spPr>
          </c:dPt>
          <c:errBars>
            <c:errBarType val="both"/>
            <c:errValType val="cust"/>
            <c:noEndCap val="0"/>
            <c:plus>
              <c:numRef>
                <c:f>'28'!$S$88:$X$88</c:f>
                <c:numCache>
                  <c:formatCode>General</c:formatCode>
                  <c:ptCount val="6"/>
                  <c:pt idx="0">
                    <c:v>0.52107740810507597</c:v>
                  </c:pt>
                  <c:pt idx="1">
                    <c:v>0.45683770413351799</c:v>
                  </c:pt>
                  <c:pt idx="2">
                    <c:v>0.441668951271179</c:v>
                  </c:pt>
                  <c:pt idx="3">
                    <c:v>0.205885413872748</c:v>
                  </c:pt>
                  <c:pt idx="4">
                    <c:v>0.222756991451417</c:v>
                  </c:pt>
                  <c:pt idx="5">
                    <c:v>0.15713452899425601</c:v>
                  </c:pt>
                </c:numCache>
              </c:numRef>
            </c:plus>
            <c:minus>
              <c:numRef>
                <c:f>'28'!$S$88:$X$88</c:f>
                <c:numCache>
                  <c:formatCode>General</c:formatCode>
                  <c:ptCount val="6"/>
                  <c:pt idx="0">
                    <c:v>0.52107740810507597</c:v>
                  </c:pt>
                  <c:pt idx="1">
                    <c:v>0.45683770413351799</c:v>
                  </c:pt>
                  <c:pt idx="2">
                    <c:v>0.441668951271179</c:v>
                  </c:pt>
                  <c:pt idx="3">
                    <c:v>0.205885413872748</c:v>
                  </c:pt>
                  <c:pt idx="4">
                    <c:v>0.222756991451417</c:v>
                  </c:pt>
                  <c:pt idx="5">
                    <c:v>0.15713452899425601</c:v>
                  </c:pt>
                </c:numCache>
              </c:numRef>
            </c:minus>
          </c:errBars>
          <c:cat>
            <c:strRef>
              <c:f>'28'!$S$86:$W$86</c:f>
              <c:strCache>
                <c:ptCount val="5"/>
                <c:pt idx="0">
                  <c:v>Ws</c:v>
                </c:pt>
                <c:pt idx="1">
                  <c:v>RNAi-1</c:v>
                </c:pt>
                <c:pt idx="2">
                  <c:v>RNAi-2</c:v>
                </c:pt>
                <c:pt idx="3">
                  <c:v>Col-0</c:v>
                </c:pt>
                <c:pt idx="4">
                  <c:v>OE_2</c:v>
                </c:pt>
              </c:strCache>
            </c:strRef>
          </c:cat>
          <c:val>
            <c:numRef>
              <c:f>'28'!$S$87:$W$87</c:f>
              <c:numCache>
                <c:formatCode>General</c:formatCode>
                <c:ptCount val="5"/>
                <c:pt idx="0">
                  <c:v>2.7865158343667762</c:v>
                </c:pt>
                <c:pt idx="1">
                  <c:v>4.2756193097607449</c:v>
                </c:pt>
                <c:pt idx="2">
                  <c:v>4.687169172136354</c:v>
                </c:pt>
                <c:pt idx="3">
                  <c:v>1.7855882560519449</c:v>
                </c:pt>
                <c:pt idx="4">
                  <c:v>1.9743806902392551</c:v>
                </c:pt>
              </c:numCache>
            </c:numRef>
          </c:val>
        </c:ser>
        <c:dLbls>
          <c:showLegendKey val="0"/>
          <c:showVal val="0"/>
          <c:showCatName val="0"/>
          <c:showSerName val="0"/>
          <c:showPercent val="0"/>
          <c:showBubbleSize val="0"/>
        </c:dLbls>
        <c:gapWidth val="150"/>
        <c:axId val="94807936"/>
        <c:axId val="94809472"/>
      </c:barChart>
      <c:catAx>
        <c:axId val="94807936"/>
        <c:scaling>
          <c:orientation val="minMax"/>
        </c:scaling>
        <c:delete val="1"/>
        <c:axPos val="b"/>
        <c:majorTickMark val="out"/>
        <c:minorTickMark val="none"/>
        <c:tickLblPos val="nextTo"/>
        <c:crossAx val="94809472"/>
        <c:crosses val="autoZero"/>
        <c:auto val="1"/>
        <c:lblAlgn val="ctr"/>
        <c:lblOffset val="100"/>
        <c:noMultiLvlLbl val="0"/>
      </c:catAx>
      <c:valAx>
        <c:axId val="94809472"/>
        <c:scaling>
          <c:orientation val="minMax"/>
          <c:max val="6"/>
        </c:scaling>
        <c:delete val="0"/>
        <c:axPos val="l"/>
        <c:numFmt formatCode="General" sourceLinked="1"/>
        <c:majorTickMark val="out"/>
        <c:minorTickMark val="none"/>
        <c:tickLblPos val="nextTo"/>
        <c:spPr>
          <a:ln>
            <a:solidFill>
              <a:srgbClr val="000000"/>
            </a:solidFill>
          </a:ln>
        </c:spPr>
        <c:crossAx val="94807936"/>
        <c:crosses val="autoZero"/>
        <c:crossBetween val="between"/>
        <c:majorUnit val="2"/>
        <c:minorUnit val="0.1"/>
      </c:valAx>
    </c:plotArea>
    <c:plotVisOnly val="1"/>
    <c:dispBlanksAs val="gap"/>
    <c:showDLblsOverMax val="0"/>
  </c:chart>
  <c:txPr>
    <a:bodyPr/>
    <a:lstStyle/>
    <a:p>
      <a:pPr>
        <a:defRPr>
          <a:latin typeface="Arial"/>
          <a:cs typeface="Arial"/>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19901837438927"/>
          <c:y val="5.8391046215823403E-2"/>
          <c:w val="0.82176732886825099"/>
          <c:h val="0.87737880294677095"/>
        </c:manualLayout>
      </c:layout>
      <c:barChart>
        <c:barDir val="col"/>
        <c:grouping val="clustered"/>
        <c:varyColors val="0"/>
        <c:ser>
          <c:idx val="0"/>
          <c:order val="0"/>
          <c:spPr>
            <a:noFill/>
            <a:ln>
              <a:noFill/>
            </a:ln>
          </c:spPr>
          <c:invertIfNegative val="0"/>
          <c:dPt>
            <c:idx val="0"/>
            <c:invertIfNegative val="0"/>
            <c:bubble3D val="0"/>
            <c:spPr>
              <a:solidFill>
                <a:schemeClr val="tx1"/>
              </a:solidFill>
              <a:ln>
                <a:noFill/>
              </a:ln>
            </c:spPr>
          </c:dPt>
          <c:dPt>
            <c:idx val="1"/>
            <c:invertIfNegative val="0"/>
            <c:bubble3D val="0"/>
            <c:spPr>
              <a:solidFill>
                <a:schemeClr val="accent3"/>
              </a:solidFill>
              <a:ln>
                <a:noFill/>
              </a:ln>
            </c:spPr>
          </c:dPt>
          <c:dPt>
            <c:idx val="2"/>
            <c:invertIfNegative val="0"/>
            <c:bubble3D val="0"/>
            <c:spPr>
              <a:solidFill>
                <a:srgbClr val="008000"/>
              </a:solidFill>
              <a:ln>
                <a:noFill/>
              </a:ln>
            </c:spPr>
          </c:dPt>
          <c:dPt>
            <c:idx val="4"/>
            <c:invertIfNegative val="0"/>
            <c:bubble3D val="0"/>
          </c:dPt>
          <c:dPt>
            <c:idx val="5"/>
            <c:invertIfNegative val="0"/>
            <c:bubble3D val="0"/>
          </c:dPt>
          <c:errBars>
            <c:errBarType val="both"/>
            <c:errValType val="cust"/>
            <c:noEndCap val="0"/>
            <c:plus>
              <c:numRef>
                <c:f>Sheet1!$L$14:$L$16</c:f>
                <c:numCache>
                  <c:formatCode>General</c:formatCode>
                  <c:ptCount val="3"/>
                  <c:pt idx="0">
                    <c:v>0.3</c:v>
                  </c:pt>
                  <c:pt idx="1">
                    <c:v>0.23</c:v>
                  </c:pt>
                  <c:pt idx="2">
                    <c:v>0.27</c:v>
                  </c:pt>
                </c:numCache>
              </c:numRef>
            </c:plus>
            <c:minus>
              <c:numRef>
                <c:f>Sheet1!$L$14:$L$16</c:f>
                <c:numCache>
                  <c:formatCode>General</c:formatCode>
                  <c:ptCount val="3"/>
                  <c:pt idx="0">
                    <c:v>0.3</c:v>
                  </c:pt>
                  <c:pt idx="1">
                    <c:v>0.23</c:v>
                  </c:pt>
                  <c:pt idx="2">
                    <c:v>0.27</c:v>
                  </c:pt>
                </c:numCache>
              </c:numRef>
            </c:minus>
          </c:errBars>
          <c:val>
            <c:numRef>
              <c:f>Sheet1!$K$14:$K$16</c:f>
              <c:numCache>
                <c:formatCode>General</c:formatCode>
                <c:ptCount val="3"/>
                <c:pt idx="0">
                  <c:v>1.9466135470000001</c:v>
                </c:pt>
                <c:pt idx="1">
                  <c:v>1.579309887</c:v>
                </c:pt>
                <c:pt idx="2">
                  <c:v>1.56188693</c:v>
                </c:pt>
              </c:numCache>
            </c:numRef>
          </c:val>
        </c:ser>
        <c:dLbls>
          <c:showLegendKey val="0"/>
          <c:showVal val="0"/>
          <c:showCatName val="0"/>
          <c:showSerName val="0"/>
          <c:showPercent val="0"/>
          <c:showBubbleSize val="0"/>
        </c:dLbls>
        <c:gapWidth val="150"/>
        <c:axId val="95396224"/>
        <c:axId val="95397760"/>
      </c:barChart>
      <c:catAx>
        <c:axId val="95396224"/>
        <c:scaling>
          <c:orientation val="minMax"/>
        </c:scaling>
        <c:delete val="1"/>
        <c:axPos val="b"/>
        <c:numFmt formatCode="General" sourceLinked="1"/>
        <c:majorTickMark val="out"/>
        <c:minorTickMark val="none"/>
        <c:tickLblPos val="none"/>
        <c:crossAx val="95397760"/>
        <c:crosses val="autoZero"/>
        <c:auto val="1"/>
        <c:lblAlgn val="ctr"/>
        <c:lblOffset val="100"/>
        <c:noMultiLvlLbl val="0"/>
      </c:catAx>
      <c:valAx>
        <c:axId val="95397760"/>
        <c:scaling>
          <c:orientation val="minMax"/>
          <c:max val="2.4"/>
          <c:min val="0"/>
        </c:scaling>
        <c:delete val="0"/>
        <c:axPos val="l"/>
        <c:numFmt formatCode="General" sourceLinked="0"/>
        <c:majorTickMark val="out"/>
        <c:minorTickMark val="none"/>
        <c:tickLblPos val="nextTo"/>
        <c:spPr>
          <a:ln>
            <a:solidFill>
              <a:schemeClr val="tx1"/>
            </a:solidFill>
          </a:ln>
        </c:spPr>
        <c:txPr>
          <a:bodyPr/>
          <a:lstStyle/>
          <a:p>
            <a:pPr>
              <a:defRPr sz="1000" b="0">
                <a:latin typeface="Arial" pitchFamily="34" charset="0"/>
                <a:cs typeface="Arial" pitchFamily="34" charset="0"/>
              </a:defRPr>
            </a:pPr>
            <a:endParaRPr lang="fr-FR"/>
          </a:p>
        </c:txPr>
        <c:crossAx val="95396224"/>
        <c:crosses val="autoZero"/>
        <c:crossBetween val="between"/>
        <c:majorUnit val="0.6"/>
      </c:valAx>
      <c:spPr>
        <a:noFill/>
        <a:ln>
          <a:noFill/>
        </a:ln>
      </c:spPr>
    </c:plotArea>
    <c:plotVisOnly val="1"/>
    <c:dispBlanksAs val="gap"/>
    <c:showDLblsOverMax val="0"/>
  </c:chart>
  <c:spPr>
    <a:noFill/>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tx1"/>
              </a:solidFill>
              <a:ln>
                <a:solidFill>
                  <a:schemeClr val="tx1"/>
                </a:solidFill>
              </a:ln>
            </c:spPr>
          </c:dPt>
          <c:dPt>
            <c:idx val="1"/>
            <c:invertIfNegative val="0"/>
            <c:bubble3D val="0"/>
            <c:spPr>
              <a:solidFill>
                <a:schemeClr val="accent3">
                  <a:lumMod val="60000"/>
                  <a:lumOff val="40000"/>
                </a:schemeClr>
              </a:solidFill>
            </c:spPr>
          </c:dPt>
          <c:dPt>
            <c:idx val="2"/>
            <c:invertIfNegative val="0"/>
            <c:bubble3D val="0"/>
            <c:spPr>
              <a:solidFill>
                <a:srgbClr val="00B050"/>
              </a:solidFill>
            </c:spPr>
          </c:dPt>
          <c:errBars>
            <c:errBarType val="both"/>
            <c:errValType val="cust"/>
            <c:noEndCap val="0"/>
            <c:plus>
              <c:numRef>
                <c:f>'CHC1'!$C$28:$E$28</c:f>
                <c:numCache>
                  <c:formatCode>General</c:formatCode>
                  <c:ptCount val="3"/>
                  <c:pt idx="0">
                    <c:v>6.9199999999999998E-2</c:v>
                  </c:pt>
                  <c:pt idx="1">
                    <c:v>0.15390000000000001</c:v>
                  </c:pt>
                  <c:pt idx="2">
                    <c:v>0.23580000000000001</c:v>
                  </c:pt>
                </c:numCache>
              </c:numRef>
            </c:plus>
            <c:minus>
              <c:numRef>
                <c:f>'CHC1'!$C$28:$E$28</c:f>
                <c:numCache>
                  <c:formatCode>General</c:formatCode>
                  <c:ptCount val="3"/>
                  <c:pt idx="0">
                    <c:v>6.9199999999999998E-2</c:v>
                  </c:pt>
                  <c:pt idx="1">
                    <c:v>0.15390000000000001</c:v>
                  </c:pt>
                  <c:pt idx="2">
                    <c:v>0.23580000000000001</c:v>
                  </c:pt>
                </c:numCache>
              </c:numRef>
            </c:minus>
          </c:errBars>
          <c:val>
            <c:numRef>
              <c:f>'CHC1'!$H$28:$J$28</c:f>
              <c:numCache>
                <c:formatCode>0.00E+00</c:formatCode>
                <c:ptCount val="3"/>
                <c:pt idx="0">
                  <c:v>1</c:v>
                </c:pt>
                <c:pt idx="1">
                  <c:v>2.22398843930636</c:v>
                </c:pt>
                <c:pt idx="2">
                  <c:v>3.4075144508670521</c:v>
                </c:pt>
              </c:numCache>
            </c:numRef>
          </c:val>
        </c:ser>
        <c:dLbls>
          <c:showLegendKey val="0"/>
          <c:showVal val="0"/>
          <c:showCatName val="0"/>
          <c:showSerName val="0"/>
          <c:showPercent val="0"/>
          <c:showBubbleSize val="0"/>
        </c:dLbls>
        <c:gapWidth val="150"/>
        <c:axId val="95435392"/>
        <c:axId val="95437184"/>
      </c:barChart>
      <c:catAx>
        <c:axId val="95435392"/>
        <c:scaling>
          <c:orientation val="minMax"/>
        </c:scaling>
        <c:delete val="1"/>
        <c:axPos val="b"/>
        <c:majorTickMark val="out"/>
        <c:minorTickMark val="none"/>
        <c:tickLblPos val="nextTo"/>
        <c:crossAx val="95437184"/>
        <c:crosses val="autoZero"/>
        <c:auto val="1"/>
        <c:lblAlgn val="ctr"/>
        <c:lblOffset val="100"/>
        <c:noMultiLvlLbl val="0"/>
      </c:catAx>
      <c:valAx>
        <c:axId val="95437184"/>
        <c:scaling>
          <c:orientation val="minMax"/>
        </c:scaling>
        <c:delete val="0"/>
        <c:axPos val="l"/>
        <c:numFmt formatCode="General" sourceLinked="0"/>
        <c:majorTickMark val="out"/>
        <c:minorTickMark val="none"/>
        <c:tickLblPos val="nextTo"/>
        <c:txPr>
          <a:bodyPr/>
          <a:lstStyle/>
          <a:p>
            <a:pPr>
              <a:defRPr b="1">
                <a:latin typeface="Arial" panose="020B0604020202020204" pitchFamily="34" charset="0"/>
                <a:cs typeface="Arial" panose="020B0604020202020204" pitchFamily="34" charset="0"/>
              </a:defRPr>
            </a:pPr>
            <a:endParaRPr lang="fr-FR"/>
          </a:p>
        </c:txPr>
        <c:crossAx val="95435392"/>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5.6496151590832003E-2"/>
          <c:y val="3.3490889954998403E-2"/>
          <c:w val="0.90181466583938696"/>
          <c:h val="0.87902133513246306"/>
        </c:manualLayout>
      </c:layout>
      <c:scatterChart>
        <c:scatterStyle val="smoothMarker"/>
        <c:varyColors val="0"/>
        <c:ser>
          <c:idx val="0"/>
          <c:order val="0"/>
          <c:spPr>
            <a:ln w="25400">
              <a:solidFill>
                <a:schemeClr val="tx1"/>
              </a:solidFill>
            </a:ln>
          </c:spPr>
          <c:marker>
            <c:symbol val="none"/>
          </c:marker>
          <c:errBars>
            <c:errDir val="y"/>
            <c:errBarType val="both"/>
            <c:errValType val="cust"/>
            <c:noEndCap val="0"/>
            <c:plus>
              <c:numRef>
                <c:f>Feuil1!$S$29:$S$40</c:f>
                <c:numCache>
                  <c:formatCode>General</c:formatCode>
                  <c:ptCount val="12"/>
                  <c:pt idx="0">
                    <c:v>56.327543424317298</c:v>
                  </c:pt>
                  <c:pt idx="1">
                    <c:v>0.49875930521091799</c:v>
                  </c:pt>
                  <c:pt idx="2">
                    <c:v>0.26054590570719599</c:v>
                  </c:pt>
                  <c:pt idx="3">
                    <c:v>2.7047146401985112</c:v>
                  </c:pt>
                  <c:pt idx="4">
                    <c:v>73.200992555831249</c:v>
                  </c:pt>
                  <c:pt idx="5">
                    <c:v>260.54590570719603</c:v>
                  </c:pt>
                  <c:pt idx="6">
                    <c:v>84.863523573200993</c:v>
                  </c:pt>
                  <c:pt idx="7">
                    <c:v>8.0893300248138953</c:v>
                  </c:pt>
                  <c:pt idx="8">
                    <c:v>0.39950372208436702</c:v>
                  </c:pt>
                  <c:pt idx="9">
                    <c:v>0.194292803970223</c:v>
                  </c:pt>
                  <c:pt idx="10">
                    <c:v>36.228287841191062</c:v>
                  </c:pt>
                  <c:pt idx="11">
                    <c:v>669.97518610421787</c:v>
                  </c:pt>
                </c:numCache>
              </c:numRef>
            </c:plus>
            <c:minus>
              <c:numRef>
                <c:f>Feuil1!$S$29:$S$40</c:f>
                <c:numCache>
                  <c:formatCode>General</c:formatCode>
                  <c:ptCount val="12"/>
                  <c:pt idx="0">
                    <c:v>56.327543424317298</c:v>
                  </c:pt>
                  <c:pt idx="1">
                    <c:v>0.49875930521091799</c:v>
                  </c:pt>
                  <c:pt idx="2">
                    <c:v>0.26054590570719599</c:v>
                  </c:pt>
                  <c:pt idx="3">
                    <c:v>2.7047146401985112</c:v>
                  </c:pt>
                  <c:pt idx="4">
                    <c:v>73.200992555831249</c:v>
                  </c:pt>
                  <c:pt idx="5">
                    <c:v>260.54590570719603</c:v>
                  </c:pt>
                  <c:pt idx="6">
                    <c:v>84.863523573200993</c:v>
                  </c:pt>
                  <c:pt idx="7">
                    <c:v>8.0893300248138953</c:v>
                  </c:pt>
                  <c:pt idx="8">
                    <c:v>0.39950372208436702</c:v>
                  </c:pt>
                  <c:pt idx="9">
                    <c:v>0.194292803970223</c:v>
                  </c:pt>
                  <c:pt idx="10">
                    <c:v>36.228287841191062</c:v>
                  </c:pt>
                  <c:pt idx="11">
                    <c:v>669.97518610421787</c:v>
                  </c:pt>
                </c:numCache>
              </c:numRef>
            </c:minus>
            <c:spPr>
              <a:ln w="12700"/>
            </c:spPr>
          </c:errBars>
          <c:xVal>
            <c:numRef>
              <c:f>Feuil1!$K$2:$K$13</c:f>
              <c:numCache>
                <c:formatCode>General</c:formatCode>
                <c:ptCount val="12"/>
                <c:pt idx="0">
                  <c:v>0</c:v>
                </c:pt>
                <c:pt idx="1">
                  <c:v>4</c:v>
                </c:pt>
                <c:pt idx="2">
                  <c:v>8</c:v>
                </c:pt>
                <c:pt idx="3">
                  <c:v>12</c:v>
                </c:pt>
                <c:pt idx="4">
                  <c:v>16</c:v>
                </c:pt>
                <c:pt idx="5">
                  <c:v>20</c:v>
                </c:pt>
                <c:pt idx="6">
                  <c:v>24</c:v>
                </c:pt>
                <c:pt idx="7">
                  <c:v>28</c:v>
                </c:pt>
                <c:pt idx="8">
                  <c:v>32</c:v>
                </c:pt>
                <c:pt idx="9">
                  <c:v>36</c:v>
                </c:pt>
                <c:pt idx="10">
                  <c:v>40</c:v>
                </c:pt>
                <c:pt idx="11">
                  <c:v>44</c:v>
                </c:pt>
              </c:numCache>
            </c:numRef>
          </c:xVal>
          <c:yVal>
            <c:numRef>
              <c:f>Feuil1!$R$29:$R$40</c:f>
              <c:numCache>
                <c:formatCode>0.00E+00</c:formatCode>
                <c:ptCount val="12"/>
                <c:pt idx="0">
                  <c:v>662.53101736972701</c:v>
                </c:pt>
                <c:pt idx="1">
                  <c:v>10.3970223325062</c:v>
                </c:pt>
                <c:pt idx="2">
                  <c:v>1</c:v>
                </c:pt>
                <c:pt idx="3">
                  <c:v>8.5111662531017362</c:v>
                </c:pt>
                <c:pt idx="4">
                  <c:v>466.50124069478898</c:v>
                </c:pt>
                <c:pt idx="5">
                  <c:v>4267.99007444169</c:v>
                </c:pt>
                <c:pt idx="6">
                  <c:v>347.39454094292802</c:v>
                </c:pt>
                <c:pt idx="7">
                  <c:v>48.883374689825999</c:v>
                </c:pt>
                <c:pt idx="8">
                  <c:v>48.635235732009903</c:v>
                </c:pt>
                <c:pt idx="9">
                  <c:v>16.476426799007442</c:v>
                </c:pt>
                <c:pt idx="10">
                  <c:v>229.0322580645161</c:v>
                </c:pt>
                <c:pt idx="11">
                  <c:v>6253.1017369727042</c:v>
                </c:pt>
              </c:numCache>
            </c:numRef>
          </c:yVal>
          <c:smooth val="1"/>
        </c:ser>
        <c:dLbls>
          <c:showLegendKey val="0"/>
          <c:showVal val="0"/>
          <c:showCatName val="0"/>
          <c:showSerName val="0"/>
          <c:showPercent val="0"/>
          <c:showBubbleSize val="0"/>
        </c:dLbls>
        <c:axId val="111262720"/>
        <c:axId val="111739648"/>
      </c:scatterChart>
      <c:valAx>
        <c:axId val="111262720"/>
        <c:scaling>
          <c:orientation val="minMax"/>
          <c:max val="32"/>
          <c:min val="0"/>
        </c:scaling>
        <c:delete val="0"/>
        <c:axPos val="b"/>
        <c:numFmt formatCode="General" sourceLinked="1"/>
        <c:majorTickMark val="out"/>
        <c:minorTickMark val="none"/>
        <c:tickLblPos val="nextTo"/>
        <c:spPr>
          <a:ln>
            <a:solidFill>
              <a:schemeClr val="tx1"/>
            </a:solidFill>
          </a:ln>
        </c:spPr>
        <c:txPr>
          <a:bodyPr/>
          <a:lstStyle/>
          <a:p>
            <a:pPr>
              <a:defRPr sz="1000" b="0"/>
            </a:pPr>
            <a:endParaRPr lang="fr-FR"/>
          </a:p>
        </c:txPr>
        <c:crossAx val="111739648"/>
        <c:crosses val="autoZero"/>
        <c:crossBetween val="midCat"/>
        <c:majorUnit val="4"/>
      </c:valAx>
      <c:valAx>
        <c:axId val="111739648"/>
        <c:scaling>
          <c:orientation val="minMax"/>
          <c:max val="5000"/>
          <c:min val="0"/>
        </c:scaling>
        <c:delete val="0"/>
        <c:axPos val="l"/>
        <c:majorGridlines>
          <c:spPr>
            <a:ln>
              <a:noFill/>
            </a:ln>
          </c:spPr>
        </c:majorGridlines>
        <c:numFmt formatCode="General" sourceLinked="0"/>
        <c:majorTickMark val="out"/>
        <c:minorTickMark val="none"/>
        <c:tickLblPos val="nextTo"/>
        <c:spPr>
          <a:ln>
            <a:solidFill>
              <a:schemeClr val="tx1"/>
            </a:solidFill>
          </a:ln>
        </c:spPr>
        <c:txPr>
          <a:bodyPr/>
          <a:lstStyle/>
          <a:p>
            <a:pPr>
              <a:defRPr sz="1000" b="0"/>
            </a:pPr>
            <a:endParaRPr lang="fr-FR"/>
          </a:p>
        </c:txPr>
        <c:crossAx val="111262720"/>
        <c:crosses val="autoZero"/>
        <c:crossBetween val="midCat"/>
      </c:valAx>
      <c:spPr>
        <a:noFill/>
      </c:spPr>
    </c:plotArea>
    <c:plotVisOnly val="1"/>
    <c:dispBlanksAs val="gap"/>
    <c:showDLblsOverMax val="0"/>
  </c:chart>
  <c:txPr>
    <a:bodyPr/>
    <a:lstStyle/>
    <a:p>
      <a:pPr>
        <a:defRPr sz="1200">
          <a:latin typeface="Arial"/>
          <a:cs typeface="Arial"/>
        </a:defRPr>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807189542484"/>
          <c:y val="3.8446409840755202E-2"/>
          <c:w val="0.80368490638461199"/>
          <c:h val="0.92310718031849004"/>
        </c:manualLayout>
      </c:layout>
      <c:barChart>
        <c:barDir val="col"/>
        <c:grouping val="clustered"/>
        <c:varyColors val="0"/>
        <c:ser>
          <c:idx val="0"/>
          <c:order val="0"/>
          <c:spPr>
            <a:solidFill>
              <a:schemeClr val="bg1">
                <a:lumMod val="50000"/>
              </a:schemeClr>
            </a:solidFill>
          </c:spPr>
          <c:invertIfNegative val="0"/>
          <c:dPt>
            <c:idx val="0"/>
            <c:invertIfNegative val="0"/>
            <c:bubble3D val="0"/>
            <c:spPr>
              <a:noFill/>
              <a:ln>
                <a:solidFill>
                  <a:schemeClr val="tx1"/>
                </a:solidFill>
              </a:ln>
            </c:spPr>
          </c:dPt>
          <c:dPt>
            <c:idx val="1"/>
            <c:invertIfNegative val="0"/>
            <c:bubble3D val="0"/>
            <c:spPr>
              <a:solidFill>
                <a:schemeClr val="bg1">
                  <a:lumMod val="50000"/>
                </a:schemeClr>
              </a:solidFill>
              <a:ln>
                <a:noFill/>
              </a:ln>
            </c:spPr>
          </c:dPt>
          <c:dPt>
            <c:idx val="2"/>
            <c:invertIfNegative val="0"/>
            <c:bubble3D val="0"/>
          </c:dPt>
          <c:errBars>
            <c:errBarType val="both"/>
            <c:errValType val="cust"/>
            <c:noEndCap val="0"/>
            <c:plus>
              <c:numRef>
                <c:f>(Feuil1!$K$8;Feuil1!$K$10)</c:f>
                <c:numCache>
                  <c:formatCode>General</c:formatCode>
                  <c:ptCount val="2"/>
                  <c:pt idx="0">
                    <c:v>0.27551020408163301</c:v>
                  </c:pt>
                  <c:pt idx="1">
                    <c:v>0.89067055393586003</c:v>
                  </c:pt>
                </c:numCache>
              </c:numRef>
            </c:plus>
            <c:minus>
              <c:numRef>
                <c:f>(Feuil1!$K$8;Feuil1!$K$10)</c:f>
                <c:numCache>
                  <c:formatCode>General</c:formatCode>
                  <c:ptCount val="2"/>
                  <c:pt idx="0">
                    <c:v>0.27551020408163301</c:v>
                  </c:pt>
                  <c:pt idx="1">
                    <c:v>0.89067055393586003</c:v>
                  </c:pt>
                </c:numCache>
              </c:numRef>
            </c:minus>
            <c:spPr>
              <a:ln w="9525">
                <a:solidFill>
                  <a:schemeClr val="tx1"/>
                </a:solidFill>
              </a:ln>
            </c:spPr>
          </c:errBars>
          <c:cat>
            <c:strRef>
              <c:f>(Feuil1!$C$1;Feuil1!$C$5;Feuil1!$C$9)</c:f>
              <c:strCache>
                <c:ptCount val="3"/>
                <c:pt idx="0">
                  <c:v>Sample Name</c:v>
                </c:pt>
                <c:pt idx="1">
                  <c:v>INTACT 7JL</c:v>
                </c:pt>
                <c:pt idx="2">
                  <c:v>INTACT 7Jc</c:v>
                </c:pt>
              </c:strCache>
            </c:strRef>
          </c:cat>
          <c:val>
            <c:numRef>
              <c:f>(Feuil1!$C$25;Feuil1!$C$27)</c:f>
              <c:numCache>
                <c:formatCode>General</c:formatCode>
                <c:ptCount val="2"/>
                <c:pt idx="0">
                  <c:v>1</c:v>
                </c:pt>
                <c:pt idx="1">
                  <c:v>8.7317784256558788</c:v>
                </c:pt>
              </c:numCache>
            </c:numRef>
          </c:val>
        </c:ser>
        <c:dLbls>
          <c:showLegendKey val="0"/>
          <c:showVal val="0"/>
          <c:showCatName val="0"/>
          <c:showSerName val="0"/>
          <c:showPercent val="0"/>
          <c:showBubbleSize val="0"/>
        </c:dLbls>
        <c:gapWidth val="150"/>
        <c:axId val="111780992"/>
        <c:axId val="111782528"/>
      </c:barChart>
      <c:catAx>
        <c:axId val="111780992"/>
        <c:scaling>
          <c:orientation val="minMax"/>
        </c:scaling>
        <c:delete val="1"/>
        <c:axPos val="b"/>
        <c:numFmt formatCode="General" sourceLinked="1"/>
        <c:majorTickMark val="out"/>
        <c:minorTickMark val="none"/>
        <c:tickLblPos val="nextTo"/>
        <c:crossAx val="111782528"/>
        <c:crosses val="autoZero"/>
        <c:auto val="1"/>
        <c:lblAlgn val="ctr"/>
        <c:lblOffset val="100"/>
        <c:noMultiLvlLbl val="0"/>
      </c:catAx>
      <c:valAx>
        <c:axId val="111782528"/>
        <c:scaling>
          <c:orientation val="minMax"/>
          <c:max val="12"/>
          <c:min val="0"/>
        </c:scaling>
        <c:delete val="0"/>
        <c:axPos val="l"/>
        <c:numFmt formatCode="General" sourceLinked="0"/>
        <c:majorTickMark val="out"/>
        <c:minorTickMark val="none"/>
        <c:tickLblPos val="nextTo"/>
        <c:spPr>
          <a:ln w="12700">
            <a:solidFill>
              <a:schemeClr val="tx1"/>
            </a:solidFill>
          </a:ln>
        </c:spPr>
        <c:txPr>
          <a:bodyPr/>
          <a:lstStyle/>
          <a:p>
            <a:pPr>
              <a:defRPr b="0">
                <a:latin typeface="Arial" pitchFamily="34" charset="0"/>
                <a:cs typeface="Arial" pitchFamily="34" charset="0"/>
              </a:defRPr>
            </a:pPr>
            <a:endParaRPr lang="fr-FR"/>
          </a:p>
        </c:txPr>
        <c:crossAx val="111780992"/>
        <c:crosses val="autoZero"/>
        <c:crossBetween val="between"/>
        <c:majorUnit val="4"/>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807189542484"/>
          <c:y val="3.8446409840755202E-2"/>
          <c:w val="0.80368490638461199"/>
          <c:h val="0.92310718031849004"/>
        </c:manualLayout>
      </c:layout>
      <c:barChart>
        <c:barDir val="col"/>
        <c:grouping val="clustered"/>
        <c:varyColors val="0"/>
        <c:ser>
          <c:idx val="0"/>
          <c:order val="0"/>
          <c:spPr>
            <a:solidFill>
              <a:schemeClr val="bg1">
                <a:lumMod val="50000"/>
              </a:schemeClr>
            </a:solidFill>
          </c:spPr>
          <c:invertIfNegative val="0"/>
          <c:dPt>
            <c:idx val="0"/>
            <c:invertIfNegative val="0"/>
            <c:bubble3D val="0"/>
            <c:spPr>
              <a:noFill/>
              <a:ln>
                <a:solidFill>
                  <a:schemeClr val="tx1"/>
                </a:solidFill>
              </a:ln>
            </c:spPr>
          </c:dPt>
          <c:dPt>
            <c:idx val="1"/>
            <c:invertIfNegative val="0"/>
            <c:bubble3D val="0"/>
            <c:spPr>
              <a:solidFill>
                <a:schemeClr val="bg1">
                  <a:lumMod val="50000"/>
                </a:schemeClr>
              </a:solidFill>
              <a:ln>
                <a:noFill/>
              </a:ln>
            </c:spPr>
          </c:dPt>
          <c:dPt>
            <c:idx val="2"/>
            <c:invertIfNegative val="0"/>
            <c:bubble3D val="0"/>
          </c:dPt>
          <c:errBars>
            <c:errBarType val="both"/>
            <c:errValType val="cust"/>
            <c:noEndCap val="0"/>
            <c:plus>
              <c:numRef>
                <c:f>(Feuil1!$K$2;Feuil1!$K$4)</c:f>
                <c:numCache>
                  <c:formatCode>General</c:formatCode>
                  <c:ptCount val="2"/>
                  <c:pt idx="0">
                    <c:v>5.1265822784810101E-2</c:v>
                  </c:pt>
                  <c:pt idx="1">
                    <c:v>2.76898734177215E-2</c:v>
                  </c:pt>
                </c:numCache>
              </c:numRef>
            </c:plus>
            <c:minus>
              <c:numRef>
                <c:f>(Feuil1!$K$2;Feuil1!$K$4)</c:f>
                <c:numCache>
                  <c:formatCode>General</c:formatCode>
                  <c:ptCount val="2"/>
                  <c:pt idx="0">
                    <c:v>5.1265822784810101E-2</c:v>
                  </c:pt>
                  <c:pt idx="1">
                    <c:v>2.76898734177215E-2</c:v>
                  </c:pt>
                </c:numCache>
              </c:numRef>
            </c:minus>
            <c:spPr>
              <a:ln w="9525">
                <a:solidFill>
                  <a:schemeClr val="tx1"/>
                </a:solidFill>
              </a:ln>
            </c:spPr>
          </c:errBars>
          <c:cat>
            <c:numRef>
              <c:f>(Feuil1!$C$1,Feuil1!$C$5,Feuil1!$C$9)</c:f>
              <c:numCache>
                <c:formatCode>General</c:formatCode>
                <c:ptCount val="3"/>
              </c:numCache>
            </c:numRef>
          </c:cat>
          <c:val>
            <c:numRef>
              <c:f>(Feuil1!$J$2;Feuil1!$J$4)</c:f>
              <c:numCache>
                <c:formatCode>0.00E+00</c:formatCode>
                <c:ptCount val="2"/>
                <c:pt idx="0">
                  <c:v>1</c:v>
                </c:pt>
                <c:pt idx="1">
                  <c:v>8.8607594936708806E-2</c:v>
                </c:pt>
              </c:numCache>
            </c:numRef>
          </c:val>
        </c:ser>
        <c:dLbls>
          <c:showLegendKey val="0"/>
          <c:showVal val="0"/>
          <c:showCatName val="0"/>
          <c:showSerName val="0"/>
          <c:showPercent val="0"/>
          <c:showBubbleSize val="0"/>
        </c:dLbls>
        <c:gapWidth val="150"/>
        <c:axId val="112663552"/>
        <c:axId val="112665344"/>
      </c:barChart>
      <c:catAx>
        <c:axId val="112663552"/>
        <c:scaling>
          <c:orientation val="minMax"/>
        </c:scaling>
        <c:delete val="1"/>
        <c:axPos val="b"/>
        <c:numFmt formatCode="General" sourceLinked="1"/>
        <c:majorTickMark val="out"/>
        <c:minorTickMark val="none"/>
        <c:tickLblPos val="nextTo"/>
        <c:crossAx val="112665344"/>
        <c:crosses val="autoZero"/>
        <c:auto val="1"/>
        <c:lblAlgn val="ctr"/>
        <c:lblOffset val="100"/>
        <c:noMultiLvlLbl val="0"/>
      </c:catAx>
      <c:valAx>
        <c:axId val="112665344"/>
        <c:scaling>
          <c:orientation val="minMax"/>
          <c:max val="1.2"/>
          <c:min val="0"/>
        </c:scaling>
        <c:delete val="0"/>
        <c:axPos val="l"/>
        <c:numFmt formatCode="General" sourceLinked="0"/>
        <c:majorTickMark val="out"/>
        <c:minorTickMark val="none"/>
        <c:tickLblPos val="nextTo"/>
        <c:spPr>
          <a:ln w="12700">
            <a:solidFill>
              <a:schemeClr val="tx1"/>
            </a:solidFill>
          </a:ln>
        </c:spPr>
        <c:txPr>
          <a:bodyPr/>
          <a:lstStyle/>
          <a:p>
            <a:pPr>
              <a:defRPr b="0">
                <a:latin typeface="Arial" pitchFamily="34" charset="0"/>
                <a:cs typeface="Arial" pitchFamily="34" charset="0"/>
              </a:defRPr>
            </a:pPr>
            <a:endParaRPr lang="fr-FR"/>
          </a:p>
        </c:txPr>
        <c:crossAx val="112663552"/>
        <c:crosses val="autoZero"/>
        <c:crossBetween val="between"/>
        <c:majorUnit val="0.4"/>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Sheet2!$C$69</c:f>
              <c:strCache>
                <c:ptCount val="1"/>
                <c:pt idx="0">
                  <c:v>Input list</c:v>
                </c:pt>
              </c:strCache>
            </c:strRef>
          </c:tx>
          <c:invertIfNegative val="0"/>
          <c:cat>
            <c:strRef>
              <c:f>Sheet2!$B$70:$B$74</c:f>
              <c:strCache>
                <c:ptCount val="5"/>
                <c:pt idx="0">
                  <c:v>response to light stimulus</c:v>
                </c:pt>
                <c:pt idx="1">
                  <c:v>hormone signaling</c:v>
                </c:pt>
                <c:pt idx="2">
                  <c:v>response to blue light</c:v>
                </c:pt>
                <c:pt idx="3">
                  <c:v>response to temprature stimulus</c:v>
                </c:pt>
                <c:pt idx="4">
                  <c:v>response to far red light</c:v>
                </c:pt>
              </c:strCache>
            </c:strRef>
          </c:cat>
          <c:val>
            <c:numRef>
              <c:f>Sheet2!$C$70:$C$74</c:f>
              <c:numCache>
                <c:formatCode>General</c:formatCode>
                <c:ptCount val="5"/>
                <c:pt idx="0">
                  <c:v>8</c:v>
                </c:pt>
                <c:pt idx="1">
                  <c:v>6</c:v>
                </c:pt>
                <c:pt idx="2">
                  <c:v>1.8</c:v>
                </c:pt>
                <c:pt idx="3">
                  <c:v>6</c:v>
                </c:pt>
                <c:pt idx="4">
                  <c:v>1.8</c:v>
                </c:pt>
              </c:numCache>
            </c:numRef>
          </c:val>
        </c:ser>
        <c:ser>
          <c:idx val="1"/>
          <c:order val="1"/>
          <c:tx>
            <c:strRef>
              <c:f>Sheet2!$D$69</c:f>
              <c:strCache>
                <c:ptCount val="1"/>
                <c:pt idx="0">
                  <c:v>Background/reference</c:v>
                </c:pt>
              </c:strCache>
            </c:strRef>
          </c:tx>
          <c:spPr>
            <a:solidFill>
              <a:schemeClr val="tx1"/>
            </a:solidFill>
            <a:ln>
              <a:solidFill>
                <a:schemeClr val="tx1"/>
              </a:solidFill>
            </a:ln>
          </c:spPr>
          <c:invertIfNegative val="0"/>
          <c:cat>
            <c:strRef>
              <c:f>Sheet2!$B$70:$B$74</c:f>
              <c:strCache>
                <c:ptCount val="5"/>
                <c:pt idx="0">
                  <c:v>response to light stimulus</c:v>
                </c:pt>
                <c:pt idx="1">
                  <c:v>hormone signaling</c:v>
                </c:pt>
                <c:pt idx="2">
                  <c:v>response to blue light</c:v>
                </c:pt>
                <c:pt idx="3">
                  <c:v>response to temprature stimulus</c:v>
                </c:pt>
                <c:pt idx="4">
                  <c:v>response to far red light</c:v>
                </c:pt>
              </c:strCache>
            </c:strRef>
          </c:cat>
          <c:val>
            <c:numRef>
              <c:f>Sheet2!$D$70:$D$74</c:f>
              <c:numCache>
                <c:formatCode>General</c:formatCode>
                <c:ptCount val="5"/>
                <c:pt idx="0">
                  <c:v>4</c:v>
                </c:pt>
                <c:pt idx="1">
                  <c:v>2</c:v>
                </c:pt>
                <c:pt idx="2">
                  <c:v>0.8</c:v>
                </c:pt>
                <c:pt idx="3">
                  <c:v>4</c:v>
                </c:pt>
                <c:pt idx="4">
                  <c:v>0.8</c:v>
                </c:pt>
              </c:numCache>
            </c:numRef>
          </c:val>
        </c:ser>
        <c:dLbls>
          <c:showLegendKey val="0"/>
          <c:showVal val="0"/>
          <c:showCatName val="0"/>
          <c:showSerName val="0"/>
          <c:showPercent val="0"/>
          <c:showBubbleSize val="0"/>
        </c:dLbls>
        <c:gapWidth val="150"/>
        <c:axId val="112212608"/>
        <c:axId val="112218880"/>
      </c:barChart>
      <c:catAx>
        <c:axId val="112212608"/>
        <c:scaling>
          <c:orientation val="minMax"/>
        </c:scaling>
        <c:delete val="0"/>
        <c:axPos val="b"/>
        <c:title>
          <c:tx>
            <c:rich>
              <a:bodyPr/>
              <a:lstStyle/>
              <a:p>
                <a:pPr>
                  <a:defRPr sz="1200">
                    <a:latin typeface="Arial" panose="020B0604020202020204" pitchFamily="34" charset="0"/>
                    <a:cs typeface="Arial" panose="020B0604020202020204" pitchFamily="34" charset="0"/>
                  </a:defRPr>
                </a:pPr>
                <a:r>
                  <a:rPr lang="en-US" sz="1200">
                    <a:latin typeface="Arial" panose="020B0604020202020204" pitchFamily="34" charset="0"/>
                    <a:cs typeface="Arial" panose="020B0604020202020204" pitchFamily="34" charset="0"/>
                  </a:rPr>
                  <a:t>GO annotation</a:t>
                </a:r>
              </a:p>
            </c:rich>
          </c:tx>
          <c:layout/>
          <c:overlay val="0"/>
        </c:title>
        <c:majorTickMark val="out"/>
        <c:minorTickMark val="none"/>
        <c:tickLblPos val="nextTo"/>
        <c:txPr>
          <a:bodyPr/>
          <a:lstStyle/>
          <a:p>
            <a:pPr>
              <a:defRPr sz="1200" b="1">
                <a:latin typeface="Arial" panose="020B0604020202020204" pitchFamily="34" charset="0"/>
                <a:cs typeface="Arial" panose="020B0604020202020204" pitchFamily="34" charset="0"/>
              </a:defRPr>
            </a:pPr>
            <a:endParaRPr lang="fr-FR"/>
          </a:p>
        </c:txPr>
        <c:crossAx val="112218880"/>
        <c:crosses val="autoZero"/>
        <c:auto val="1"/>
        <c:lblAlgn val="ctr"/>
        <c:lblOffset val="100"/>
        <c:noMultiLvlLbl val="0"/>
      </c:catAx>
      <c:valAx>
        <c:axId val="112218880"/>
        <c:scaling>
          <c:orientation val="minMax"/>
          <c:max val="10"/>
        </c:scaling>
        <c:delete val="0"/>
        <c:axPos val="l"/>
        <c:title>
          <c:tx>
            <c:rich>
              <a:bodyPr rot="-5400000" vert="horz"/>
              <a:lstStyle/>
              <a:p>
                <a:pPr>
                  <a:defRPr sz="1200">
                    <a:latin typeface="Arial" panose="020B0604020202020204" pitchFamily="34" charset="0"/>
                    <a:cs typeface="Arial" panose="020B0604020202020204" pitchFamily="34" charset="0"/>
                  </a:defRPr>
                </a:pPr>
                <a:r>
                  <a:rPr lang="en-US" sz="1200">
                    <a:latin typeface="Arial" panose="020B0604020202020204" pitchFamily="34" charset="0"/>
                    <a:cs typeface="Arial" panose="020B0604020202020204" pitchFamily="34" charset="0"/>
                  </a:rPr>
                  <a:t>percentage of genes</a:t>
                </a:r>
              </a:p>
            </c:rich>
          </c:tx>
          <c:layout>
            <c:manualLayout>
              <c:xMode val="edge"/>
              <c:yMode val="edge"/>
              <c:x val="0"/>
              <c:y val="0.224791845398434"/>
            </c:manualLayout>
          </c:layout>
          <c:overlay val="0"/>
        </c:title>
        <c:numFmt formatCode="General" sourceLinked="1"/>
        <c:majorTickMark val="out"/>
        <c:minorTickMark val="none"/>
        <c:tickLblPos val="nextTo"/>
        <c:spPr>
          <a:ln>
            <a:solidFill>
              <a:schemeClr val="tx1"/>
            </a:solidFill>
          </a:ln>
        </c:spPr>
        <c:txPr>
          <a:bodyPr/>
          <a:lstStyle/>
          <a:p>
            <a:pPr>
              <a:defRPr sz="1200" b="1">
                <a:latin typeface="Arial" panose="020B0604020202020204" pitchFamily="34" charset="0"/>
                <a:cs typeface="Arial" panose="020B0604020202020204" pitchFamily="34" charset="0"/>
              </a:defRPr>
            </a:pPr>
            <a:endParaRPr lang="fr-FR"/>
          </a:p>
        </c:txPr>
        <c:crossAx val="112212608"/>
        <c:crosses val="autoZero"/>
        <c:crossBetween val="between"/>
        <c:majorUnit val="2"/>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6130460008288"/>
          <c:y val="4.0372670807453402E-2"/>
          <c:w val="0.67863091587235802"/>
          <c:h val="0.56958160121289203"/>
        </c:manualLayout>
      </c:layout>
      <c:barChart>
        <c:barDir val="col"/>
        <c:grouping val="clustered"/>
        <c:varyColors val="0"/>
        <c:ser>
          <c:idx val="0"/>
          <c:order val="0"/>
          <c:tx>
            <c:strRef>
              <c:f>Sheet2!$C$3</c:f>
              <c:strCache>
                <c:ptCount val="1"/>
                <c:pt idx="0">
                  <c:v>Input list</c:v>
                </c:pt>
              </c:strCache>
            </c:strRef>
          </c:tx>
          <c:spPr>
            <a:solidFill>
              <a:srgbClr val="FF0000"/>
            </a:solidFill>
            <a:ln>
              <a:solidFill>
                <a:srgbClr val="FF0000"/>
              </a:solidFill>
            </a:ln>
          </c:spPr>
          <c:invertIfNegative val="0"/>
          <c:cat>
            <c:strRef>
              <c:f>Sheet2!$B$4:$B$8</c:f>
              <c:strCache>
                <c:ptCount val="5"/>
                <c:pt idx="0">
                  <c:v>hormone-mediated signaling</c:v>
                </c:pt>
                <c:pt idx="1">
                  <c:v>response to red and far red light</c:v>
                </c:pt>
                <c:pt idx="2">
                  <c:v>circadian rhythm </c:v>
                </c:pt>
                <c:pt idx="3">
                  <c:v>response to light intensity</c:v>
                </c:pt>
                <c:pt idx="4">
                  <c:v>transcription, DNA-dependent</c:v>
                </c:pt>
              </c:strCache>
            </c:strRef>
          </c:cat>
          <c:val>
            <c:numRef>
              <c:f>Sheet2!$C$4:$C$8</c:f>
              <c:numCache>
                <c:formatCode>General</c:formatCode>
                <c:ptCount val="5"/>
                <c:pt idx="0">
                  <c:v>6.9</c:v>
                </c:pt>
                <c:pt idx="1">
                  <c:v>4</c:v>
                </c:pt>
                <c:pt idx="2">
                  <c:v>3.1</c:v>
                </c:pt>
                <c:pt idx="3">
                  <c:v>2</c:v>
                </c:pt>
                <c:pt idx="4">
                  <c:v>16</c:v>
                </c:pt>
              </c:numCache>
            </c:numRef>
          </c:val>
        </c:ser>
        <c:ser>
          <c:idx val="1"/>
          <c:order val="1"/>
          <c:tx>
            <c:strRef>
              <c:f>Sheet2!$D$3</c:f>
              <c:strCache>
                <c:ptCount val="1"/>
                <c:pt idx="0">
                  <c:v>Background/reference</c:v>
                </c:pt>
              </c:strCache>
            </c:strRef>
          </c:tx>
          <c:spPr>
            <a:solidFill>
              <a:schemeClr val="tx1"/>
            </a:solidFill>
            <a:ln>
              <a:solidFill>
                <a:schemeClr val="tx1"/>
              </a:solidFill>
            </a:ln>
          </c:spPr>
          <c:invertIfNegative val="0"/>
          <c:cat>
            <c:strRef>
              <c:f>Sheet2!$B$4:$B$8</c:f>
              <c:strCache>
                <c:ptCount val="5"/>
                <c:pt idx="0">
                  <c:v>hormone-mediated signaling</c:v>
                </c:pt>
                <c:pt idx="1">
                  <c:v>response to red and far red light</c:v>
                </c:pt>
                <c:pt idx="2">
                  <c:v>circadian rhythm </c:v>
                </c:pt>
                <c:pt idx="3">
                  <c:v>response to light intensity</c:v>
                </c:pt>
                <c:pt idx="4">
                  <c:v>transcription, DNA-dependent</c:v>
                </c:pt>
              </c:strCache>
            </c:strRef>
          </c:cat>
          <c:val>
            <c:numRef>
              <c:f>Sheet2!$D$4:$D$8</c:f>
              <c:numCache>
                <c:formatCode>General</c:formatCode>
                <c:ptCount val="5"/>
                <c:pt idx="0">
                  <c:v>3</c:v>
                </c:pt>
                <c:pt idx="1">
                  <c:v>2.8</c:v>
                </c:pt>
                <c:pt idx="2">
                  <c:v>0.7</c:v>
                </c:pt>
                <c:pt idx="3">
                  <c:v>1</c:v>
                </c:pt>
                <c:pt idx="4">
                  <c:v>9</c:v>
                </c:pt>
              </c:numCache>
            </c:numRef>
          </c:val>
        </c:ser>
        <c:dLbls>
          <c:showLegendKey val="0"/>
          <c:showVal val="0"/>
          <c:showCatName val="0"/>
          <c:showSerName val="0"/>
          <c:showPercent val="0"/>
          <c:showBubbleSize val="0"/>
        </c:dLbls>
        <c:gapWidth val="150"/>
        <c:axId val="112252800"/>
        <c:axId val="112254336"/>
      </c:barChart>
      <c:catAx>
        <c:axId val="112252800"/>
        <c:scaling>
          <c:orientation val="minMax"/>
        </c:scaling>
        <c:delete val="1"/>
        <c:axPos val="b"/>
        <c:majorTickMark val="out"/>
        <c:minorTickMark val="none"/>
        <c:tickLblPos val="nextTo"/>
        <c:crossAx val="112254336"/>
        <c:crosses val="autoZero"/>
        <c:auto val="1"/>
        <c:lblAlgn val="ctr"/>
        <c:lblOffset val="100"/>
        <c:noMultiLvlLbl val="0"/>
      </c:catAx>
      <c:valAx>
        <c:axId val="112254336"/>
        <c:scaling>
          <c:orientation val="minMax"/>
        </c:scaling>
        <c:delete val="0"/>
        <c:axPos val="l"/>
        <c:numFmt formatCode="General" sourceLinked="1"/>
        <c:majorTickMark val="out"/>
        <c:minorTickMark val="none"/>
        <c:tickLblPos val="nextTo"/>
        <c:spPr>
          <a:ln>
            <a:solidFill>
              <a:schemeClr val="tx1"/>
            </a:solidFill>
          </a:ln>
        </c:spPr>
        <c:txPr>
          <a:bodyPr/>
          <a:lstStyle/>
          <a:p>
            <a:pPr>
              <a:defRPr b="1">
                <a:latin typeface="Arial" panose="020B0604020202020204" pitchFamily="34" charset="0"/>
                <a:cs typeface="Arial" panose="020B0604020202020204" pitchFamily="34" charset="0"/>
              </a:defRPr>
            </a:pPr>
            <a:endParaRPr lang="fr-FR"/>
          </a:p>
        </c:txPr>
        <c:crossAx val="112252800"/>
        <c:crosses val="autoZero"/>
        <c:crossBetween val="between"/>
        <c:majorUnit val="3"/>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59737052101"/>
          <c:y val="3.6224202654596797E-2"/>
          <c:w val="0.84084373158813497"/>
          <c:h val="0.92430763624412604"/>
        </c:manualLayout>
      </c:layout>
      <c:barChart>
        <c:barDir val="col"/>
        <c:grouping val="clustered"/>
        <c:varyColors val="0"/>
        <c:ser>
          <c:idx val="0"/>
          <c:order val="0"/>
          <c:tx>
            <c:strRef>
              <c:f>Feuil1!$H$5:$H$7</c:f>
              <c:strCache>
                <c:ptCount val="1"/>
                <c:pt idx="0">
                  <c:v>0,124 0,026 0,122</c:v>
                </c:pt>
              </c:strCache>
            </c:strRef>
          </c:tx>
          <c:spPr>
            <a:solidFill>
              <a:srgbClr val="00B050"/>
            </a:solidFill>
            <a:ln>
              <a:noFill/>
            </a:ln>
          </c:spPr>
          <c:invertIfNegative val="0"/>
          <c:errBars>
            <c:errBarType val="both"/>
            <c:errValType val="percentage"/>
            <c:noEndCap val="0"/>
            <c:val val="5"/>
          </c:errBars>
          <c:cat>
            <c:numRef>
              <c:f>(Feuil1!$B$25;Feuil1!$A$33;Feuil1!$A$41)</c:f>
              <c:numCache>
                <c:formatCode>General</c:formatCode>
                <c:ptCount val="3"/>
              </c:numCache>
            </c:numRef>
          </c:cat>
          <c:val>
            <c:numRef>
              <c:f>Feuil1!$H$5:$H$7</c:f>
              <c:numCache>
                <c:formatCode>General</c:formatCode>
                <c:ptCount val="3"/>
                <c:pt idx="0">
                  <c:v>0.124</c:v>
                </c:pt>
                <c:pt idx="1">
                  <c:v>2.5999999999999999E-2</c:v>
                </c:pt>
                <c:pt idx="2">
                  <c:v>0.122</c:v>
                </c:pt>
              </c:numCache>
            </c:numRef>
          </c:val>
        </c:ser>
        <c:ser>
          <c:idx val="1"/>
          <c:order val="1"/>
          <c:tx>
            <c:v>IgG</c:v>
          </c:tx>
          <c:spPr>
            <a:solidFill>
              <a:schemeClr val="tx1"/>
            </a:solidFill>
            <a:ln>
              <a:noFill/>
            </a:ln>
          </c:spPr>
          <c:invertIfNegative val="0"/>
          <c:errBars>
            <c:errBarType val="both"/>
            <c:errValType val="percentage"/>
            <c:noEndCap val="0"/>
            <c:val val="5"/>
          </c:errBars>
          <c:cat>
            <c:numRef>
              <c:f>(Feuil1!$B$25;Feuil1!$A$33;Feuil1!$A$41)</c:f>
              <c:numCache>
                <c:formatCode>General</c:formatCode>
                <c:ptCount val="3"/>
              </c:numCache>
            </c:numRef>
          </c:cat>
          <c:val>
            <c:numRef>
              <c:f>Feuil1!$I$5:$I$7</c:f>
              <c:numCache>
                <c:formatCode>General</c:formatCode>
                <c:ptCount val="3"/>
                <c:pt idx="0">
                  <c:v>0.03</c:v>
                </c:pt>
                <c:pt idx="1">
                  <c:v>2.4E-2</c:v>
                </c:pt>
                <c:pt idx="2">
                  <c:v>3.5000000000000003E-2</c:v>
                </c:pt>
              </c:numCache>
            </c:numRef>
          </c:val>
        </c:ser>
        <c:dLbls>
          <c:showLegendKey val="0"/>
          <c:showVal val="0"/>
          <c:showCatName val="0"/>
          <c:showSerName val="0"/>
          <c:showPercent val="0"/>
          <c:showBubbleSize val="0"/>
        </c:dLbls>
        <c:gapWidth val="150"/>
        <c:axId val="112734592"/>
        <c:axId val="112736128"/>
      </c:barChart>
      <c:catAx>
        <c:axId val="112734592"/>
        <c:scaling>
          <c:orientation val="minMax"/>
        </c:scaling>
        <c:delete val="1"/>
        <c:axPos val="b"/>
        <c:numFmt formatCode="General" sourceLinked="1"/>
        <c:majorTickMark val="out"/>
        <c:minorTickMark val="none"/>
        <c:tickLblPos val="nextTo"/>
        <c:crossAx val="112736128"/>
        <c:crosses val="autoZero"/>
        <c:auto val="1"/>
        <c:lblAlgn val="ctr"/>
        <c:lblOffset val="100"/>
        <c:noMultiLvlLbl val="0"/>
      </c:catAx>
      <c:valAx>
        <c:axId val="112736128"/>
        <c:scaling>
          <c:orientation val="minMax"/>
          <c:max val="0.15"/>
          <c:min val="0"/>
        </c:scaling>
        <c:delete val="0"/>
        <c:axPos val="l"/>
        <c:numFmt formatCode="General" sourceLinked="0"/>
        <c:majorTickMark val="out"/>
        <c:minorTickMark val="none"/>
        <c:tickLblPos val="nextTo"/>
        <c:spPr>
          <a:ln>
            <a:solidFill>
              <a:schemeClr val="tx1"/>
            </a:solidFill>
          </a:ln>
        </c:spPr>
        <c:txPr>
          <a:bodyPr/>
          <a:lstStyle/>
          <a:p>
            <a:pPr>
              <a:defRPr sz="600" b="0">
                <a:latin typeface="Arial" panose="020B0604020202020204" pitchFamily="34" charset="0"/>
                <a:cs typeface="Arial" panose="020B0604020202020204" pitchFamily="34" charset="0"/>
              </a:defRPr>
            </a:pPr>
            <a:endParaRPr lang="fr-FR"/>
          </a:p>
        </c:txPr>
        <c:crossAx val="112734592"/>
        <c:crosses val="autoZero"/>
        <c:crossBetween val="between"/>
        <c:majorUnit val="0.05"/>
      </c:valAx>
    </c:plotArea>
    <c:plotVisOnly val="1"/>
    <c:dispBlanksAs val="gap"/>
    <c:showDLblsOverMax val="0"/>
  </c:chart>
  <c:spPr>
    <a:ln>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59737052101"/>
          <c:y val="3.6224202654596797E-2"/>
          <c:w val="0.84084373158813497"/>
          <c:h val="0.92430763624412604"/>
        </c:manualLayout>
      </c:layout>
      <c:barChart>
        <c:barDir val="col"/>
        <c:grouping val="clustered"/>
        <c:varyColors val="0"/>
        <c:ser>
          <c:idx val="0"/>
          <c:order val="0"/>
          <c:tx>
            <c:v>GFP</c:v>
          </c:tx>
          <c:spPr>
            <a:solidFill>
              <a:srgbClr val="00B050"/>
            </a:solidFill>
            <a:ln>
              <a:noFill/>
            </a:ln>
          </c:spPr>
          <c:invertIfNegative val="0"/>
          <c:errBars>
            <c:errBarType val="both"/>
            <c:errValType val="percentage"/>
            <c:noEndCap val="0"/>
            <c:val val="4"/>
          </c:errBars>
          <c:cat>
            <c:numRef>
              <c:f>(Feuil1!$B$25;Feuil1!$A$33;Feuil1!$A$41)</c:f>
              <c:numCache>
                <c:formatCode>General</c:formatCode>
                <c:ptCount val="3"/>
              </c:numCache>
            </c:numRef>
          </c:cat>
          <c:val>
            <c:numRef>
              <c:f>Feuil1!$H$11:$H$13</c:f>
              <c:numCache>
                <c:formatCode>General</c:formatCode>
                <c:ptCount val="3"/>
                <c:pt idx="0">
                  <c:v>0.124</c:v>
                </c:pt>
                <c:pt idx="1">
                  <c:v>0.13900000000000001</c:v>
                </c:pt>
                <c:pt idx="2">
                  <c:v>0.08</c:v>
                </c:pt>
              </c:numCache>
            </c:numRef>
          </c:val>
        </c:ser>
        <c:ser>
          <c:idx val="1"/>
          <c:order val="1"/>
          <c:tx>
            <c:v>IgG</c:v>
          </c:tx>
          <c:spPr>
            <a:solidFill>
              <a:schemeClr val="tx1"/>
            </a:solidFill>
            <a:ln>
              <a:noFill/>
            </a:ln>
          </c:spPr>
          <c:invertIfNegative val="0"/>
          <c:errBars>
            <c:errBarType val="both"/>
            <c:errValType val="percentage"/>
            <c:noEndCap val="0"/>
            <c:val val="5"/>
          </c:errBars>
          <c:cat>
            <c:numRef>
              <c:f>(Feuil1!$B$25;Feuil1!$A$33;Feuil1!$A$41)</c:f>
              <c:numCache>
                <c:formatCode>General</c:formatCode>
                <c:ptCount val="3"/>
              </c:numCache>
            </c:numRef>
          </c:cat>
          <c:val>
            <c:numRef>
              <c:f>Feuil1!$I$11:$I$13</c:f>
              <c:numCache>
                <c:formatCode>General</c:formatCode>
                <c:ptCount val="3"/>
                <c:pt idx="0">
                  <c:v>3.5000000000000003E-2</c:v>
                </c:pt>
                <c:pt idx="1">
                  <c:v>2.1000000000000001E-2</c:v>
                </c:pt>
                <c:pt idx="2">
                  <c:v>2.1999999999999999E-2</c:v>
                </c:pt>
              </c:numCache>
            </c:numRef>
          </c:val>
        </c:ser>
        <c:dLbls>
          <c:showLegendKey val="0"/>
          <c:showVal val="0"/>
          <c:showCatName val="0"/>
          <c:showSerName val="0"/>
          <c:showPercent val="0"/>
          <c:showBubbleSize val="0"/>
        </c:dLbls>
        <c:gapWidth val="150"/>
        <c:axId val="112265856"/>
        <c:axId val="112275840"/>
      </c:barChart>
      <c:catAx>
        <c:axId val="112265856"/>
        <c:scaling>
          <c:orientation val="minMax"/>
        </c:scaling>
        <c:delete val="1"/>
        <c:axPos val="b"/>
        <c:numFmt formatCode="General" sourceLinked="1"/>
        <c:majorTickMark val="out"/>
        <c:minorTickMark val="none"/>
        <c:tickLblPos val="nextTo"/>
        <c:crossAx val="112275840"/>
        <c:crosses val="autoZero"/>
        <c:auto val="1"/>
        <c:lblAlgn val="ctr"/>
        <c:lblOffset val="100"/>
        <c:noMultiLvlLbl val="0"/>
      </c:catAx>
      <c:valAx>
        <c:axId val="112275840"/>
        <c:scaling>
          <c:orientation val="minMax"/>
          <c:max val="0.15"/>
          <c:min val="0"/>
        </c:scaling>
        <c:delete val="0"/>
        <c:axPos val="l"/>
        <c:numFmt formatCode="General" sourceLinked="0"/>
        <c:majorTickMark val="out"/>
        <c:minorTickMark val="none"/>
        <c:tickLblPos val="nextTo"/>
        <c:spPr>
          <a:ln>
            <a:solidFill>
              <a:schemeClr val="tx1"/>
            </a:solidFill>
          </a:ln>
        </c:spPr>
        <c:txPr>
          <a:bodyPr/>
          <a:lstStyle/>
          <a:p>
            <a:pPr>
              <a:defRPr sz="600" b="0">
                <a:latin typeface="Arial" panose="020B0604020202020204" pitchFamily="34" charset="0"/>
                <a:cs typeface="Arial" panose="020B0604020202020204" pitchFamily="34" charset="0"/>
              </a:defRPr>
            </a:pPr>
            <a:endParaRPr lang="fr-FR"/>
          </a:p>
        </c:txPr>
        <c:crossAx val="112265856"/>
        <c:crosses val="autoZero"/>
        <c:crossBetween val="between"/>
        <c:majorUnit val="0.05"/>
      </c:valAx>
    </c:plotArea>
    <c:plotVisOnly val="1"/>
    <c:dispBlanksAs val="gap"/>
    <c:showDLblsOverMax val="0"/>
  </c:chart>
  <c:spPr>
    <a:ln>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59737052101"/>
          <c:y val="3.6224202654596797E-2"/>
          <c:w val="0.84084373158813497"/>
          <c:h val="0.92430763624412604"/>
        </c:manualLayout>
      </c:layout>
      <c:barChart>
        <c:barDir val="col"/>
        <c:grouping val="clustered"/>
        <c:varyColors val="0"/>
        <c:ser>
          <c:idx val="0"/>
          <c:order val="0"/>
          <c:tx>
            <c:v>GFP</c:v>
          </c:tx>
          <c:spPr>
            <a:solidFill>
              <a:srgbClr val="00B050"/>
            </a:solidFill>
            <a:ln>
              <a:noFill/>
            </a:ln>
          </c:spPr>
          <c:invertIfNegative val="0"/>
          <c:errBars>
            <c:errBarType val="both"/>
            <c:errValType val="percentage"/>
            <c:noEndCap val="0"/>
            <c:val val="7"/>
          </c:errBars>
          <c:cat>
            <c:numRef>
              <c:f>(Feuil1!$B$25;Feuil1!$A$33;Feuil1!$A$41)</c:f>
              <c:numCache>
                <c:formatCode>General</c:formatCode>
                <c:ptCount val="3"/>
              </c:numCache>
            </c:numRef>
          </c:cat>
          <c:val>
            <c:numRef>
              <c:f>Feuil1!$H$14:$H$16</c:f>
              <c:numCache>
                <c:formatCode>General</c:formatCode>
                <c:ptCount val="3"/>
                <c:pt idx="0">
                  <c:v>8.5000000000000006E-2</c:v>
                </c:pt>
                <c:pt idx="1">
                  <c:v>6.5000000000000002E-2</c:v>
                </c:pt>
                <c:pt idx="2">
                  <c:v>2.1000000000000001E-2</c:v>
                </c:pt>
              </c:numCache>
            </c:numRef>
          </c:val>
        </c:ser>
        <c:ser>
          <c:idx val="1"/>
          <c:order val="1"/>
          <c:tx>
            <c:v>IgG</c:v>
          </c:tx>
          <c:spPr>
            <a:solidFill>
              <a:schemeClr val="tx1"/>
            </a:solidFill>
            <a:ln>
              <a:noFill/>
            </a:ln>
          </c:spPr>
          <c:invertIfNegative val="0"/>
          <c:errBars>
            <c:errBarType val="both"/>
            <c:errValType val="percentage"/>
            <c:noEndCap val="0"/>
            <c:val val="20"/>
          </c:errBars>
          <c:cat>
            <c:numRef>
              <c:f>(Feuil1!$B$25;Feuil1!$A$33;Feuil1!$A$41)</c:f>
              <c:numCache>
                <c:formatCode>General</c:formatCode>
                <c:ptCount val="3"/>
              </c:numCache>
            </c:numRef>
          </c:cat>
          <c:val>
            <c:numRef>
              <c:f>Feuil1!$I$14:$I$16</c:f>
              <c:numCache>
                <c:formatCode>General</c:formatCode>
                <c:ptCount val="3"/>
                <c:pt idx="0">
                  <c:v>2.1000000000000001E-2</c:v>
                </c:pt>
                <c:pt idx="1">
                  <c:v>1.4E-2</c:v>
                </c:pt>
                <c:pt idx="2">
                  <c:v>3.5000000000000003E-2</c:v>
                </c:pt>
              </c:numCache>
            </c:numRef>
          </c:val>
        </c:ser>
        <c:dLbls>
          <c:showLegendKey val="0"/>
          <c:showVal val="0"/>
          <c:showCatName val="0"/>
          <c:showSerName val="0"/>
          <c:showPercent val="0"/>
          <c:showBubbleSize val="0"/>
        </c:dLbls>
        <c:gapWidth val="150"/>
        <c:axId val="112788608"/>
        <c:axId val="112790144"/>
      </c:barChart>
      <c:catAx>
        <c:axId val="112788608"/>
        <c:scaling>
          <c:orientation val="minMax"/>
        </c:scaling>
        <c:delete val="1"/>
        <c:axPos val="b"/>
        <c:numFmt formatCode="General" sourceLinked="1"/>
        <c:majorTickMark val="out"/>
        <c:minorTickMark val="none"/>
        <c:tickLblPos val="nextTo"/>
        <c:crossAx val="112790144"/>
        <c:crosses val="autoZero"/>
        <c:auto val="1"/>
        <c:lblAlgn val="ctr"/>
        <c:lblOffset val="100"/>
        <c:noMultiLvlLbl val="0"/>
      </c:catAx>
      <c:valAx>
        <c:axId val="112790144"/>
        <c:scaling>
          <c:orientation val="minMax"/>
          <c:max val="0.15"/>
          <c:min val="0"/>
        </c:scaling>
        <c:delete val="0"/>
        <c:axPos val="l"/>
        <c:numFmt formatCode="General" sourceLinked="0"/>
        <c:majorTickMark val="out"/>
        <c:minorTickMark val="none"/>
        <c:tickLblPos val="nextTo"/>
        <c:spPr>
          <a:ln>
            <a:solidFill>
              <a:schemeClr val="tx1"/>
            </a:solidFill>
          </a:ln>
        </c:spPr>
        <c:txPr>
          <a:bodyPr/>
          <a:lstStyle/>
          <a:p>
            <a:pPr>
              <a:defRPr sz="600" b="0">
                <a:latin typeface="Arial" panose="020B0604020202020204" pitchFamily="34" charset="0"/>
                <a:cs typeface="Arial" panose="020B0604020202020204" pitchFamily="34" charset="0"/>
              </a:defRPr>
            </a:pPr>
            <a:endParaRPr lang="fr-FR"/>
          </a:p>
        </c:txPr>
        <c:crossAx val="112788608"/>
        <c:crosses val="autoZero"/>
        <c:crossBetween val="between"/>
        <c:majorUnit val="0.05"/>
      </c:valAx>
    </c:plotArea>
    <c:plotVisOnly val="1"/>
    <c:dispBlanksAs val="gap"/>
    <c:showDLblsOverMax val="0"/>
  </c:chart>
  <c:spPr>
    <a:ln>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59737052101"/>
          <c:y val="3.6224202654596797E-2"/>
          <c:w val="0.84084373158813497"/>
          <c:h val="0.92430763624412604"/>
        </c:manualLayout>
      </c:layout>
      <c:barChart>
        <c:barDir val="col"/>
        <c:grouping val="clustered"/>
        <c:varyColors val="0"/>
        <c:ser>
          <c:idx val="0"/>
          <c:order val="0"/>
          <c:tx>
            <c:v>GFP</c:v>
          </c:tx>
          <c:spPr>
            <a:solidFill>
              <a:srgbClr val="00B050"/>
            </a:solidFill>
            <a:ln>
              <a:noFill/>
            </a:ln>
          </c:spPr>
          <c:invertIfNegative val="0"/>
          <c:errBars>
            <c:errBarType val="both"/>
            <c:errValType val="percentage"/>
            <c:noEndCap val="0"/>
            <c:val val="4"/>
          </c:errBars>
          <c:cat>
            <c:numRef>
              <c:f>(Feuil1!$B$25;Feuil1!$A$33;Feuil1!$A$41)</c:f>
              <c:numCache>
                <c:formatCode>General</c:formatCode>
                <c:ptCount val="3"/>
              </c:numCache>
            </c:numRef>
          </c:cat>
          <c:val>
            <c:numRef>
              <c:f>Feuil1!$H$8:$H$10</c:f>
              <c:numCache>
                <c:formatCode>General</c:formatCode>
                <c:ptCount val="3"/>
                <c:pt idx="0">
                  <c:v>7.4999999999999997E-2</c:v>
                </c:pt>
                <c:pt idx="1">
                  <c:v>0.115</c:v>
                </c:pt>
                <c:pt idx="2">
                  <c:v>9.5000000000000001E-2</c:v>
                </c:pt>
              </c:numCache>
            </c:numRef>
          </c:val>
        </c:ser>
        <c:ser>
          <c:idx val="1"/>
          <c:order val="1"/>
          <c:tx>
            <c:v>IgG</c:v>
          </c:tx>
          <c:spPr>
            <a:solidFill>
              <a:schemeClr val="tx1"/>
            </a:solidFill>
            <a:ln>
              <a:noFill/>
            </a:ln>
          </c:spPr>
          <c:invertIfNegative val="0"/>
          <c:errBars>
            <c:errBarType val="both"/>
            <c:errValType val="percentage"/>
            <c:noEndCap val="0"/>
            <c:val val="5"/>
          </c:errBars>
          <c:cat>
            <c:numRef>
              <c:f>(Feuil1!$B$25;Feuil1!$A$33;Feuil1!$A$41)</c:f>
              <c:numCache>
                <c:formatCode>General</c:formatCode>
                <c:ptCount val="3"/>
              </c:numCache>
            </c:numRef>
          </c:cat>
          <c:val>
            <c:numRef>
              <c:f>Feuil1!$I$8:$I$10</c:f>
              <c:numCache>
                <c:formatCode>General</c:formatCode>
                <c:ptCount val="3"/>
                <c:pt idx="0">
                  <c:v>2.1000000000000001E-2</c:v>
                </c:pt>
                <c:pt idx="1">
                  <c:v>3.3000000000000002E-2</c:v>
                </c:pt>
                <c:pt idx="2">
                  <c:v>2.1000000000000001E-2</c:v>
                </c:pt>
              </c:numCache>
            </c:numRef>
          </c:val>
        </c:ser>
        <c:dLbls>
          <c:showLegendKey val="0"/>
          <c:showVal val="0"/>
          <c:showCatName val="0"/>
          <c:showSerName val="0"/>
          <c:showPercent val="0"/>
          <c:showBubbleSize val="0"/>
        </c:dLbls>
        <c:gapWidth val="150"/>
        <c:axId val="112827776"/>
        <c:axId val="112833664"/>
      </c:barChart>
      <c:catAx>
        <c:axId val="112827776"/>
        <c:scaling>
          <c:orientation val="minMax"/>
        </c:scaling>
        <c:delete val="1"/>
        <c:axPos val="b"/>
        <c:numFmt formatCode="General" sourceLinked="1"/>
        <c:majorTickMark val="out"/>
        <c:minorTickMark val="none"/>
        <c:tickLblPos val="nextTo"/>
        <c:crossAx val="112833664"/>
        <c:crosses val="autoZero"/>
        <c:auto val="1"/>
        <c:lblAlgn val="ctr"/>
        <c:lblOffset val="100"/>
        <c:noMultiLvlLbl val="0"/>
      </c:catAx>
      <c:valAx>
        <c:axId val="112833664"/>
        <c:scaling>
          <c:orientation val="minMax"/>
          <c:max val="0.15"/>
          <c:min val="0"/>
        </c:scaling>
        <c:delete val="0"/>
        <c:axPos val="l"/>
        <c:numFmt formatCode="General" sourceLinked="0"/>
        <c:majorTickMark val="out"/>
        <c:minorTickMark val="none"/>
        <c:tickLblPos val="nextTo"/>
        <c:spPr>
          <a:ln>
            <a:solidFill>
              <a:schemeClr val="tx1"/>
            </a:solidFill>
          </a:ln>
        </c:spPr>
        <c:txPr>
          <a:bodyPr/>
          <a:lstStyle/>
          <a:p>
            <a:pPr>
              <a:defRPr sz="600" b="0">
                <a:latin typeface="Arial" panose="020B0604020202020204" pitchFamily="34" charset="0"/>
                <a:cs typeface="Arial" panose="020B0604020202020204" pitchFamily="34" charset="0"/>
              </a:defRPr>
            </a:pPr>
            <a:endParaRPr lang="fr-FR"/>
          </a:p>
        </c:txPr>
        <c:crossAx val="112827776"/>
        <c:crosses val="autoZero"/>
        <c:crossBetween val="between"/>
        <c:majorUnit val="0.05"/>
      </c:valAx>
    </c:plotArea>
    <c:plotVisOnly val="1"/>
    <c:dispBlanksAs val="gap"/>
    <c:showDLblsOverMax val="0"/>
  </c:chart>
  <c:spPr>
    <a:ln>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59737052101"/>
          <c:y val="3.6224202654596797E-2"/>
          <c:w val="0.84084373158813497"/>
          <c:h val="0.92430763624412604"/>
        </c:manualLayout>
      </c:layout>
      <c:barChart>
        <c:barDir val="col"/>
        <c:grouping val="clustered"/>
        <c:varyColors val="0"/>
        <c:ser>
          <c:idx val="0"/>
          <c:order val="0"/>
          <c:tx>
            <c:v>GFP</c:v>
          </c:tx>
          <c:spPr>
            <a:solidFill>
              <a:srgbClr val="00B050"/>
            </a:solidFill>
            <a:ln>
              <a:noFill/>
            </a:ln>
          </c:spPr>
          <c:invertIfNegative val="0"/>
          <c:errBars>
            <c:errBarType val="both"/>
            <c:errValType val="percentage"/>
            <c:noEndCap val="0"/>
            <c:val val="4"/>
          </c:errBars>
          <c:cat>
            <c:numRef>
              <c:f>(Feuil1!$B$25;Feuil1!$A$33;Feuil1!$A$41)</c:f>
              <c:numCache>
                <c:formatCode>General</c:formatCode>
                <c:ptCount val="3"/>
              </c:numCache>
            </c:numRef>
          </c:cat>
          <c:val>
            <c:numRef>
              <c:f>Feuil1!$H$17:$H$19</c:f>
              <c:numCache>
                <c:formatCode>General</c:formatCode>
                <c:ptCount val="3"/>
                <c:pt idx="0">
                  <c:v>0.14399999999999999</c:v>
                </c:pt>
                <c:pt idx="1">
                  <c:v>0.14000000000000001</c:v>
                </c:pt>
                <c:pt idx="2">
                  <c:v>0.1</c:v>
                </c:pt>
              </c:numCache>
            </c:numRef>
          </c:val>
        </c:ser>
        <c:ser>
          <c:idx val="1"/>
          <c:order val="1"/>
          <c:tx>
            <c:v>IgG</c:v>
          </c:tx>
          <c:spPr>
            <a:solidFill>
              <a:schemeClr val="tx1"/>
            </a:solidFill>
            <a:ln>
              <a:noFill/>
            </a:ln>
          </c:spPr>
          <c:invertIfNegative val="0"/>
          <c:errBars>
            <c:errBarType val="both"/>
            <c:errValType val="percentage"/>
            <c:noEndCap val="0"/>
            <c:val val="5"/>
          </c:errBars>
          <c:cat>
            <c:numRef>
              <c:f>(Feuil1!$B$25;Feuil1!$A$33;Feuil1!$A$41)</c:f>
              <c:numCache>
                <c:formatCode>General</c:formatCode>
                <c:ptCount val="3"/>
              </c:numCache>
            </c:numRef>
          </c:cat>
          <c:val>
            <c:numRef>
              <c:f>Feuil1!$I$17:$I$19</c:f>
              <c:numCache>
                <c:formatCode>General</c:formatCode>
                <c:ptCount val="3"/>
                <c:pt idx="0">
                  <c:v>2.1000000000000001E-2</c:v>
                </c:pt>
                <c:pt idx="1">
                  <c:v>3.3000000000000002E-2</c:v>
                </c:pt>
                <c:pt idx="2">
                  <c:v>3.1E-2</c:v>
                </c:pt>
              </c:numCache>
            </c:numRef>
          </c:val>
        </c:ser>
        <c:dLbls>
          <c:showLegendKey val="0"/>
          <c:showVal val="0"/>
          <c:showCatName val="0"/>
          <c:showSerName val="0"/>
          <c:showPercent val="0"/>
          <c:showBubbleSize val="0"/>
        </c:dLbls>
        <c:gapWidth val="150"/>
        <c:axId val="113149824"/>
        <c:axId val="113151360"/>
      </c:barChart>
      <c:catAx>
        <c:axId val="113149824"/>
        <c:scaling>
          <c:orientation val="minMax"/>
        </c:scaling>
        <c:delete val="1"/>
        <c:axPos val="b"/>
        <c:numFmt formatCode="General" sourceLinked="1"/>
        <c:majorTickMark val="out"/>
        <c:minorTickMark val="none"/>
        <c:tickLblPos val="nextTo"/>
        <c:crossAx val="113151360"/>
        <c:crosses val="autoZero"/>
        <c:auto val="1"/>
        <c:lblAlgn val="ctr"/>
        <c:lblOffset val="100"/>
        <c:noMultiLvlLbl val="0"/>
      </c:catAx>
      <c:valAx>
        <c:axId val="113151360"/>
        <c:scaling>
          <c:orientation val="minMax"/>
          <c:max val="0.15"/>
          <c:min val="0"/>
        </c:scaling>
        <c:delete val="0"/>
        <c:axPos val="l"/>
        <c:numFmt formatCode="General" sourceLinked="0"/>
        <c:majorTickMark val="out"/>
        <c:minorTickMark val="none"/>
        <c:tickLblPos val="nextTo"/>
        <c:spPr>
          <a:ln>
            <a:solidFill>
              <a:schemeClr val="tx1"/>
            </a:solidFill>
          </a:ln>
        </c:spPr>
        <c:txPr>
          <a:bodyPr/>
          <a:lstStyle/>
          <a:p>
            <a:pPr>
              <a:defRPr sz="600" b="0">
                <a:latin typeface="Arial" panose="020B0604020202020204" pitchFamily="34" charset="0"/>
                <a:cs typeface="Arial" panose="020B0604020202020204" pitchFamily="34" charset="0"/>
              </a:defRPr>
            </a:pPr>
            <a:endParaRPr lang="fr-FR"/>
          </a:p>
        </c:txPr>
        <c:crossAx val="113149824"/>
        <c:crosses val="autoZero"/>
        <c:crossBetween val="between"/>
        <c:majorUnit val="0.05"/>
      </c:valAx>
    </c:plotArea>
    <c:plotVisOnly val="1"/>
    <c:dispBlanksAs val="gap"/>
    <c:showDLblsOverMax val="0"/>
  </c:chart>
  <c:spPr>
    <a:ln>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159737052101"/>
          <c:y val="3.6224202654596797E-2"/>
          <c:w val="0.84084373158813497"/>
          <c:h val="0.92430763624412604"/>
        </c:manualLayout>
      </c:layout>
      <c:barChart>
        <c:barDir val="col"/>
        <c:grouping val="clustered"/>
        <c:varyColors val="0"/>
        <c:ser>
          <c:idx val="0"/>
          <c:order val="0"/>
          <c:tx>
            <c:v>GFP</c:v>
          </c:tx>
          <c:spPr>
            <a:solidFill>
              <a:srgbClr val="00B050"/>
            </a:solidFill>
            <a:ln>
              <a:noFill/>
            </a:ln>
          </c:spPr>
          <c:invertIfNegative val="0"/>
          <c:errBars>
            <c:errBarType val="both"/>
            <c:errValType val="percentage"/>
            <c:noEndCap val="0"/>
            <c:val val="4"/>
          </c:errBars>
          <c:cat>
            <c:strRef>
              <c:f>(Feuil1!$B$25;Feuil1!$A$33;Feuil1!$A$41)</c:f>
              <c:strCache>
                <c:ptCount val="1"/>
                <c:pt idx="0">
                  <c:v>IgG</c:v>
                </c:pt>
              </c:strCache>
            </c:strRef>
          </c:cat>
          <c:val>
            <c:numRef>
              <c:f>(Feuil1!$Q$4;Feuil1!$Q$10;Feuil1!$Q$16)</c:f>
              <c:numCache>
                <c:formatCode>General</c:formatCode>
                <c:ptCount val="3"/>
                <c:pt idx="0">
                  <c:v>0.137288279694154</c:v>
                </c:pt>
                <c:pt idx="1">
                  <c:v>2.3092191538512701E-2</c:v>
                </c:pt>
                <c:pt idx="2">
                  <c:v>7.0532462858387601E-2</c:v>
                </c:pt>
              </c:numCache>
            </c:numRef>
          </c:val>
        </c:ser>
        <c:ser>
          <c:idx val="1"/>
          <c:order val="1"/>
          <c:spPr>
            <a:solidFill>
              <a:schemeClr val="tx1"/>
            </a:solidFill>
            <a:ln>
              <a:noFill/>
            </a:ln>
          </c:spPr>
          <c:invertIfNegative val="0"/>
          <c:errBars>
            <c:errBarType val="both"/>
            <c:errValType val="percentage"/>
            <c:noEndCap val="0"/>
            <c:val val="5"/>
          </c:errBars>
          <c:cat>
            <c:strRef>
              <c:f>(Feuil1!$B$25;Feuil1!$A$33;Feuil1!$A$41)</c:f>
              <c:strCache>
                <c:ptCount val="1"/>
                <c:pt idx="0">
                  <c:v>IgG</c:v>
                </c:pt>
              </c:strCache>
            </c:strRef>
          </c:cat>
          <c:val>
            <c:numRef>
              <c:f>(Feuil1!$Q$6;Feuil1!$Q$12;Feuil1!$Q$18)</c:f>
              <c:numCache>
                <c:formatCode>General</c:formatCode>
                <c:ptCount val="3"/>
                <c:pt idx="0">
                  <c:v>5.16352091524169E-2</c:v>
                </c:pt>
                <c:pt idx="1">
                  <c:v>9.5032394823173407E-3</c:v>
                </c:pt>
                <c:pt idx="2">
                  <c:v>1.1107170094561501E-2</c:v>
                </c:pt>
              </c:numCache>
            </c:numRef>
          </c:val>
        </c:ser>
        <c:dLbls>
          <c:showLegendKey val="0"/>
          <c:showVal val="0"/>
          <c:showCatName val="0"/>
          <c:showSerName val="0"/>
          <c:showPercent val="0"/>
          <c:showBubbleSize val="0"/>
        </c:dLbls>
        <c:gapWidth val="150"/>
        <c:axId val="113238400"/>
        <c:axId val="113239936"/>
      </c:barChart>
      <c:catAx>
        <c:axId val="113238400"/>
        <c:scaling>
          <c:orientation val="minMax"/>
        </c:scaling>
        <c:delete val="1"/>
        <c:axPos val="b"/>
        <c:numFmt formatCode="General" sourceLinked="1"/>
        <c:majorTickMark val="out"/>
        <c:minorTickMark val="none"/>
        <c:tickLblPos val="nextTo"/>
        <c:crossAx val="113239936"/>
        <c:crosses val="autoZero"/>
        <c:auto val="1"/>
        <c:lblAlgn val="ctr"/>
        <c:lblOffset val="100"/>
        <c:noMultiLvlLbl val="0"/>
      </c:catAx>
      <c:valAx>
        <c:axId val="113239936"/>
        <c:scaling>
          <c:orientation val="minMax"/>
          <c:max val="0.15"/>
          <c:min val="0"/>
        </c:scaling>
        <c:delete val="0"/>
        <c:axPos val="l"/>
        <c:numFmt formatCode="General" sourceLinked="0"/>
        <c:majorTickMark val="out"/>
        <c:minorTickMark val="none"/>
        <c:tickLblPos val="nextTo"/>
        <c:spPr>
          <a:ln>
            <a:solidFill>
              <a:schemeClr val="tx1"/>
            </a:solidFill>
          </a:ln>
        </c:spPr>
        <c:txPr>
          <a:bodyPr/>
          <a:lstStyle/>
          <a:p>
            <a:pPr>
              <a:defRPr sz="600" b="0">
                <a:latin typeface="Arial" panose="020B0604020202020204" pitchFamily="34" charset="0"/>
                <a:cs typeface="Arial" panose="020B0604020202020204" pitchFamily="34" charset="0"/>
              </a:defRPr>
            </a:pPr>
            <a:endParaRPr lang="fr-FR"/>
          </a:p>
        </c:txPr>
        <c:crossAx val="113238400"/>
        <c:crosses val="autoZero"/>
        <c:crossBetween val="between"/>
        <c:majorUnit val="0.05"/>
      </c:valAx>
    </c:plotArea>
    <c:plotVisOnly val="1"/>
    <c:dispBlanksAs val="gap"/>
    <c:showDLblsOverMax val="0"/>
  </c:chart>
  <c:spPr>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6">
                <a:lumMod val="60000"/>
                <a:lumOff val="40000"/>
              </a:schemeClr>
            </a:solidFill>
            <a:ln>
              <a:solidFill>
                <a:schemeClr val="accent6">
                  <a:lumMod val="60000"/>
                  <a:lumOff val="40000"/>
                </a:schemeClr>
              </a:solidFill>
            </a:ln>
          </c:spPr>
          <c:invertIfNegative val="0"/>
          <c:errBars>
            <c:errBarType val="both"/>
            <c:errValType val="percentage"/>
            <c:noEndCap val="0"/>
            <c:val val="25"/>
          </c:errBars>
          <c:val>
            <c:numRef>
              <c:f>Feuil1!$B$2:$G$2</c:f>
              <c:numCache>
                <c:formatCode>General</c:formatCode>
                <c:ptCount val="6"/>
                <c:pt idx="0">
                  <c:v>25</c:v>
                </c:pt>
                <c:pt idx="1">
                  <c:v>30</c:v>
                </c:pt>
                <c:pt idx="2">
                  <c:v>28</c:v>
                </c:pt>
                <c:pt idx="3">
                  <c:v>32</c:v>
                </c:pt>
                <c:pt idx="4">
                  <c:v>38</c:v>
                </c:pt>
                <c:pt idx="5">
                  <c:v>37</c:v>
                </c:pt>
              </c:numCache>
            </c:numRef>
          </c:val>
        </c:ser>
        <c:ser>
          <c:idx val="1"/>
          <c:order val="1"/>
          <c:spPr>
            <a:solidFill>
              <a:schemeClr val="tx1"/>
            </a:solidFill>
            <a:ln>
              <a:solidFill>
                <a:schemeClr val="tx1"/>
              </a:solidFill>
            </a:ln>
          </c:spPr>
          <c:invertIfNegative val="0"/>
          <c:errBars>
            <c:errBarType val="both"/>
            <c:errValType val="percentage"/>
            <c:noEndCap val="0"/>
            <c:val val="22"/>
          </c:errBars>
          <c:val>
            <c:numRef>
              <c:f>Feuil1!$B$3:$G$3</c:f>
              <c:numCache>
                <c:formatCode>General</c:formatCode>
                <c:ptCount val="6"/>
                <c:pt idx="0">
                  <c:v>62</c:v>
                </c:pt>
                <c:pt idx="1">
                  <c:v>68</c:v>
                </c:pt>
                <c:pt idx="2">
                  <c:v>70</c:v>
                </c:pt>
                <c:pt idx="3">
                  <c:v>65</c:v>
                </c:pt>
                <c:pt idx="4">
                  <c:v>68</c:v>
                </c:pt>
                <c:pt idx="5">
                  <c:v>62</c:v>
                </c:pt>
              </c:numCache>
            </c:numRef>
          </c:val>
        </c:ser>
        <c:ser>
          <c:idx val="2"/>
          <c:order val="2"/>
          <c:spPr>
            <a:solidFill>
              <a:srgbClr val="00B050"/>
            </a:solidFill>
            <a:ln>
              <a:solidFill>
                <a:srgbClr val="00B050"/>
              </a:solidFill>
            </a:ln>
          </c:spPr>
          <c:invertIfNegative val="0"/>
          <c:errBars>
            <c:errBarType val="both"/>
            <c:errValType val="percentage"/>
            <c:noEndCap val="0"/>
            <c:val val="22"/>
          </c:errBars>
          <c:val>
            <c:numRef>
              <c:f>Feuil1!$B$8:$G$8</c:f>
              <c:numCache>
                <c:formatCode>General</c:formatCode>
                <c:ptCount val="6"/>
                <c:pt idx="0">
                  <c:v>40</c:v>
                </c:pt>
                <c:pt idx="1">
                  <c:v>45</c:v>
                </c:pt>
                <c:pt idx="2">
                  <c:v>40</c:v>
                </c:pt>
                <c:pt idx="3">
                  <c:v>38</c:v>
                </c:pt>
                <c:pt idx="4">
                  <c:v>49</c:v>
                </c:pt>
                <c:pt idx="5">
                  <c:v>50</c:v>
                </c:pt>
              </c:numCache>
            </c:numRef>
          </c:val>
        </c:ser>
        <c:dLbls>
          <c:showLegendKey val="0"/>
          <c:showVal val="0"/>
          <c:showCatName val="0"/>
          <c:showSerName val="0"/>
          <c:showPercent val="0"/>
          <c:showBubbleSize val="0"/>
        </c:dLbls>
        <c:gapWidth val="150"/>
        <c:axId val="111551616"/>
        <c:axId val="111553152"/>
      </c:barChart>
      <c:catAx>
        <c:axId val="111551616"/>
        <c:scaling>
          <c:orientation val="minMax"/>
        </c:scaling>
        <c:delete val="1"/>
        <c:axPos val="b"/>
        <c:majorTickMark val="out"/>
        <c:minorTickMark val="none"/>
        <c:tickLblPos val="nextTo"/>
        <c:crossAx val="111553152"/>
        <c:crosses val="autoZero"/>
        <c:auto val="1"/>
        <c:lblAlgn val="ctr"/>
        <c:lblOffset val="100"/>
        <c:noMultiLvlLbl val="0"/>
      </c:catAx>
      <c:valAx>
        <c:axId val="111553152"/>
        <c:scaling>
          <c:orientation val="minMax"/>
        </c:scaling>
        <c:delete val="0"/>
        <c:axPos val="l"/>
        <c:numFmt formatCode="General" sourceLinked="1"/>
        <c:majorTickMark val="out"/>
        <c:minorTickMark val="none"/>
        <c:tickLblPos val="nextTo"/>
        <c:txPr>
          <a:bodyPr/>
          <a:lstStyle/>
          <a:p>
            <a:pPr>
              <a:defRPr b="1">
                <a:latin typeface="Arial" panose="020B0604020202020204" pitchFamily="34" charset="0"/>
                <a:cs typeface="Arial" panose="020B0604020202020204" pitchFamily="34" charset="0"/>
              </a:defRPr>
            </a:pPr>
            <a:endParaRPr lang="fr-FR"/>
          </a:p>
        </c:txPr>
        <c:crossAx val="111551616"/>
        <c:crosses val="autoZero"/>
        <c:crossBetween val="between"/>
      </c:valAx>
    </c:plotArea>
    <c:plotVisOnly val="1"/>
    <c:dispBlanksAs val="gap"/>
    <c:showDLblsOverMax val="0"/>
  </c:chart>
  <c:spPr>
    <a:noFill/>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tx1"/>
            </a:solidFill>
            <a:ln>
              <a:solidFill>
                <a:schemeClr val="tx1"/>
              </a:solidFill>
            </a:ln>
          </c:spPr>
          <c:invertIfNegative val="0"/>
          <c:errBars>
            <c:errBarType val="both"/>
            <c:errValType val="cust"/>
            <c:noEndCap val="0"/>
            <c:plus>
              <c:numRef>
                <c:f>Feuil1!$D$2:$D$7</c:f>
                <c:numCache>
                  <c:formatCode>General</c:formatCode>
                  <c:ptCount val="6"/>
                  <c:pt idx="0">
                    <c:v>1.1599999999999999E-2</c:v>
                  </c:pt>
                  <c:pt idx="1">
                    <c:v>2.5999999999999999E-2</c:v>
                  </c:pt>
                  <c:pt idx="2">
                    <c:v>0.3639</c:v>
                  </c:pt>
                  <c:pt idx="3">
                    <c:v>3.0599999999999999E-2</c:v>
                  </c:pt>
                  <c:pt idx="4">
                    <c:v>0.3</c:v>
                  </c:pt>
                  <c:pt idx="5">
                    <c:v>0.2</c:v>
                  </c:pt>
                </c:numCache>
              </c:numRef>
            </c:plus>
            <c:minus>
              <c:numRef>
                <c:f>Feuil1!$D$2:$D$7</c:f>
                <c:numCache>
                  <c:formatCode>General</c:formatCode>
                  <c:ptCount val="6"/>
                  <c:pt idx="0">
                    <c:v>1.1599999999999999E-2</c:v>
                  </c:pt>
                  <c:pt idx="1">
                    <c:v>2.5999999999999999E-2</c:v>
                  </c:pt>
                  <c:pt idx="2">
                    <c:v>0.3639</c:v>
                  </c:pt>
                  <c:pt idx="3">
                    <c:v>3.0599999999999999E-2</c:v>
                  </c:pt>
                  <c:pt idx="4">
                    <c:v>0.3</c:v>
                  </c:pt>
                  <c:pt idx="5">
                    <c:v>0.2</c:v>
                  </c:pt>
                </c:numCache>
              </c:numRef>
            </c:minus>
          </c:errBars>
          <c:val>
            <c:numRef>
              <c:f>Feuil1!$B$2:$B$7</c:f>
              <c:numCache>
                <c:formatCode>General</c:formatCode>
                <c:ptCount val="6"/>
                <c:pt idx="0" formatCode="0.00E+00">
                  <c:v>1</c:v>
                </c:pt>
                <c:pt idx="1">
                  <c:v>1</c:v>
                </c:pt>
                <c:pt idx="2">
                  <c:v>1</c:v>
                </c:pt>
                <c:pt idx="3">
                  <c:v>1</c:v>
                </c:pt>
                <c:pt idx="4">
                  <c:v>1</c:v>
                </c:pt>
                <c:pt idx="5">
                  <c:v>1</c:v>
                </c:pt>
              </c:numCache>
            </c:numRef>
          </c:val>
        </c:ser>
        <c:ser>
          <c:idx val="1"/>
          <c:order val="1"/>
          <c:spPr>
            <a:solidFill>
              <a:srgbClr val="00B050"/>
            </a:solidFill>
            <a:ln>
              <a:solidFill>
                <a:srgbClr val="00B050"/>
              </a:solidFill>
            </a:ln>
          </c:spPr>
          <c:invertIfNegative val="0"/>
          <c:errBars>
            <c:errBarType val="both"/>
            <c:errValType val="cust"/>
            <c:noEndCap val="0"/>
            <c:plus>
              <c:numRef>
                <c:f>Feuil1!$E$2:$E$7</c:f>
                <c:numCache>
                  <c:formatCode>General</c:formatCode>
                  <c:ptCount val="6"/>
                  <c:pt idx="0">
                    <c:v>6.0899999999999999E-3</c:v>
                  </c:pt>
                  <c:pt idx="1">
                    <c:v>1.14E-2</c:v>
                  </c:pt>
                  <c:pt idx="2">
                    <c:v>2.6599999999999999E-2</c:v>
                  </c:pt>
                  <c:pt idx="3">
                    <c:v>7.8600000000000007E-3</c:v>
                  </c:pt>
                  <c:pt idx="4">
                    <c:v>0.15</c:v>
                  </c:pt>
                  <c:pt idx="5">
                    <c:v>0.08</c:v>
                  </c:pt>
                </c:numCache>
              </c:numRef>
            </c:plus>
            <c:minus>
              <c:numRef>
                <c:f>Feuil1!$E$2:$E$7</c:f>
                <c:numCache>
                  <c:formatCode>General</c:formatCode>
                  <c:ptCount val="6"/>
                  <c:pt idx="0">
                    <c:v>6.0899999999999999E-3</c:v>
                  </c:pt>
                  <c:pt idx="1">
                    <c:v>1.14E-2</c:v>
                  </c:pt>
                  <c:pt idx="2">
                    <c:v>2.6599999999999999E-2</c:v>
                  </c:pt>
                  <c:pt idx="3">
                    <c:v>7.8600000000000007E-3</c:v>
                  </c:pt>
                  <c:pt idx="4">
                    <c:v>0.15</c:v>
                  </c:pt>
                  <c:pt idx="5">
                    <c:v>0.08</c:v>
                  </c:pt>
                </c:numCache>
              </c:numRef>
            </c:minus>
          </c:errBars>
          <c:val>
            <c:numRef>
              <c:f>Feuil1!$C$2:$C$7</c:f>
              <c:numCache>
                <c:formatCode>General</c:formatCode>
                <c:ptCount val="6"/>
                <c:pt idx="0" formatCode="0.00E+00">
                  <c:v>0.52500000000000002</c:v>
                </c:pt>
                <c:pt idx="1">
                  <c:v>0.43846153846153801</c:v>
                </c:pt>
                <c:pt idx="2">
                  <c:v>7.3097004671613106E-2</c:v>
                </c:pt>
                <c:pt idx="3">
                  <c:v>0.25686274509803902</c:v>
                </c:pt>
                <c:pt idx="4">
                  <c:v>0.51364764267990104</c:v>
                </c:pt>
                <c:pt idx="5">
                  <c:v>0.54057591623036705</c:v>
                </c:pt>
              </c:numCache>
            </c:numRef>
          </c:val>
        </c:ser>
        <c:dLbls>
          <c:showLegendKey val="0"/>
          <c:showVal val="0"/>
          <c:showCatName val="0"/>
          <c:showSerName val="0"/>
          <c:showPercent val="0"/>
          <c:showBubbleSize val="0"/>
        </c:dLbls>
        <c:gapWidth val="150"/>
        <c:axId val="111570304"/>
        <c:axId val="111588480"/>
      </c:barChart>
      <c:catAx>
        <c:axId val="111570304"/>
        <c:scaling>
          <c:orientation val="minMax"/>
        </c:scaling>
        <c:delete val="1"/>
        <c:axPos val="b"/>
        <c:majorTickMark val="out"/>
        <c:minorTickMark val="none"/>
        <c:tickLblPos val="nextTo"/>
        <c:crossAx val="111588480"/>
        <c:crosses val="autoZero"/>
        <c:auto val="1"/>
        <c:lblAlgn val="ctr"/>
        <c:lblOffset val="100"/>
        <c:noMultiLvlLbl val="0"/>
      </c:catAx>
      <c:valAx>
        <c:axId val="111588480"/>
        <c:scaling>
          <c:orientation val="minMax"/>
        </c:scaling>
        <c:delete val="0"/>
        <c:axPos val="l"/>
        <c:numFmt formatCode="General" sourceLinked="0"/>
        <c:majorTickMark val="out"/>
        <c:minorTickMark val="none"/>
        <c:tickLblPos val="nextTo"/>
        <c:txPr>
          <a:bodyPr/>
          <a:lstStyle/>
          <a:p>
            <a:pPr>
              <a:defRPr b="1">
                <a:latin typeface="Arial" panose="020B0604020202020204" pitchFamily="34" charset="0"/>
                <a:cs typeface="Arial" panose="020B0604020202020204" pitchFamily="34" charset="0"/>
              </a:defRPr>
            </a:pPr>
            <a:endParaRPr lang="fr-FR"/>
          </a:p>
        </c:txPr>
        <c:crossAx val="111570304"/>
        <c:crosses val="autoZero"/>
        <c:crossBetween val="between"/>
      </c:valAx>
    </c:plotArea>
    <c:plotVisOnly val="1"/>
    <c:dispBlanksAs val="gap"/>
    <c:showDLblsOverMax val="0"/>
  </c:chart>
  <c:spPr>
    <a:noFill/>
    <a:ln>
      <a:noFill/>
    </a:ln>
  </c:sp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40568"/>
            <a:ext cx="5829300" cy="1960033"/>
          </a:xfrm>
        </p:spPr>
        <p:txBody>
          <a:bodyPr/>
          <a:lstStyle/>
          <a:p>
            <a:r>
              <a:rPr lang="fr-FR" smtClean="0"/>
              <a:t>Modifiez le style du titre</a:t>
            </a:r>
            <a:endParaRPr lang="fr-FR"/>
          </a:p>
        </p:txBody>
      </p:sp>
      <p:sp>
        <p:nvSpPr>
          <p:cNvPr id="3" name="Sous-titr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93ADBEDB-B445-4769-B0B7-1584BE2DCC81}" type="datetimeFigureOut">
              <a:rPr lang="fr-FR" smtClean="0"/>
              <a:t>10/05/2017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1314771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3ADBEDB-B445-4769-B0B7-1584BE2DCC81}" type="datetimeFigureOut">
              <a:rPr lang="fr-FR" smtClean="0"/>
              <a:t>10/05/2017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2790947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5875867"/>
            <a:ext cx="5829300" cy="1816100"/>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3ADBEDB-B445-4769-B0B7-1584BE2DCC81}" type="datetimeFigureOut">
              <a:rPr lang="fr-FR" smtClean="0"/>
              <a:t>10/05/2017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20457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3ADBEDB-B445-4769-B0B7-1584BE2DCC81}" type="datetimeFigureOut">
              <a:rPr lang="fr-FR" smtClean="0"/>
              <a:t>10/05/2017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1288606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42900" y="366184"/>
            <a:ext cx="6172200" cy="1524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3ADBEDB-B445-4769-B0B7-1584BE2DCC81}" type="datetimeFigureOut">
              <a:rPr lang="fr-FR" smtClean="0"/>
              <a:t>10/05/2017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191344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3ADBEDB-B445-4769-B0B7-1584BE2DCC81}" type="datetimeFigureOut">
              <a:rPr lang="fr-FR" smtClean="0"/>
              <a:t>10/05/2017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3098840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3ADBEDB-B445-4769-B0B7-1584BE2DCC81}" type="datetimeFigureOut">
              <a:rPr lang="fr-FR" smtClean="0"/>
              <a:t>10/05/2017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2877680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0" y="364067"/>
            <a:ext cx="2256235" cy="154940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3ADBEDB-B445-4769-B0B7-1584BE2DCC81}" type="datetimeFigureOut">
              <a:rPr lang="fr-FR" smtClean="0"/>
              <a:t>10/05/2017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2903098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400800"/>
            <a:ext cx="4114800" cy="755651"/>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3ADBEDB-B445-4769-B0B7-1584BE2DCC81}" type="datetimeFigureOut">
              <a:rPr lang="fr-FR" smtClean="0"/>
              <a:t>10/05/2017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2042131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3ADBEDB-B445-4769-B0B7-1584BE2DCC81}" type="datetimeFigureOut">
              <a:rPr lang="fr-FR" smtClean="0"/>
              <a:t>10/05/2017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3466447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729037" y="488951"/>
            <a:ext cx="1157288" cy="104013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257175" y="488951"/>
            <a:ext cx="3357563" cy="104013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3ADBEDB-B445-4769-B0B7-1584BE2DCC81}" type="datetimeFigureOut">
              <a:rPr lang="fr-FR" smtClean="0"/>
              <a:t>10/05/2017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E2A05C-49E3-47B0-8980-B091A55BF1A0}" type="slidenum">
              <a:rPr lang="fr-FR" smtClean="0"/>
              <a:t>‹N°›</a:t>
            </a:fld>
            <a:endParaRPr lang="fr-FR"/>
          </a:p>
        </p:txBody>
      </p:sp>
    </p:spTree>
    <p:extLst>
      <p:ext uri="{BB962C8B-B14F-4D97-AF65-F5344CB8AC3E}">
        <p14:creationId xmlns:p14="http://schemas.microsoft.com/office/powerpoint/2010/main" val="3200875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93ADBEDB-B445-4769-B0B7-1584BE2DCC81}" type="datetimeFigureOut">
              <a:rPr lang="fr-FR" smtClean="0"/>
              <a:t>10/05/2017</a:t>
            </a:fld>
            <a:endParaRPr lang="fr-FR"/>
          </a:p>
        </p:txBody>
      </p:sp>
      <p:sp>
        <p:nvSpPr>
          <p:cNvPr id="5" name="Espace réservé du pied de page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7E2A05C-49E3-47B0-8980-B091A55BF1A0}" type="slidenum">
              <a:rPr lang="fr-FR" smtClean="0"/>
              <a:t>‹N°›</a:t>
            </a:fld>
            <a:endParaRPr lang="fr-FR"/>
          </a:p>
        </p:txBody>
      </p:sp>
    </p:spTree>
    <p:extLst>
      <p:ext uri="{BB962C8B-B14F-4D97-AF65-F5344CB8AC3E}">
        <p14:creationId xmlns:p14="http://schemas.microsoft.com/office/powerpoint/2010/main" val="14006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2.xml"/><Relationship Id="rId7" Type="http://schemas.openxmlformats.org/officeDocument/2006/relationships/chart" Target="../charts/chart3.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chart" Target="../charts/chart6.xml"/><Relationship Id="rId4" Type="http://schemas.openxmlformats.org/officeDocument/2006/relationships/image" Target="../media/image1.png"/><Relationship Id="rId9" Type="http://schemas.openxmlformats.org/officeDocument/2006/relationships/chart" Target="../charts/char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chart" Target="../charts/chart8.xml"/><Relationship Id="rId7" Type="http://schemas.openxmlformats.org/officeDocument/2006/relationships/image" Target="../media/image6.tiff"/><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chart" Target="../charts/chart9.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chart" Target="../charts/chart12.xml"/><Relationship Id="rId1" Type="http://schemas.openxmlformats.org/officeDocument/2006/relationships/slideLayout" Target="../slideLayouts/slideLayout2.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aphique 14"/>
          <p:cNvGraphicFramePr>
            <a:graphicFrameLocks/>
          </p:cNvGraphicFramePr>
          <p:nvPr>
            <p:extLst>
              <p:ext uri="{D42A27DB-BD31-4B8C-83A1-F6EECF244321}">
                <p14:modId xmlns:p14="http://schemas.microsoft.com/office/powerpoint/2010/main" val="1262102931"/>
              </p:ext>
            </p:extLst>
          </p:nvPr>
        </p:nvGraphicFramePr>
        <p:xfrm>
          <a:off x="423602" y="888924"/>
          <a:ext cx="2850896" cy="1692089"/>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p:cNvSpPr txBox="1"/>
          <p:nvPr/>
        </p:nvSpPr>
        <p:spPr>
          <a:xfrm rot="16200000">
            <a:off x="-426079" y="1484863"/>
            <a:ext cx="1467444"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Hypocotyl</a:t>
            </a:r>
            <a:r>
              <a:rPr lang="fr-FR" sz="1000" dirty="0" smtClean="0">
                <a:latin typeface="Arial" pitchFamily="34" charset="0"/>
                <a:cs typeface="Arial" pitchFamily="34" charset="0"/>
              </a:rPr>
              <a:t> </a:t>
            </a:r>
            <a:r>
              <a:rPr lang="fr-FR" sz="1000" dirty="0" err="1" smtClean="0">
                <a:latin typeface="Arial" pitchFamily="34" charset="0"/>
                <a:cs typeface="Arial" pitchFamily="34" charset="0"/>
              </a:rPr>
              <a:t>lenght</a:t>
            </a:r>
            <a:r>
              <a:rPr lang="fr-FR" sz="1000" dirty="0" smtClean="0">
                <a:latin typeface="Arial" pitchFamily="34" charset="0"/>
                <a:cs typeface="Arial" pitchFamily="34" charset="0"/>
              </a:rPr>
              <a:t> (mm)</a:t>
            </a:r>
            <a:endParaRPr lang="fr-FR" sz="1000" dirty="0">
              <a:latin typeface="Arial" pitchFamily="34" charset="0"/>
              <a:cs typeface="Arial" pitchFamily="34" charset="0"/>
            </a:endParaRPr>
          </a:p>
        </p:txBody>
      </p:sp>
      <p:sp>
        <p:nvSpPr>
          <p:cNvPr id="9" name="ZoneTexte 8"/>
          <p:cNvSpPr txBox="1"/>
          <p:nvPr/>
        </p:nvSpPr>
        <p:spPr>
          <a:xfrm>
            <a:off x="1155587" y="2530969"/>
            <a:ext cx="1474770" cy="246221"/>
          </a:xfrm>
          <a:prstGeom prst="rect">
            <a:avLst/>
          </a:prstGeom>
          <a:noFill/>
        </p:spPr>
        <p:txBody>
          <a:bodyPr wrap="none" rtlCol="0">
            <a:spAutoFit/>
          </a:bodyPr>
          <a:lstStyle/>
          <a:p>
            <a:pPr algn="ctr"/>
            <a:r>
              <a:rPr lang="en-US" sz="1000" dirty="0" smtClean="0">
                <a:latin typeface="Arial" pitchFamily="34" charset="0"/>
                <a:cs typeface="Arial" pitchFamily="34" charset="0"/>
              </a:rPr>
              <a:t>Days after germination</a:t>
            </a:r>
            <a:endParaRPr lang="en-US" sz="1000" dirty="0">
              <a:latin typeface="Arial" pitchFamily="34" charset="0"/>
              <a:cs typeface="Arial" pitchFamily="34" charset="0"/>
            </a:endParaRPr>
          </a:p>
        </p:txBody>
      </p:sp>
      <p:sp>
        <p:nvSpPr>
          <p:cNvPr id="14" name="ZoneTexte 13"/>
          <p:cNvSpPr txBox="1"/>
          <p:nvPr/>
        </p:nvSpPr>
        <p:spPr>
          <a:xfrm>
            <a:off x="1505061" y="439654"/>
            <a:ext cx="768885" cy="246221"/>
          </a:xfrm>
          <a:prstGeom prst="rect">
            <a:avLst/>
          </a:prstGeom>
          <a:noFill/>
        </p:spPr>
        <p:txBody>
          <a:bodyPr wrap="none" rtlCol="0">
            <a:spAutoFit/>
          </a:bodyPr>
          <a:lstStyle/>
          <a:p>
            <a:pPr algn="ctr"/>
            <a:r>
              <a:rPr lang="fr-FR" sz="1000" b="1" dirty="0" smtClean="0">
                <a:latin typeface="Arial" panose="020B0604020202020204" pitchFamily="34" charset="0"/>
                <a:cs typeface="Arial" panose="020B0604020202020204" pitchFamily="34" charset="0"/>
              </a:rPr>
              <a:t>Long Day</a:t>
            </a:r>
            <a:endParaRPr lang="fr-FR" sz="1000" b="1" dirty="0">
              <a:latin typeface="Arial" panose="020B0604020202020204" pitchFamily="34" charset="0"/>
              <a:cs typeface="Arial" panose="020B0604020202020204" pitchFamily="34" charset="0"/>
            </a:endParaRPr>
          </a:p>
        </p:txBody>
      </p:sp>
      <p:sp>
        <p:nvSpPr>
          <p:cNvPr id="18" name="Rectangle 17"/>
          <p:cNvSpPr/>
          <p:nvPr/>
        </p:nvSpPr>
        <p:spPr>
          <a:xfrm>
            <a:off x="1074186" y="848496"/>
            <a:ext cx="89571" cy="902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Arial" panose="020B0604020202020204" pitchFamily="34" charset="0"/>
              <a:cs typeface="Arial" panose="020B0604020202020204" pitchFamily="34" charset="0"/>
            </a:endParaRPr>
          </a:p>
        </p:txBody>
      </p:sp>
      <p:sp>
        <p:nvSpPr>
          <p:cNvPr id="19" name="ZoneTexte 166"/>
          <p:cNvSpPr txBox="1"/>
          <p:nvPr/>
        </p:nvSpPr>
        <p:spPr>
          <a:xfrm>
            <a:off x="1106144" y="763767"/>
            <a:ext cx="537483"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WT</a:t>
            </a:r>
            <a:endParaRPr lang="fr-FR" sz="1000" dirty="0">
              <a:latin typeface="Arial" panose="020B0604020202020204" pitchFamily="34" charset="0"/>
              <a:cs typeface="Arial" panose="020B0604020202020204" pitchFamily="34" charset="0"/>
            </a:endParaRPr>
          </a:p>
        </p:txBody>
      </p:sp>
      <p:sp>
        <p:nvSpPr>
          <p:cNvPr id="31" name="Rectangle 30"/>
          <p:cNvSpPr/>
          <p:nvPr/>
        </p:nvSpPr>
        <p:spPr>
          <a:xfrm>
            <a:off x="1489524" y="848496"/>
            <a:ext cx="89571" cy="90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Arial" panose="020B0604020202020204" pitchFamily="34" charset="0"/>
              <a:cs typeface="Arial" panose="020B0604020202020204" pitchFamily="34" charset="0"/>
            </a:endParaRPr>
          </a:p>
        </p:txBody>
      </p:sp>
      <p:sp>
        <p:nvSpPr>
          <p:cNvPr id="32" name="ZoneTexte 163"/>
          <p:cNvSpPr txBox="1"/>
          <p:nvPr/>
        </p:nvSpPr>
        <p:spPr>
          <a:xfrm>
            <a:off x="1529854" y="763767"/>
            <a:ext cx="1164556"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RNAi_1</a:t>
            </a:r>
            <a:endParaRPr lang="fr-FR" sz="1000" dirty="0">
              <a:latin typeface="Arial" panose="020B0604020202020204" pitchFamily="34" charset="0"/>
              <a:cs typeface="Arial" panose="020B0604020202020204" pitchFamily="34" charset="0"/>
            </a:endParaRPr>
          </a:p>
        </p:txBody>
      </p:sp>
      <p:sp>
        <p:nvSpPr>
          <p:cNvPr id="33" name="Rectangle 32"/>
          <p:cNvSpPr/>
          <p:nvPr/>
        </p:nvSpPr>
        <p:spPr>
          <a:xfrm>
            <a:off x="2200395" y="848496"/>
            <a:ext cx="89571" cy="9028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Arial" panose="020B0604020202020204" pitchFamily="34" charset="0"/>
              <a:cs typeface="Arial" panose="020B0604020202020204" pitchFamily="34" charset="0"/>
            </a:endParaRPr>
          </a:p>
        </p:txBody>
      </p:sp>
      <p:sp>
        <p:nvSpPr>
          <p:cNvPr id="34" name="ZoneTexte 161"/>
          <p:cNvSpPr txBox="1"/>
          <p:nvPr/>
        </p:nvSpPr>
        <p:spPr>
          <a:xfrm>
            <a:off x="2236544" y="763767"/>
            <a:ext cx="766532"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RNAi_2</a:t>
            </a:r>
            <a:endParaRPr lang="fr-FR" sz="1000" dirty="0">
              <a:latin typeface="Arial" panose="020B0604020202020204" pitchFamily="34" charset="0"/>
              <a:cs typeface="Arial" panose="020B0604020202020204" pitchFamily="34" charset="0"/>
            </a:endParaRPr>
          </a:p>
        </p:txBody>
      </p:sp>
      <p:sp>
        <p:nvSpPr>
          <p:cNvPr id="36" name="ZoneTexte 94"/>
          <p:cNvSpPr txBox="1"/>
          <p:nvPr/>
        </p:nvSpPr>
        <p:spPr>
          <a:xfrm>
            <a:off x="138016" y="566512"/>
            <a:ext cx="321612" cy="338045"/>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A</a:t>
            </a:r>
            <a:endParaRPr lang="fr-FR" b="1" dirty="0">
              <a:latin typeface="Arial" panose="020B0604020202020204" pitchFamily="34" charset="0"/>
              <a:cs typeface="Arial" panose="020B0604020202020204" pitchFamily="34" charset="0"/>
            </a:endParaRPr>
          </a:p>
        </p:txBody>
      </p:sp>
      <p:sp>
        <p:nvSpPr>
          <p:cNvPr id="37" name="ZoneTexte 95"/>
          <p:cNvSpPr txBox="1"/>
          <p:nvPr/>
        </p:nvSpPr>
        <p:spPr>
          <a:xfrm>
            <a:off x="3340349" y="566512"/>
            <a:ext cx="351378"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B</a:t>
            </a:r>
            <a:endParaRPr lang="fr-FR" b="1" dirty="0">
              <a:latin typeface="Arial" panose="020B0604020202020204" pitchFamily="34" charset="0"/>
              <a:cs typeface="Arial" panose="020B0604020202020204" pitchFamily="34" charset="0"/>
            </a:endParaRPr>
          </a:p>
        </p:txBody>
      </p:sp>
      <p:grpSp>
        <p:nvGrpSpPr>
          <p:cNvPr id="2" name="Group 1"/>
          <p:cNvGrpSpPr/>
          <p:nvPr/>
        </p:nvGrpSpPr>
        <p:grpSpPr>
          <a:xfrm>
            <a:off x="3442534" y="438525"/>
            <a:ext cx="3089290" cy="2291290"/>
            <a:chOff x="1734099" y="2688349"/>
            <a:chExt cx="3089290" cy="2291290"/>
          </a:xfrm>
        </p:grpSpPr>
        <p:graphicFrame>
          <p:nvGraphicFramePr>
            <p:cNvPr id="39" name="Graphique 17"/>
            <p:cNvGraphicFramePr>
              <a:graphicFrameLocks/>
            </p:cNvGraphicFramePr>
            <p:nvPr>
              <p:extLst>
                <p:ext uri="{D42A27DB-BD31-4B8C-83A1-F6EECF244321}">
                  <p14:modId xmlns:p14="http://schemas.microsoft.com/office/powerpoint/2010/main" val="1248732824"/>
                </p:ext>
              </p:extLst>
            </p:nvPr>
          </p:nvGraphicFramePr>
          <p:xfrm>
            <a:off x="1972493" y="3145365"/>
            <a:ext cx="2850896" cy="1692089"/>
          </p:xfrm>
          <a:graphic>
            <a:graphicData uri="http://schemas.openxmlformats.org/drawingml/2006/chart">
              <c:chart xmlns:c="http://schemas.openxmlformats.org/drawingml/2006/chart" xmlns:r="http://schemas.openxmlformats.org/officeDocument/2006/relationships" r:id="rId3"/>
            </a:graphicData>
          </a:graphic>
        </p:graphicFrame>
        <p:sp>
          <p:nvSpPr>
            <p:cNvPr id="40" name="ZoneTexte 7"/>
            <p:cNvSpPr txBox="1"/>
            <p:nvPr/>
          </p:nvSpPr>
          <p:spPr>
            <a:xfrm rot="16200000">
              <a:off x="1123488" y="3739068"/>
              <a:ext cx="1467444"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Hypocotyl</a:t>
              </a:r>
              <a:r>
                <a:rPr lang="fr-FR" sz="1000" dirty="0" smtClean="0">
                  <a:latin typeface="Arial" pitchFamily="34" charset="0"/>
                  <a:cs typeface="Arial" pitchFamily="34" charset="0"/>
                </a:rPr>
                <a:t> </a:t>
              </a:r>
              <a:r>
                <a:rPr lang="fr-FR" sz="1000" dirty="0" err="1" smtClean="0">
                  <a:latin typeface="Arial" pitchFamily="34" charset="0"/>
                  <a:cs typeface="Arial" pitchFamily="34" charset="0"/>
                </a:rPr>
                <a:t>lenght</a:t>
              </a:r>
              <a:r>
                <a:rPr lang="fr-FR" sz="1000" dirty="0" smtClean="0">
                  <a:latin typeface="Arial" pitchFamily="34" charset="0"/>
                  <a:cs typeface="Arial" pitchFamily="34" charset="0"/>
                </a:rPr>
                <a:t> (mm)</a:t>
              </a:r>
              <a:endParaRPr lang="fr-FR" sz="1000" dirty="0">
                <a:latin typeface="Arial" pitchFamily="34" charset="0"/>
                <a:cs typeface="Arial" pitchFamily="34" charset="0"/>
              </a:endParaRPr>
            </a:p>
          </p:txBody>
        </p:sp>
        <p:sp>
          <p:nvSpPr>
            <p:cNvPr id="41" name="ZoneTexte 8"/>
            <p:cNvSpPr txBox="1"/>
            <p:nvPr/>
          </p:nvSpPr>
          <p:spPr>
            <a:xfrm>
              <a:off x="2705154" y="4733418"/>
              <a:ext cx="1474770" cy="246221"/>
            </a:xfrm>
            <a:prstGeom prst="rect">
              <a:avLst/>
            </a:prstGeom>
            <a:noFill/>
          </p:spPr>
          <p:txBody>
            <a:bodyPr wrap="none" rtlCol="0">
              <a:spAutoFit/>
            </a:bodyPr>
            <a:lstStyle/>
            <a:p>
              <a:pPr algn="ctr"/>
              <a:r>
                <a:rPr lang="en-US" sz="1000" dirty="0" smtClean="0">
                  <a:latin typeface="Arial" pitchFamily="34" charset="0"/>
                  <a:cs typeface="Arial" pitchFamily="34" charset="0"/>
                </a:rPr>
                <a:t>Days after germination</a:t>
              </a:r>
              <a:endParaRPr lang="en-US" sz="1000" dirty="0">
                <a:latin typeface="Arial" pitchFamily="34" charset="0"/>
                <a:cs typeface="Arial" pitchFamily="34" charset="0"/>
              </a:endParaRPr>
            </a:p>
          </p:txBody>
        </p:sp>
        <p:sp>
          <p:nvSpPr>
            <p:cNvPr id="42" name="ZoneTexte 13"/>
            <p:cNvSpPr txBox="1"/>
            <p:nvPr/>
          </p:nvSpPr>
          <p:spPr>
            <a:xfrm>
              <a:off x="3040172" y="2688349"/>
              <a:ext cx="790363" cy="246221"/>
            </a:xfrm>
            <a:prstGeom prst="rect">
              <a:avLst/>
            </a:prstGeom>
            <a:noFill/>
          </p:spPr>
          <p:txBody>
            <a:bodyPr wrap="none" rtlCol="0">
              <a:spAutoFit/>
            </a:bodyPr>
            <a:lstStyle/>
            <a:p>
              <a:pPr algn="ctr"/>
              <a:r>
                <a:rPr lang="fr-FR" sz="1000" b="1" dirty="0" smtClean="0">
                  <a:latin typeface="Arial" panose="020B0604020202020204" pitchFamily="34" charset="0"/>
                  <a:cs typeface="Arial" panose="020B0604020202020204" pitchFamily="34" charset="0"/>
                </a:rPr>
                <a:t>Short Day</a:t>
              </a:r>
              <a:endParaRPr lang="fr-FR" sz="1000" b="1" dirty="0">
                <a:latin typeface="Arial" panose="020B0604020202020204" pitchFamily="34" charset="0"/>
                <a:cs typeface="Arial" panose="020B0604020202020204" pitchFamily="34" charset="0"/>
              </a:endParaRPr>
            </a:p>
          </p:txBody>
        </p:sp>
        <p:sp>
          <p:nvSpPr>
            <p:cNvPr id="43" name="Rectangle 42"/>
            <p:cNvSpPr/>
            <p:nvPr/>
          </p:nvSpPr>
          <p:spPr>
            <a:xfrm>
              <a:off x="2623753" y="3102701"/>
              <a:ext cx="89571" cy="902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Arial" panose="020B0604020202020204" pitchFamily="34" charset="0"/>
                <a:cs typeface="Arial" panose="020B0604020202020204" pitchFamily="34" charset="0"/>
              </a:endParaRPr>
            </a:p>
          </p:txBody>
        </p:sp>
        <p:sp>
          <p:nvSpPr>
            <p:cNvPr id="44" name="ZoneTexte 166"/>
            <p:cNvSpPr txBox="1"/>
            <p:nvPr/>
          </p:nvSpPr>
          <p:spPr>
            <a:xfrm>
              <a:off x="2655711" y="3017972"/>
              <a:ext cx="537483"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WT</a:t>
              </a:r>
              <a:endParaRPr lang="fr-FR" sz="1000" dirty="0">
                <a:latin typeface="Arial" panose="020B0604020202020204" pitchFamily="34" charset="0"/>
                <a:cs typeface="Arial" panose="020B0604020202020204" pitchFamily="34" charset="0"/>
              </a:endParaRPr>
            </a:p>
          </p:txBody>
        </p:sp>
        <p:sp>
          <p:nvSpPr>
            <p:cNvPr id="45" name="Rectangle 44"/>
            <p:cNvSpPr/>
            <p:nvPr/>
          </p:nvSpPr>
          <p:spPr>
            <a:xfrm>
              <a:off x="3039091" y="3102701"/>
              <a:ext cx="89571" cy="90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Arial" panose="020B0604020202020204" pitchFamily="34" charset="0"/>
                <a:cs typeface="Arial" panose="020B0604020202020204" pitchFamily="34" charset="0"/>
              </a:endParaRPr>
            </a:p>
          </p:txBody>
        </p:sp>
        <p:sp>
          <p:nvSpPr>
            <p:cNvPr id="46" name="ZoneTexte 163"/>
            <p:cNvSpPr txBox="1"/>
            <p:nvPr/>
          </p:nvSpPr>
          <p:spPr>
            <a:xfrm>
              <a:off x="3079421" y="3017972"/>
              <a:ext cx="1164556"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RNAi_1</a:t>
              </a:r>
              <a:endParaRPr lang="fr-FR" sz="1000" dirty="0">
                <a:latin typeface="Arial" panose="020B0604020202020204" pitchFamily="34" charset="0"/>
                <a:cs typeface="Arial" panose="020B0604020202020204" pitchFamily="34" charset="0"/>
              </a:endParaRPr>
            </a:p>
          </p:txBody>
        </p:sp>
        <p:sp>
          <p:nvSpPr>
            <p:cNvPr id="47" name="Rectangle 46"/>
            <p:cNvSpPr/>
            <p:nvPr/>
          </p:nvSpPr>
          <p:spPr>
            <a:xfrm>
              <a:off x="3749962" y="3102701"/>
              <a:ext cx="89571" cy="9028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a:latin typeface="Arial" panose="020B0604020202020204" pitchFamily="34" charset="0"/>
                <a:cs typeface="Arial" panose="020B0604020202020204" pitchFamily="34" charset="0"/>
              </a:endParaRPr>
            </a:p>
          </p:txBody>
        </p:sp>
        <p:sp>
          <p:nvSpPr>
            <p:cNvPr id="48" name="ZoneTexte 161"/>
            <p:cNvSpPr txBox="1"/>
            <p:nvPr/>
          </p:nvSpPr>
          <p:spPr>
            <a:xfrm>
              <a:off x="3786111" y="3017972"/>
              <a:ext cx="766532"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RNAi_2</a:t>
              </a:r>
              <a:endParaRPr lang="fr-FR" sz="1000" dirty="0">
                <a:latin typeface="Arial" panose="020B0604020202020204" pitchFamily="34" charset="0"/>
                <a:cs typeface="Arial" panose="020B0604020202020204" pitchFamily="34" charset="0"/>
              </a:endParaRPr>
            </a:p>
          </p:txBody>
        </p:sp>
      </p:grpSp>
      <p:sp>
        <p:nvSpPr>
          <p:cNvPr id="73" name="ZoneTexte 97"/>
          <p:cNvSpPr txBox="1"/>
          <p:nvPr/>
        </p:nvSpPr>
        <p:spPr>
          <a:xfrm>
            <a:off x="3611214" y="4881136"/>
            <a:ext cx="338629"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a:t>
            </a:r>
            <a:endParaRPr lang="fr-FR" b="1" dirty="0">
              <a:latin typeface="Arial" panose="020B0604020202020204" pitchFamily="34" charset="0"/>
              <a:cs typeface="Arial" panose="020B0604020202020204" pitchFamily="34" charset="0"/>
            </a:endParaRPr>
          </a:p>
        </p:txBody>
      </p:sp>
      <p:pic>
        <p:nvPicPr>
          <p:cNvPr id="7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296" y="7254813"/>
            <a:ext cx="1518685" cy="14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5" name="Connecteur droit 4"/>
          <p:cNvCxnSpPr/>
          <p:nvPr/>
        </p:nvCxnSpPr>
        <p:spPr>
          <a:xfrm>
            <a:off x="1398549"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Connecteur droit 5"/>
          <p:cNvCxnSpPr/>
          <p:nvPr/>
        </p:nvCxnSpPr>
        <p:spPr>
          <a:xfrm>
            <a:off x="1475859"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6"/>
          <p:cNvCxnSpPr/>
          <p:nvPr/>
        </p:nvCxnSpPr>
        <p:spPr>
          <a:xfrm>
            <a:off x="1529926"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Connecteur droit 7"/>
          <p:cNvCxnSpPr/>
          <p:nvPr/>
        </p:nvCxnSpPr>
        <p:spPr>
          <a:xfrm>
            <a:off x="1614406"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8"/>
          <p:cNvCxnSpPr/>
          <p:nvPr/>
        </p:nvCxnSpPr>
        <p:spPr>
          <a:xfrm>
            <a:off x="1742651"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Connecteur droit 9"/>
          <p:cNvCxnSpPr/>
          <p:nvPr/>
        </p:nvCxnSpPr>
        <p:spPr>
          <a:xfrm>
            <a:off x="1800669"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Connecteur droit 10"/>
          <p:cNvCxnSpPr/>
          <p:nvPr/>
        </p:nvCxnSpPr>
        <p:spPr>
          <a:xfrm>
            <a:off x="1875858"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Connecteur droit 11"/>
          <p:cNvCxnSpPr/>
          <p:nvPr/>
        </p:nvCxnSpPr>
        <p:spPr>
          <a:xfrm>
            <a:off x="1661459" y="7331544"/>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1287511" y="7324574"/>
            <a:ext cx="864096" cy="173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84" name="ZoneTexte 13"/>
          <p:cNvSpPr txBox="1"/>
          <p:nvPr/>
        </p:nvSpPr>
        <p:spPr>
          <a:xfrm>
            <a:off x="1303681" y="7355916"/>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2c</a:t>
            </a:r>
            <a:endParaRPr lang="fr-FR" sz="600" dirty="0">
              <a:latin typeface="Arial" panose="020B0604020202020204" pitchFamily="34" charset="0"/>
              <a:cs typeface="Arial" panose="020B0604020202020204" pitchFamily="34" charset="0"/>
            </a:endParaRPr>
          </a:p>
        </p:txBody>
      </p:sp>
      <p:sp>
        <p:nvSpPr>
          <p:cNvPr id="85" name="ZoneTexte 14"/>
          <p:cNvSpPr txBox="1"/>
          <p:nvPr/>
        </p:nvSpPr>
        <p:spPr>
          <a:xfrm>
            <a:off x="1437794" y="7355916"/>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4c</a:t>
            </a:r>
            <a:endParaRPr lang="fr-FR" sz="600" dirty="0">
              <a:latin typeface="Arial" panose="020B0604020202020204" pitchFamily="34" charset="0"/>
              <a:cs typeface="Arial" panose="020B0604020202020204" pitchFamily="34" charset="0"/>
            </a:endParaRPr>
          </a:p>
        </p:txBody>
      </p:sp>
      <p:sp>
        <p:nvSpPr>
          <p:cNvPr id="86" name="ZoneTexte 15"/>
          <p:cNvSpPr txBox="1"/>
          <p:nvPr/>
        </p:nvSpPr>
        <p:spPr>
          <a:xfrm>
            <a:off x="1569905" y="7355916"/>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8c</a:t>
            </a:r>
            <a:endParaRPr lang="fr-FR" sz="600" dirty="0">
              <a:latin typeface="Arial" panose="020B0604020202020204" pitchFamily="34" charset="0"/>
              <a:cs typeface="Arial" panose="020B0604020202020204" pitchFamily="34" charset="0"/>
            </a:endParaRPr>
          </a:p>
        </p:txBody>
      </p:sp>
      <p:sp>
        <p:nvSpPr>
          <p:cNvPr id="87" name="ZoneTexte 16"/>
          <p:cNvSpPr txBox="1"/>
          <p:nvPr/>
        </p:nvSpPr>
        <p:spPr>
          <a:xfrm>
            <a:off x="1685137" y="7355916"/>
            <a:ext cx="314510"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16c</a:t>
            </a:r>
            <a:endParaRPr lang="fr-FR" sz="600" dirty="0">
              <a:latin typeface="Arial" panose="020B0604020202020204" pitchFamily="34" charset="0"/>
              <a:cs typeface="Arial" panose="020B0604020202020204" pitchFamily="34" charset="0"/>
            </a:endParaRPr>
          </a:p>
        </p:txBody>
      </p:sp>
      <p:sp>
        <p:nvSpPr>
          <p:cNvPr id="88" name="Rectangle 87"/>
          <p:cNvSpPr/>
          <p:nvPr/>
        </p:nvSpPr>
        <p:spPr>
          <a:xfrm>
            <a:off x="810165" y="7253047"/>
            <a:ext cx="333330" cy="1448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89" name="Connecteur droit 18"/>
          <p:cNvCxnSpPr/>
          <p:nvPr/>
        </p:nvCxnSpPr>
        <p:spPr>
          <a:xfrm>
            <a:off x="927764" y="8087901"/>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onnecteur droit 19"/>
          <p:cNvCxnSpPr/>
          <p:nvPr/>
        </p:nvCxnSpPr>
        <p:spPr>
          <a:xfrm>
            <a:off x="927764" y="8361732"/>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necteur droit 20"/>
          <p:cNvCxnSpPr/>
          <p:nvPr/>
        </p:nvCxnSpPr>
        <p:spPr>
          <a:xfrm>
            <a:off x="927764" y="7814733"/>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Connecteur droit 21"/>
          <p:cNvCxnSpPr/>
          <p:nvPr/>
        </p:nvCxnSpPr>
        <p:spPr>
          <a:xfrm>
            <a:off x="927764" y="7545171"/>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necteur droit 22"/>
          <p:cNvCxnSpPr/>
          <p:nvPr/>
        </p:nvCxnSpPr>
        <p:spPr>
          <a:xfrm>
            <a:off x="927764" y="7269622"/>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ZoneTexte 23"/>
          <p:cNvSpPr txBox="1"/>
          <p:nvPr/>
        </p:nvSpPr>
        <p:spPr>
          <a:xfrm>
            <a:off x="687079" y="7995568"/>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160</a:t>
            </a:r>
            <a:endParaRPr lang="fr-FR" sz="600" dirty="0">
              <a:latin typeface="Arial" panose="020B0604020202020204" pitchFamily="34" charset="0"/>
              <a:cs typeface="Arial" panose="020B0604020202020204" pitchFamily="34" charset="0"/>
            </a:endParaRPr>
          </a:p>
        </p:txBody>
      </p:sp>
      <p:sp>
        <p:nvSpPr>
          <p:cNvPr id="95" name="ZoneTexte 24"/>
          <p:cNvSpPr txBox="1"/>
          <p:nvPr/>
        </p:nvSpPr>
        <p:spPr>
          <a:xfrm>
            <a:off x="687079" y="7722400"/>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240</a:t>
            </a:r>
            <a:endParaRPr lang="fr-FR" sz="600" dirty="0">
              <a:latin typeface="Arial" panose="020B0604020202020204" pitchFamily="34" charset="0"/>
              <a:cs typeface="Arial" panose="020B0604020202020204" pitchFamily="34" charset="0"/>
            </a:endParaRPr>
          </a:p>
        </p:txBody>
      </p:sp>
      <p:sp>
        <p:nvSpPr>
          <p:cNvPr id="96" name="ZoneTexte 25"/>
          <p:cNvSpPr txBox="1"/>
          <p:nvPr/>
        </p:nvSpPr>
        <p:spPr>
          <a:xfrm>
            <a:off x="687079" y="7452838"/>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320</a:t>
            </a:r>
            <a:endParaRPr lang="fr-FR" sz="600" dirty="0">
              <a:latin typeface="Arial" panose="020B0604020202020204" pitchFamily="34" charset="0"/>
              <a:cs typeface="Arial" panose="020B0604020202020204" pitchFamily="34" charset="0"/>
            </a:endParaRPr>
          </a:p>
        </p:txBody>
      </p:sp>
      <p:sp>
        <p:nvSpPr>
          <p:cNvPr id="97" name="ZoneTexte 26"/>
          <p:cNvSpPr txBox="1"/>
          <p:nvPr/>
        </p:nvSpPr>
        <p:spPr>
          <a:xfrm>
            <a:off x="687079" y="7177935"/>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400</a:t>
            </a:r>
            <a:endParaRPr lang="fr-FR" sz="600" dirty="0">
              <a:latin typeface="Arial" panose="020B0604020202020204" pitchFamily="34" charset="0"/>
              <a:cs typeface="Arial" panose="020B0604020202020204" pitchFamily="34" charset="0"/>
            </a:endParaRPr>
          </a:p>
        </p:txBody>
      </p:sp>
      <p:sp>
        <p:nvSpPr>
          <p:cNvPr id="98" name="ZoneTexte 27"/>
          <p:cNvSpPr txBox="1"/>
          <p:nvPr/>
        </p:nvSpPr>
        <p:spPr>
          <a:xfrm>
            <a:off x="730360" y="8269399"/>
            <a:ext cx="271229"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80</a:t>
            </a:r>
            <a:endParaRPr lang="fr-FR" sz="600" dirty="0">
              <a:latin typeface="Arial" panose="020B0604020202020204" pitchFamily="34" charset="0"/>
              <a:cs typeface="Arial" panose="020B0604020202020204" pitchFamily="34" charset="0"/>
            </a:endParaRPr>
          </a:p>
        </p:txBody>
      </p:sp>
      <p:sp>
        <p:nvSpPr>
          <p:cNvPr id="99" name="Rectangle 98"/>
          <p:cNvSpPr/>
          <p:nvPr/>
        </p:nvSpPr>
        <p:spPr>
          <a:xfrm>
            <a:off x="2034301" y="7249188"/>
            <a:ext cx="333330" cy="1448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00" name="ZoneTexte 29"/>
          <p:cNvSpPr txBox="1"/>
          <p:nvPr/>
        </p:nvSpPr>
        <p:spPr>
          <a:xfrm>
            <a:off x="773642" y="8537021"/>
            <a:ext cx="227947"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0</a:t>
            </a:r>
            <a:endParaRPr lang="fr-FR" sz="600" dirty="0">
              <a:latin typeface="Arial" panose="020B0604020202020204" pitchFamily="34" charset="0"/>
              <a:cs typeface="Arial" panose="020B0604020202020204" pitchFamily="34" charset="0"/>
            </a:endParaRPr>
          </a:p>
        </p:txBody>
      </p:sp>
      <p:sp>
        <p:nvSpPr>
          <p:cNvPr id="101" name="Rectangle 100"/>
          <p:cNvSpPr/>
          <p:nvPr/>
        </p:nvSpPr>
        <p:spPr>
          <a:xfrm>
            <a:off x="994946" y="7230148"/>
            <a:ext cx="1332538" cy="80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02" name="Rectangle 101"/>
          <p:cNvSpPr/>
          <p:nvPr/>
        </p:nvSpPr>
        <p:spPr>
          <a:xfrm>
            <a:off x="955091" y="8629354"/>
            <a:ext cx="1332538" cy="103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103" name="Connecteur droit 32"/>
          <p:cNvCxnSpPr/>
          <p:nvPr/>
        </p:nvCxnSpPr>
        <p:spPr>
          <a:xfrm>
            <a:off x="934284" y="8630069"/>
            <a:ext cx="13932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Connecteur droit 33"/>
          <p:cNvCxnSpPr/>
          <p:nvPr/>
        </p:nvCxnSpPr>
        <p:spPr>
          <a:xfrm>
            <a:off x="1414860" y="8625869"/>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Connecteur droit 34"/>
          <p:cNvCxnSpPr/>
          <p:nvPr/>
        </p:nvCxnSpPr>
        <p:spPr>
          <a:xfrm>
            <a:off x="1870718" y="8625869"/>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necteur droit 35"/>
          <p:cNvCxnSpPr/>
          <p:nvPr/>
        </p:nvCxnSpPr>
        <p:spPr>
          <a:xfrm>
            <a:off x="2324195" y="8625869"/>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ZoneTexte 36"/>
          <p:cNvSpPr txBox="1"/>
          <p:nvPr/>
        </p:nvSpPr>
        <p:spPr>
          <a:xfrm>
            <a:off x="1279245" y="8620934"/>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a:t>
            </a:r>
            <a:endParaRPr lang="fr-FR" sz="600" dirty="0">
              <a:latin typeface="Arial" panose="020B0604020202020204" pitchFamily="34" charset="0"/>
              <a:cs typeface="Arial" panose="020B0604020202020204" pitchFamily="34" charset="0"/>
            </a:endParaRPr>
          </a:p>
        </p:txBody>
      </p:sp>
      <p:sp>
        <p:nvSpPr>
          <p:cNvPr id="108" name="ZoneTexte 37"/>
          <p:cNvSpPr txBox="1"/>
          <p:nvPr/>
        </p:nvSpPr>
        <p:spPr>
          <a:xfrm>
            <a:off x="1713463" y="8620934"/>
            <a:ext cx="314510"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100</a:t>
            </a:r>
            <a:endParaRPr lang="fr-FR" sz="600" dirty="0">
              <a:latin typeface="Arial" panose="020B0604020202020204" pitchFamily="34" charset="0"/>
              <a:cs typeface="Arial" panose="020B0604020202020204" pitchFamily="34" charset="0"/>
            </a:endParaRPr>
          </a:p>
        </p:txBody>
      </p:sp>
      <p:sp>
        <p:nvSpPr>
          <p:cNvPr id="109" name="ZoneTexte 38"/>
          <p:cNvSpPr txBox="1"/>
          <p:nvPr/>
        </p:nvSpPr>
        <p:spPr>
          <a:xfrm>
            <a:off x="844334" y="8609250"/>
            <a:ext cx="227947"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a:t>
            </a:r>
            <a:endParaRPr lang="fr-FR" sz="600" dirty="0">
              <a:latin typeface="Arial" panose="020B0604020202020204" pitchFamily="34" charset="0"/>
              <a:cs typeface="Arial" panose="020B0604020202020204" pitchFamily="34" charset="0"/>
            </a:endParaRPr>
          </a:p>
        </p:txBody>
      </p:sp>
      <p:sp>
        <p:nvSpPr>
          <p:cNvPr id="110" name="ZoneTexte 39"/>
          <p:cNvSpPr txBox="1"/>
          <p:nvPr/>
        </p:nvSpPr>
        <p:spPr>
          <a:xfrm rot="16200000">
            <a:off x="364849" y="7741706"/>
            <a:ext cx="590990"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Counts</a:t>
            </a:r>
            <a:endParaRPr lang="fr-FR" sz="1000" dirty="0">
              <a:latin typeface="Arial" pitchFamily="34" charset="0"/>
              <a:cs typeface="Arial" pitchFamily="34" charset="0"/>
            </a:endParaRPr>
          </a:p>
        </p:txBody>
      </p:sp>
      <p:sp>
        <p:nvSpPr>
          <p:cNvPr id="111" name="ZoneTexte 40"/>
          <p:cNvSpPr txBox="1"/>
          <p:nvPr/>
        </p:nvSpPr>
        <p:spPr>
          <a:xfrm>
            <a:off x="1431333" y="8739688"/>
            <a:ext cx="412293" cy="246221"/>
          </a:xfrm>
          <a:prstGeom prst="rect">
            <a:avLst/>
          </a:prstGeom>
          <a:noFill/>
        </p:spPr>
        <p:txBody>
          <a:bodyPr wrap="none" rtlCol="0">
            <a:spAutoFit/>
          </a:bodyPr>
          <a:lstStyle/>
          <a:p>
            <a:pPr algn="ctr"/>
            <a:r>
              <a:rPr lang="fr-FR" sz="1000" dirty="0" smtClean="0">
                <a:latin typeface="Arial" pitchFamily="34" charset="0"/>
                <a:cs typeface="Arial" pitchFamily="34" charset="0"/>
              </a:rPr>
              <a:t>FL1</a:t>
            </a:r>
            <a:endParaRPr lang="fr-FR" sz="1000" dirty="0">
              <a:latin typeface="Arial" pitchFamily="34" charset="0"/>
              <a:cs typeface="Arial" pitchFamily="34" charset="0"/>
            </a:endParaRPr>
          </a:p>
        </p:txBody>
      </p:sp>
      <p:sp>
        <p:nvSpPr>
          <p:cNvPr id="112" name="ZoneTexte 41"/>
          <p:cNvSpPr txBox="1"/>
          <p:nvPr/>
        </p:nvSpPr>
        <p:spPr>
          <a:xfrm>
            <a:off x="1455029" y="6962959"/>
            <a:ext cx="385042" cy="246221"/>
          </a:xfrm>
          <a:prstGeom prst="rect">
            <a:avLst/>
          </a:prstGeom>
          <a:noFill/>
        </p:spPr>
        <p:txBody>
          <a:bodyPr wrap="none" rtlCol="0">
            <a:spAutoFit/>
          </a:bodyPr>
          <a:lstStyle/>
          <a:p>
            <a:pPr algn="ctr"/>
            <a:r>
              <a:rPr lang="fr-FR" sz="1000" b="1" dirty="0" smtClean="0">
                <a:latin typeface="Arial" pitchFamily="34" charset="0"/>
                <a:cs typeface="Arial" pitchFamily="34" charset="0"/>
              </a:rPr>
              <a:t>WT</a:t>
            </a:r>
            <a:endParaRPr lang="fr-FR" sz="1000" b="1" dirty="0">
              <a:latin typeface="Arial" pitchFamily="34" charset="0"/>
              <a:cs typeface="Arial" pitchFamily="34" charset="0"/>
            </a:endParaRPr>
          </a:p>
        </p:txBody>
      </p:sp>
      <p:cxnSp>
        <p:nvCxnSpPr>
          <p:cNvPr id="113" name="Connecteur droit 42"/>
          <p:cNvCxnSpPr/>
          <p:nvPr/>
        </p:nvCxnSpPr>
        <p:spPr>
          <a:xfrm>
            <a:off x="958424" y="7270268"/>
            <a:ext cx="0" cy="138237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4" name="ZoneTexte 43"/>
          <p:cNvSpPr txBox="1"/>
          <p:nvPr/>
        </p:nvSpPr>
        <p:spPr>
          <a:xfrm>
            <a:off x="2145300" y="8620934"/>
            <a:ext cx="357791"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1000</a:t>
            </a:r>
            <a:endParaRPr lang="fr-FR" sz="600" dirty="0">
              <a:latin typeface="Arial" panose="020B0604020202020204" pitchFamily="34" charset="0"/>
              <a:cs typeface="Arial" panose="020B0604020202020204" pitchFamily="34" charset="0"/>
            </a:endParaRPr>
          </a:p>
        </p:txBody>
      </p:sp>
      <p:pic>
        <p:nvPicPr>
          <p:cNvPr id="11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7782" y="7254214"/>
            <a:ext cx="1518681" cy="14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7" name="Rectangle 116"/>
          <p:cNvSpPr/>
          <p:nvPr/>
        </p:nvSpPr>
        <p:spPr>
          <a:xfrm>
            <a:off x="4308462" y="7248439"/>
            <a:ext cx="333330" cy="1448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118" name="Connecteur droit 47"/>
          <p:cNvCxnSpPr/>
          <p:nvPr/>
        </p:nvCxnSpPr>
        <p:spPr>
          <a:xfrm>
            <a:off x="5246762"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Connecteur droit 48"/>
          <p:cNvCxnSpPr/>
          <p:nvPr/>
        </p:nvCxnSpPr>
        <p:spPr>
          <a:xfrm>
            <a:off x="5337980"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Connecteur droit 49"/>
          <p:cNvCxnSpPr/>
          <p:nvPr/>
        </p:nvCxnSpPr>
        <p:spPr>
          <a:xfrm>
            <a:off x="5381994"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Connecteur droit 50"/>
          <p:cNvCxnSpPr/>
          <p:nvPr/>
        </p:nvCxnSpPr>
        <p:spPr>
          <a:xfrm>
            <a:off x="5475431"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Connecteur droit 51"/>
          <p:cNvCxnSpPr/>
          <p:nvPr/>
        </p:nvCxnSpPr>
        <p:spPr>
          <a:xfrm>
            <a:off x="5611726"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Connecteur droit 52"/>
          <p:cNvCxnSpPr/>
          <p:nvPr/>
        </p:nvCxnSpPr>
        <p:spPr>
          <a:xfrm>
            <a:off x="5652737"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Connecteur droit 53"/>
          <p:cNvCxnSpPr/>
          <p:nvPr/>
        </p:nvCxnSpPr>
        <p:spPr>
          <a:xfrm>
            <a:off x="5750980"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Connecteur droit 54"/>
          <p:cNvCxnSpPr/>
          <p:nvPr/>
        </p:nvCxnSpPr>
        <p:spPr>
          <a:xfrm>
            <a:off x="5518289"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a:xfrm>
            <a:off x="4661855" y="7254286"/>
            <a:ext cx="333330" cy="1448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127" name="Connecteur droit 56"/>
          <p:cNvCxnSpPr/>
          <p:nvPr/>
        </p:nvCxnSpPr>
        <p:spPr>
          <a:xfrm>
            <a:off x="4779454" y="8089140"/>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Connecteur droit 57"/>
          <p:cNvCxnSpPr/>
          <p:nvPr/>
        </p:nvCxnSpPr>
        <p:spPr>
          <a:xfrm>
            <a:off x="4779454" y="8362971"/>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Connecteur droit 58"/>
          <p:cNvCxnSpPr/>
          <p:nvPr/>
        </p:nvCxnSpPr>
        <p:spPr>
          <a:xfrm>
            <a:off x="4779454" y="7815972"/>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Connecteur droit 59"/>
          <p:cNvCxnSpPr/>
          <p:nvPr/>
        </p:nvCxnSpPr>
        <p:spPr>
          <a:xfrm>
            <a:off x="4779454" y="7546410"/>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eur droit 60"/>
          <p:cNvCxnSpPr/>
          <p:nvPr/>
        </p:nvCxnSpPr>
        <p:spPr>
          <a:xfrm>
            <a:off x="4779454" y="7270861"/>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ZoneTexte 61"/>
          <p:cNvSpPr txBox="1"/>
          <p:nvPr/>
        </p:nvSpPr>
        <p:spPr>
          <a:xfrm>
            <a:off x="4538769" y="7996807"/>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160</a:t>
            </a:r>
            <a:endParaRPr lang="fr-FR" sz="600" dirty="0">
              <a:latin typeface="Arial" panose="020B0604020202020204" pitchFamily="34" charset="0"/>
              <a:cs typeface="Arial" panose="020B0604020202020204" pitchFamily="34" charset="0"/>
            </a:endParaRPr>
          </a:p>
        </p:txBody>
      </p:sp>
      <p:sp>
        <p:nvSpPr>
          <p:cNvPr id="133" name="ZoneTexte 62"/>
          <p:cNvSpPr txBox="1"/>
          <p:nvPr/>
        </p:nvSpPr>
        <p:spPr>
          <a:xfrm>
            <a:off x="4538769" y="7723639"/>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240</a:t>
            </a:r>
            <a:endParaRPr lang="fr-FR" sz="600" dirty="0">
              <a:latin typeface="Arial" panose="020B0604020202020204" pitchFamily="34" charset="0"/>
              <a:cs typeface="Arial" panose="020B0604020202020204" pitchFamily="34" charset="0"/>
            </a:endParaRPr>
          </a:p>
        </p:txBody>
      </p:sp>
      <p:sp>
        <p:nvSpPr>
          <p:cNvPr id="134" name="ZoneTexte 63"/>
          <p:cNvSpPr txBox="1"/>
          <p:nvPr/>
        </p:nvSpPr>
        <p:spPr>
          <a:xfrm>
            <a:off x="4538769" y="7454077"/>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320</a:t>
            </a:r>
            <a:endParaRPr lang="fr-FR" sz="600" dirty="0">
              <a:latin typeface="Arial" panose="020B0604020202020204" pitchFamily="34" charset="0"/>
              <a:cs typeface="Arial" panose="020B0604020202020204" pitchFamily="34" charset="0"/>
            </a:endParaRPr>
          </a:p>
        </p:txBody>
      </p:sp>
      <p:sp>
        <p:nvSpPr>
          <p:cNvPr id="135" name="ZoneTexte 64"/>
          <p:cNvSpPr txBox="1"/>
          <p:nvPr/>
        </p:nvSpPr>
        <p:spPr>
          <a:xfrm>
            <a:off x="4538769" y="7179174"/>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400</a:t>
            </a:r>
            <a:endParaRPr lang="fr-FR" sz="600" dirty="0">
              <a:latin typeface="Arial" panose="020B0604020202020204" pitchFamily="34" charset="0"/>
              <a:cs typeface="Arial" panose="020B0604020202020204" pitchFamily="34" charset="0"/>
            </a:endParaRPr>
          </a:p>
        </p:txBody>
      </p:sp>
      <p:sp>
        <p:nvSpPr>
          <p:cNvPr id="136" name="ZoneTexte 65"/>
          <p:cNvSpPr txBox="1"/>
          <p:nvPr/>
        </p:nvSpPr>
        <p:spPr>
          <a:xfrm>
            <a:off x="4582050" y="8270638"/>
            <a:ext cx="271229"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80</a:t>
            </a:r>
            <a:endParaRPr lang="fr-FR" sz="600" dirty="0">
              <a:latin typeface="Arial" panose="020B0604020202020204" pitchFamily="34" charset="0"/>
              <a:cs typeface="Arial" panose="020B0604020202020204" pitchFamily="34" charset="0"/>
            </a:endParaRPr>
          </a:p>
        </p:txBody>
      </p:sp>
      <p:sp>
        <p:nvSpPr>
          <p:cNvPr id="137" name="Rectangle 136"/>
          <p:cNvSpPr/>
          <p:nvPr/>
        </p:nvSpPr>
        <p:spPr>
          <a:xfrm>
            <a:off x="5885991" y="7250427"/>
            <a:ext cx="333330" cy="1448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38" name="ZoneTexte 67"/>
          <p:cNvSpPr txBox="1"/>
          <p:nvPr/>
        </p:nvSpPr>
        <p:spPr>
          <a:xfrm>
            <a:off x="4625332" y="8538260"/>
            <a:ext cx="227947"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0</a:t>
            </a:r>
            <a:endParaRPr lang="fr-FR" sz="600" dirty="0">
              <a:latin typeface="Arial" panose="020B0604020202020204" pitchFamily="34" charset="0"/>
              <a:cs typeface="Arial" panose="020B0604020202020204" pitchFamily="34" charset="0"/>
            </a:endParaRPr>
          </a:p>
        </p:txBody>
      </p:sp>
      <p:sp>
        <p:nvSpPr>
          <p:cNvPr id="139" name="Rectangle 138"/>
          <p:cNvSpPr/>
          <p:nvPr/>
        </p:nvSpPr>
        <p:spPr>
          <a:xfrm>
            <a:off x="4846636" y="7231387"/>
            <a:ext cx="1332538" cy="80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40" name="Rectangle 139"/>
          <p:cNvSpPr/>
          <p:nvPr/>
        </p:nvSpPr>
        <p:spPr>
          <a:xfrm>
            <a:off x="4806781" y="8630593"/>
            <a:ext cx="1332538" cy="103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141" name="Connecteur droit 70"/>
          <p:cNvCxnSpPr/>
          <p:nvPr/>
        </p:nvCxnSpPr>
        <p:spPr>
          <a:xfrm>
            <a:off x="4785974" y="8631308"/>
            <a:ext cx="13932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Connecteur droit 71"/>
          <p:cNvCxnSpPr/>
          <p:nvPr/>
        </p:nvCxnSpPr>
        <p:spPr>
          <a:xfrm>
            <a:off x="5266550" y="8627108"/>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Connecteur droit 72"/>
          <p:cNvCxnSpPr/>
          <p:nvPr/>
        </p:nvCxnSpPr>
        <p:spPr>
          <a:xfrm>
            <a:off x="5722408" y="8627108"/>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Connecteur droit 73"/>
          <p:cNvCxnSpPr/>
          <p:nvPr/>
        </p:nvCxnSpPr>
        <p:spPr>
          <a:xfrm>
            <a:off x="6175885" y="8627108"/>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5" name="ZoneTexte 74"/>
          <p:cNvSpPr txBox="1"/>
          <p:nvPr/>
        </p:nvSpPr>
        <p:spPr>
          <a:xfrm>
            <a:off x="5130935" y="8622173"/>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a:t>
            </a:r>
            <a:endParaRPr lang="fr-FR" sz="600" dirty="0">
              <a:latin typeface="Arial" panose="020B0604020202020204" pitchFamily="34" charset="0"/>
              <a:cs typeface="Arial" panose="020B0604020202020204" pitchFamily="34" charset="0"/>
            </a:endParaRPr>
          </a:p>
        </p:txBody>
      </p:sp>
      <p:sp>
        <p:nvSpPr>
          <p:cNvPr id="146" name="ZoneTexte 75"/>
          <p:cNvSpPr txBox="1"/>
          <p:nvPr/>
        </p:nvSpPr>
        <p:spPr>
          <a:xfrm>
            <a:off x="5565153" y="8622173"/>
            <a:ext cx="314510"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100</a:t>
            </a:r>
            <a:endParaRPr lang="fr-FR" sz="600" dirty="0">
              <a:latin typeface="Arial" panose="020B0604020202020204" pitchFamily="34" charset="0"/>
              <a:cs typeface="Arial" panose="020B0604020202020204" pitchFamily="34" charset="0"/>
            </a:endParaRPr>
          </a:p>
        </p:txBody>
      </p:sp>
      <p:sp>
        <p:nvSpPr>
          <p:cNvPr id="147" name="ZoneTexte 76"/>
          <p:cNvSpPr txBox="1"/>
          <p:nvPr/>
        </p:nvSpPr>
        <p:spPr>
          <a:xfrm>
            <a:off x="5996990" y="8622173"/>
            <a:ext cx="357791"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1000</a:t>
            </a:r>
            <a:endParaRPr lang="fr-FR" sz="600" dirty="0">
              <a:latin typeface="Arial" panose="020B0604020202020204" pitchFamily="34" charset="0"/>
              <a:cs typeface="Arial" panose="020B0604020202020204" pitchFamily="34" charset="0"/>
            </a:endParaRPr>
          </a:p>
        </p:txBody>
      </p:sp>
      <p:sp>
        <p:nvSpPr>
          <p:cNvPr id="148" name="ZoneTexte 77"/>
          <p:cNvSpPr txBox="1"/>
          <p:nvPr/>
        </p:nvSpPr>
        <p:spPr>
          <a:xfrm>
            <a:off x="4696024" y="8610489"/>
            <a:ext cx="227947"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a:t>
            </a:r>
            <a:endParaRPr lang="fr-FR" sz="600" dirty="0">
              <a:latin typeface="Arial" panose="020B0604020202020204" pitchFamily="34" charset="0"/>
              <a:cs typeface="Arial" panose="020B0604020202020204" pitchFamily="34" charset="0"/>
            </a:endParaRPr>
          </a:p>
        </p:txBody>
      </p:sp>
      <p:sp>
        <p:nvSpPr>
          <p:cNvPr id="149" name="ZoneTexte 78"/>
          <p:cNvSpPr txBox="1"/>
          <p:nvPr/>
        </p:nvSpPr>
        <p:spPr>
          <a:xfrm rot="16200000">
            <a:off x="4216539" y="7742945"/>
            <a:ext cx="590990"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Counts</a:t>
            </a:r>
            <a:endParaRPr lang="fr-FR" sz="1000" dirty="0">
              <a:latin typeface="Arial" pitchFamily="34" charset="0"/>
              <a:cs typeface="Arial" pitchFamily="34" charset="0"/>
            </a:endParaRPr>
          </a:p>
        </p:txBody>
      </p:sp>
      <p:sp>
        <p:nvSpPr>
          <p:cNvPr id="150" name="ZoneTexte 79"/>
          <p:cNvSpPr txBox="1"/>
          <p:nvPr/>
        </p:nvSpPr>
        <p:spPr>
          <a:xfrm>
            <a:off x="5312693" y="8740927"/>
            <a:ext cx="412293" cy="246221"/>
          </a:xfrm>
          <a:prstGeom prst="rect">
            <a:avLst/>
          </a:prstGeom>
          <a:noFill/>
        </p:spPr>
        <p:txBody>
          <a:bodyPr wrap="none" rtlCol="0">
            <a:spAutoFit/>
          </a:bodyPr>
          <a:lstStyle/>
          <a:p>
            <a:pPr algn="ctr"/>
            <a:r>
              <a:rPr lang="fr-FR" sz="1000" dirty="0" smtClean="0">
                <a:latin typeface="Arial" pitchFamily="34" charset="0"/>
                <a:cs typeface="Arial" pitchFamily="34" charset="0"/>
              </a:rPr>
              <a:t>FL1</a:t>
            </a:r>
            <a:endParaRPr lang="fr-FR" sz="1000" dirty="0">
              <a:latin typeface="Arial" pitchFamily="34" charset="0"/>
              <a:cs typeface="Arial" pitchFamily="34" charset="0"/>
            </a:endParaRPr>
          </a:p>
        </p:txBody>
      </p:sp>
      <p:sp>
        <p:nvSpPr>
          <p:cNvPr id="151" name="ZoneTexte 80"/>
          <p:cNvSpPr txBox="1"/>
          <p:nvPr/>
        </p:nvSpPr>
        <p:spPr>
          <a:xfrm>
            <a:off x="5193163" y="6925276"/>
            <a:ext cx="612154" cy="246221"/>
          </a:xfrm>
          <a:prstGeom prst="rect">
            <a:avLst/>
          </a:prstGeom>
          <a:noFill/>
        </p:spPr>
        <p:txBody>
          <a:bodyPr wrap="none" rtlCol="0">
            <a:spAutoFit/>
          </a:bodyPr>
          <a:lstStyle/>
          <a:p>
            <a:pPr algn="ctr"/>
            <a:r>
              <a:rPr lang="fr-FR" sz="1000" b="1" dirty="0" smtClean="0">
                <a:latin typeface="Arial" pitchFamily="34" charset="0"/>
                <a:cs typeface="Arial" pitchFamily="34" charset="0"/>
              </a:rPr>
              <a:t>RNAi</a:t>
            </a:r>
            <a:r>
              <a:rPr lang="fr-FR" sz="1000" b="1" dirty="0">
                <a:latin typeface="Arial" pitchFamily="34" charset="0"/>
                <a:cs typeface="Arial" pitchFamily="34" charset="0"/>
              </a:rPr>
              <a:t>-</a:t>
            </a:r>
            <a:r>
              <a:rPr lang="fr-FR" sz="1000" b="1" dirty="0" smtClean="0">
                <a:latin typeface="Arial" pitchFamily="34" charset="0"/>
                <a:cs typeface="Arial" pitchFamily="34" charset="0"/>
              </a:rPr>
              <a:t>2</a:t>
            </a:r>
            <a:endParaRPr lang="fr-FR" sz="1000" b="1" dirty="0">
              <a:latin typeface="Arial" pitchFamily="34" charset="0"/>
              <a:cs typeface="Arial" pitchFamily="34" charset="0"/>
            </a:endParaRPr>
          </a:p>
        </p:txBody>
      </p:sp>
      <p:cxnSp>
        <p:nvCxnSpPr>
          <p:cNvPr id="152" name="Connecteur droit 81"/>
          <p:cNvCxnSpPr/>
          <p:nvPr/>
        </p:nvCxnSpPr>
        <p:spPr>
          <a:xfrm>
            <a:off x="4810114" y="7271507"/>
            <a:ext cx="0" cy="138237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Connecteur droit 82"/>
          <p:cNvCxnSpPr/>
          <p:nvPr/>
        </p:nvCxnSpPr>
        <p:spPr>
          <a:xfrm>
            <a:off x="5789158"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Connecteur droit 83"/>
          <p:cNvCxnSpPr/>
          <p:nvPr/>
        </p:nvCxnSpPr>
        <p:spPr>
          <a:xfrm>
            <a:off x="5870112" y="7332783"/>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Rectangle 154"/>
          <p:cNvSpPr/>
          <p:nvPr/>
        </p:nvSpPr>
        <p:spPr>
          <a:xfrm>
            <a:off x="5139201" y="7325813"/>
            <a:ext cx="864096" cy="173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56" name="ZoneTexte 85"/>
          <p:cNvSpPr txBox="1"/>
          <p:nvPr/>
        </p:nvSpPr>
        <p:spPr>
          <a:xfrm>
            <a:off x="5155371" y="7357155"/>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2c</a:t>
            </a:r>
            <a:endParaRPr lang="fr-FR" sz="600" dirty="0">
              <a:latin typeface="Arial" panose="020B0604020202020204" pitchFamily="34" charset="0"/>
              <a:cs typeface="Arial" panose="020B0604020202020204" pitchFamily="34" charset="0"/>
            </a:endParaRPr>
          </a:p>
        </p:txBody>
      </p:sp>
      <p:sp>
        <p:nvSpPr>
          <p:cNvPr id="157" name="ZoneTexte 86"/>
          <p:cNvSpPr txBox="1"/>
          <p:nvPr/>
        </p:nvSpPr>
        <p:spPr>
          <a:xfrm>
            <a:off x="5289484" y="7357155"/>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4c</a:t>
            </a:r>
            <a:endParaRPr lang="fr-FR" sz="600" dirty="0">
              <a:latin typeface="Arial" panose="020B0604020202020204" pitchFamily="34" charset="0"/>
              <a:cs typeface="Arial" panose="020B0604020202020204" pitchFamily="34" charset="0"/>
            </a:endParaRPr>
          </a:p>
        </p:txBody>
      </p:sp>
      <p:sp>
        <p:nvSpPr>
          <p:cNvPr id="158" name="ZoneTexte 87"/>
          <p:cNvSpPr txBox="1"/>
          <p:nvPr/>
        </p:nvSpPr>
        <p:spPr>
          <a:xfrm>
            <a:off x="5520892" y="7357155"/>
            <a:ext cx="355575" cy="184666"/>
          </a:xfrm>
          <a:prstGeom prst="rect">
            <a:avLst/>
          </a:prstGeom>
          <a:noFill/>
        </p:spPr>
        <p:txBody>
          <a:bodyPr wrap="square" rtlCol="0">
            <a:spAutoFit/>
          </a:bodyPr>
          <a:lstStyle/>
          <a:p>
            <a:pPr algn="ctr"/>
            <a:r>
              <a:rPr lang="fr-FR" sz="600" dirty="0" smtClean="0">
                <a:latin typeface="Arial" panose="020B0604020202020204" pitchFamily="34" charset="0"/>
                <a:cs typeface="Arial" panose="020B0604020202020204" pitchFamily="34" charset="0"/>
              </a:rPr>
              <a:t>16c</a:t>
            </a:r>
            <a:endParaRPr lang="fr-FR" sz="600" dirty="0">
              <a:latin typeface="Arial" panose="020B0604020202020204" pitchFamily="34" charset="0"/>
              <a:cs typeface="Arial" panose="020B0604020202020204" pitchFamily="34" charset="0"/>
            </a:endParaRPr>
          </a:p>
        </p:txBody>
      </p:sp>
      <p:sp>
        <p:nvSpPr>
          <p:cNvPr id="159" name="ZoneTexte 88"/>
          <p:cNvSpPr txBox="1"/>
          <p:nvPr/>
        </p:nvSpPr>
        <p:spPr>
          <a:xfrm>
            <a:off x="5419213" y="7357155"/>
            <a:ext cx="293671" cy="184666"/>
          </a:xfrm>
          <a:prstGeom prst="rect">
            <a:avLst/>
          </a:prstGeom>
          <a:noFill/>
        </p:spPr>
        <p:txBody>
          <a:bodyPr wrap="square" rtlCol="0">
            <a:spAutoFit/>
          </a:bodyPr>
          <a:lstStyle/>
          <a:p>
            <a:pPr algn="ctr"/>
            <a:r>
              <a:rPr lang="fr-FR" sz="600" dirty="0" smtClean="0">
                <a:latin typeface="Arial" panose="020B0604020202020204" pitchFamily="34" charset="0"/>
                <a:cs typeface="Arial" panose="020B0604020202020204" pitchFamily="34" charset="0"/>
              </a:rPr>
              <a:t>8c</a:t>
            </a:r>
            <a:endParaRPr lang="fr-FR" sz="600" dirty="0">
              <a:latin typeface="Arial" panose="020B0604020202020204" pitchFamily="34" charset="0"/>
              <a:cs typeface="Arial" panose="020B0604020202020204" pitchFamily="34" charset="0"/>
            </a:endParaRPr>
          </a:p>
        </p:txBody>
      </p:sp>
      <p:sp>
        <p:nvSpPr>
          <p:cNvPr id="160" name="ZoneTexte 89"/>
          <p:cNvSpPr txBox="1"/>
          <p:nvPr/>
        </p:nvSpPr>
        <p:spPr>
          <a:xfrm>
            <a:off x="5691761" y="7358126"/>
            <a:ext cx="318480" cy="184666"/>
          </a:xfrm>
          <a:prstGeom prst="rect">
            <a:avLst/>
          </a:prstGeom>
          <a:noFill/>
        </p:spPr>
        <p:txBody>
          <a:bodyPr wrap="square" rtlCol="0">
            <a:spAutoFit/>
          </a:bodyPr>
          <a:lstStyle/>
          <a:p>
            <a:pPr algn="ctr"/>
            <a:r>
              <a:rPr lang="fr-FR" sz="600" dirty="0" smtClean="0">
                <a:latin typeface="Arial" panose="020B0604020202020204" pitchFamily="34" charset="0"/>
                <a:cs typeface="Arial" panose="020B0604020202020204" pitchFamily="34" charset="0"/>
              </a:rPr>
              <a:t>32c</a:t>
            </a:r>
            <a:endParaRPr lang="fr-FR" sz="600" dirty="0">
              <a:latin typeface="Arial" panose="020B0604020202020204" pitchFamily="34" charset="0"/>
              <a:cs typeface="Arial" panose="020B0604020202020204" pitchFamily="34" charset="0"/>
            </a:endParaRPr>
          </a:p>
        </p:txBody>
      </p:sp>
      <p:pic>
        <p:nvPicPr>
          <p:cNvPr id="16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06239" y="7263229"/>
            <a:ext cx="1518681" cy="14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3" name="Connecteur droit 92"/>
          <p:cNvCxnSpPr/>
          <p:nvPr/>
        </p:nvCxnSpPr>
        <p:spPr>
          <a:xfrm>
            <a:off x="3378031"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Connecteur droit 93"/>
          <p:cNvCxnSpPr/>
          <p:nvPr/>
        </p:nvCxnSpPr>
        <p:spPr>
          <a:xfrm>
            <a:off x="3465772"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Connecteur droit 94"/>
          <p:cNvCxnSpPr/>
          <p:nvPr/>
        </p:nvCxnSpPr>
        <p:spPr>
          <a:xfrm>
            <a:off x="3513263"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Connecteur droit 95"/>
          <p:cNvCxnSpPr/>
          <p:nvPr/>
        </p:nvCxnSpPr>
        <p:spPr>
          <a:xfrm>
            <a:off x="3603223"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Connecteur droit 96"/>
          <p:cNvCxnSpPr/>
          <p:nvPr/>
        </p:nvCxnSpPr>
        <p:spPr>
          <a:xfrm>
            <a:off x="3742995"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Connecteur droit 97"/>
          <p:cNvCxnSpPr/>
          <p:nvPr/>
        </p:nvCxnSpPr>
        <p:spPr>
          <a:xfrm>
            <a:off x="3780529"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Connecteur droit 98"/>
          <p:cNvCxnSpPr/>
          <p:nvPr/>
        </p:nvCxnSpPr>
        <p:spPr>
          <a:xfrm>
            <a:off x="3878772"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Connecteur droit 99"/>
          <p:cNvCxnSpPr/>
          <p:nvPr/>
        </p:nvCxnSpPr>
        <p:spPr>
          <a:xfrm>
            <a:off x="3649558"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1" name="Rectangle 170"/>
          <p:cNvSpPr/>
          <p:nvPr/>
        </p:nvSpPr>
        <p:spPr>
          <a:xfrm>
            <a:off x="2789647" y="7259599"/>
            <a:ext cx="333330" cy="1422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172" name="Connecteur droit 101"/>
          <p:cNvCxnSpPr/>
          <p:nvPr/>
        </p:nvCxnSpPr>
        <p:spPr>
          <a:xfrm>
            <a:off x="2907246" y="8094453"/>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Connecteur droit 102"/>
          <p:cNvCxnSpPr/>
          <p:nvPr/>
        </p:nvCxnSpPr>
        <p:spPr>
          <a:xfrm>
            <a:off x="2907246" y="8368284"/>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Connecteur droit 103"/>
          <p:cNvCxnSpPr/>
          <p:nvPr/>
        </p:nvCxnSpPr>
        <p:spPr>
          <a:xfrm>
            <a:off x="2907246" y="7821285"/>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Connecteur droit 104"/>
          <p:cNvCxnSpPr/>
          <p:nvPr/>
        </p:nvCxnSpPr>
        <p:spPr>
          <a:xfrm>
            <a:off x="2907246" y="7551723"/>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Connecteur droit 105"/>
          <p:cNvCxnSpPr/>
          <p:nvPr/>
        </p:nvCxnSpPr>
        <p:spPr>
          <a:xfrm>
            <a:off x="2907246" y="7276174"/>
            <a:ext cx="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ZoneTexte 106"/>
          <p:cNvSpPr txBox="1"/>
          <p:nvPr/>
        </p:nvSpPr>
        <p:spPr>
          <a:xfrm>
            <a:off x="2666561" y="8002120"/>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160</a:t>
            </a:r>
            <a:endParaRPr lang="fr-FR" sz="600" dirty="0">
              <a:latin typeface="Arial" panose="020B0604020202020204" pitchFamily="34" charset="0"/>
              <a:cs typeface="Arial" panose="020B0604020202020204" pitchFamily="34" charset="0"/>
            </a:endParaRPr>
          </a:p>
        </p:txBody>
      </p:sp>
      <p:sp>
        <p:nvSpPr>
          <p:cNvPr id="178" name="ZoneTexte 107"/>
          <p:cNvSpPr txBox="1"/>
          <p:nvPr/>
        </p:nvSpPr>
        <p:spPr>
          <a:xfrm>
            <a:off x="2666561" y="7728952"/>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240</a:t>
            </a:r>
            <a:endParaRPr lang="fr-FR" sz="600" dirty="0">
              <a:latin typeface="Arial" panose="020B0604020202020204" pitchFamily="34" charset="0"/>
              <a:cs typeface="Arial" panose="020B0604020202020204" pitchFamily="34" charset="0"/>
            </a:endParaRPr>
          </a:p>
        </p:txBody>
      </p:sp>
      <p:sp>
        <p:nvSpPr>
          <p:cNvPr id="179" name="ZoneTexte 108"/>
          <p:cNvSpPr txBox="1"/>
          <p:nvPr/>
        </p:nvSpPr>
        <p:spPr>
          <a:xfrm>
            <a:off x="2666561" y="7459390"/>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320</a:t>
            </a:r>
            <a:endParaRPr lang="fr-FR" sz="600" dirty="0">
              <a:latin typeface="Arial" panose="020B0604020202020204" pitchFamily="34" charset="0"/>
              <a:cs typeface="Arial" panose="020B0604020202020204" pitchFamily="34" charset="0"/>
            </a:endParaRPr>
          </a:p>
        </p:txBody>
      </p:sp>
      <p:sp>
        <p:nvSpPr>
          <p:cNvPr id="180" name="ZoneTexte 109"/>
          <p:cNvSpPr txBox="1"/>
          <p:nvPr/>
        </p:nvSpPr>
        <p:spPr>
          <a:xfrm>
            <a:off x="2666561" y="7184487"/>
            <a:ext cx="314510"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400</a:t>
            </a:r>
            <a:endParaRPr lang="fr-FR" sz="600" dirty="0">
              <a:latin typeface="Arial" panose="020B0604020202020204" pitchFamily="34" charset="0"/>
              <a:cs typeface="Arial" panose="020B0604020202020204" pitchFamily="34" charset="0"/>
            </a:endParaRPr>
          </a:p>
        </p:txBody>
      </p:sp>
      <p:sp>
        <p:nvSpPr>
          <p:cNvPr id="181" name="ZoneTexte 110"/>
          <p:cNvSpPr txBox="1"/>
          <p:nvPr/>
        </p:nvSpPr>
        <p:spPr>
          <a:xfrm>
            <a:off x="2709842" y="8275951"/>
            <a:ext cx="271229"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80</a:t>
            </a:r>
            <a:endParaRPr lang="fr-FR" sz="600" dirty="0">
              <a:latin typeface="Arial" panose="020B0604020202020204" pitchFamily="34" charset="0"/>
              <a:cs typeface="Arial" panose="020B0604020202020204" pitchFamily="34" charset="0"/>
            </a:endParaRPr>
          </a:p>
        </p:txBody>
      </p:sp>
      <p:sp>
        <p:nvSpPr>
          <p:cNvPr id="182" name="Rectangle 181"/>
          <p:cNvSpPr/>
          <p:nvPr/>
        </p:nvSpPr>
        <p:spPr>
          <a:xfrm>
            <a:off x="4013783" y="7255740"/>
            <a:ext cx="333330" cy="1448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83" name="ZoneTexte 112"/>
          <p:cNvSpPr txBox="1"/>
          <p:nvPr/>
        </p:nvSpPr>
        <p:spPr>
          <a:xfrm>
            <a:off x="2753124" y="8543573"/>
            <a:ext cx="227947" cy="184666"/>
          </a:xfrm>
          <a:prstGeom prst="rect">
            <a:avLst/>
          </a:prstGeom>
          <a:noFill/>
        </p:spPr>
        <p:txBody>
          <a:bodyPr wrap="none" rtlCol="0">
            <a:spAutoFit/>
          </a:bodyPr>
          <a:lstStyle/>
          <a:p>
            <a:pPr algn="r"/>
            <a:r>
              <a:rPr lang="fr-FR" sz="600" dirty="0" smtClean="0">
                <a:latin typeface="Arial" panose="020B0604020202020204" pitchFamily="34" charset="0"/>
                <a:cs typeface="Arial" panose="020B0604020202020204" pitchFamily="34" charset="0"/>
              </a:rPr>
              <a:t>0</a:t>
            </a:r>
            <a:endParaRPr lang="fr-FR" sz="600" dirty="0">
              <a:latin typeface="Arial" panose="020B0604020202020204" pitchFamily="34" charset="0"/>
              <a:cs typeface="Arial" panose="020B0604020202020204" pitchFamily="34" charset="0"/>
            </a:endParaRPr>
          </a:p>
        </p:txBody>
      </p:sp>
      <p:sp>
        <p:nvSpPr>
          <p:cNvPr id="184" name="Rectangle 183"/>
          <p:cNvSpPr/>
          <p:nvPr/>
        </p:nvSpPr>
        <p:spPr>
          <a:xfrm>
            <a:off x="2974428" y="7236700"/>
            <a:ext cx="1332538" cy="80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185" name="Rectangle 184"/>
          <p:cNvSpPr/>
          <p:nvPr/>
        </p:nvSpPr>
        <p:spPr>
          <a:xfrm>
            <a:off x="2934573" y="8635906"/>
            <a:ext cx="1332538" cy="103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cxnSp>
        <p:nvCxnSpPr>
          <p:cNvPr id="186" name="Connecteur droit 115"/>
          <p:cNvCxnSpPr/>
          <p:nvPr/>
        </p:nvCxnSpPr>
        <p:spPr>
          <a:xfrm>
            <a:off x="2913766" y="8636621"/>
            <a:ext cx="13932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Connecteur droit 116"/>
          <p:cNvCxnSpPr/>
          <p:nvPr/>
        </p:nvCxnSpPr>
        <p:spPr>
          <a:xfrm>
            <a:off x="3394342" y="8632421"/>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Connecteur droit 117"/>
          <p:cNvCxnSpPr/>
          <p:nvPr/>
        </p:nvCxnSpPr>
        <p:spPr>
          <a:xfrm>
            <a:off x="3850200" y="8632421"/>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Connecteur droit 118"/>
          <p:cNvCxnSpPr/>
          <p:nvPr/>
        </p:nvCxnSpPr>
        <p:spPr>
          <a:xfrm>
            <a:off x="4303677" y="8632421"/>
            <a:ext cx="0" cy="3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90" name="ZoneTexte 119"/>
          <p:cNvSpPr txBox="1"/>
          <p:nvPr/>
        </p:nvSpPr>
        <p:spPr>
          <a:xfrm>
            <a:off x="3258727" y="8627486"/>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a:t>
            </a:r>
            <a:endParaRPr lang="fr-FR" sz="600" dirty="0">
              <a:latin typeface="Arial" panose="020B0604020202020204" pitchFamily="34" charset="0"/>
              <a:cs typeface="Arial" panose="020B0604020202020204" pitchFamily="34" charset="0"/>
            </a:endParaRPr>
          </a:p>
        </p:txBody>
      </p:sp>
      <p:sp>
        <p:nvSpPr>
          <p:cNvPr id="191" name="ZoneTexte 120"/>
          <p:cNvSpPr txBox="1"/>
          <p:nvPr/>
        </p:nvSpPr>
        <p:spPr>
          <a:xfrm>
            <a:off x="3692945" y="8627486"/>
            <a:ext cx="314510"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100</a:t>
            </a:r>
            <a:endParaRPr lang="fr-FR" sz="600" dirty="0">
              <a:latin typeface="Arial" panose="020B0604020202020204" pitchFamily="34" charset="0"/>
              <a:cs typeface="Arial" panose="020B0604020202020204" pitchFamily="34" charset="0"/>
            </a:endParaRPr>
          </a:p>
        </p:txBody>
      </p:sp>
      <p:sp>
        <p:nvSpPr>
          <p:cNvPr id="192" name="ZoneTexte 121"/>
          <p:cNvSpPr txBox="1"/>
          <p:nvPr/>
        </p:nvSpPr>
        <p:spPr>
          <a:xfrm>
            <a:off x="4124782" y="8627486"/>
            <a:ext cx="357791"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1000</a:t>
            </a:r>
            <a:endParaRPr lang="fr-FR" sz="600" dirty="0">
              <a:latin typeface="Arial" panose="020B0604020202020204" pitchFamily="34" charset="0"/>
              <a:cs typeface="Arial" panose="020B0604020202020204" pitchFamily="34" charset="0"/>
            </a:endParaRPr>
          </a:p>
        </p:txBody>
      </p:sp>
      <p:sp>
        <p:nvSpPr>
          <p:cNvPr id="193" name="ZoneTexte 122"/>
          <p:cNvSpPr txBox="1"/>
          <p:nvPr/>
        </p:nvSpPr>
        <p:spPr>
          <a:xfrm>
            <a:off x="2823816" y="8615802"/>
            <a:ext cx="227947"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1</a:t>
            </a:r>
            <a:endParaRPr lang="fr-FR" sz="600" dirty="0">
              <a:latin typeface="Arial" panose="020B0604020202020204" pitchFamily="34" charset="0"/>
              <a:cs typeface="Arial" panose="020B0604020202020204" pitchFamily="34" charset="0"/>
            </a:endParaRPr>
          </a:p>
        </p:txBody>
      </p:sp>
      <p:sp>
        <p:nvSpPr>
          <p:cNvPr id="194" name="ZoneTexte 123"/>
          <p:cNvSpPr txBox="1"/>
          <p:nvPr/>
        </p:nvSpPr>
        <p:spPr>
          <a:xfrm rot="16200000">
            <a:off x="2344331" y="7748258"/>
            <a:ext cx="590990"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Counts</a:t>
            </a:r>
            <a:endParaRPr lang="fr-FR" sz="1000" dirty="0">
              <a:latin typeface="Arial" pitchFamily="34" charset="0"/>
              <a:cs typeface="Arial" pitchFamily="34" charset="0"/>
            </a:endParaRPr>
          </a:p>
        </p:txBody>
      </p:sp>
      <p:sp>
        <p:nvSpPr>
          <p:cNvPr id="195" name="ZoneTexte 124"/>
          <p:cNvSpPr txBox="1"/>
          <p:nvPr/>
        </p:nvSpPr>
        <p:spPr>
          <a:xfrm>
            <a:off x="3434551" y="8746240"/>
            <a:ext cx="412293" cy="246221"/>
          </a:xfrm>
          <a:prstGeom prst="rect">
            <a:avLst/>
          </a:prstGeom>
          <a:noFill/>
        </p:spPr>
        <p:txBody>
          <a:bodyPr wrap="none" rtlCol="0">
            <a:spAutoFit/>
          </a:bodyPr>
          <a:lstStyle/>
          <a:p>
            <a:pPr algn="ctr"/>
            <a:r>
              <a:rPr lang="fr-FR" sz="1000" dirty="0" smtClean="0">
                <a:latin typeface="Arial" pitchFamily="34" charset="0"/>
                <a:cs typeface="Arial" pitchFamily="34" charset="0"/>
              </a:rPr>
              <a:t>FL1</a:t>
            </a:r>
            <a:endParaRPr lang="fr-FR" sz="1000" dirty="0">
              <a:latin typeface="Arial" pitchFamily="34" charset="0"/>
              <a:cs typeface="Arial" pitchFamily="34" charset="0"/>
            </a:endParaRPr>
          </a:p>
        </p:txBody>
      </p:sp>
      <p:cxnSp>
        <p:nvCxnSpPr>
          <p:cNvPr id="196" name="Connecteur droit 125"/>
          <p:cNvCxnSpPr/>
          <p:nvPr/>
        </p:nvCxnSpPr>
        <p:spPr>
          <a:xfrm>
            <a:off x="2937906" y="7276820"/>
            <a:ext cx="0" cy="138237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Connecteur droit 126"/>
          <p:cNvCxnSpPr/>
          <p:nvPr/>
        </p:nvCxnSpPr>
        <p:spPr>
          <a:xfrm>
            <a:off x="3920427"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8" name="Connecteur droit 127"/>
          <p:cNvCxnSpPr/>
          <p:nvPr/>
        </p:nvCxnSpPr>
        <p:spPr>
          <a:xfrm>
            <a:off x="3997904" y="7338096"/>
            <a:ext cx="0" cy="129614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9" name="Rectangle 198"/>
          <p:cNvSpPr/>
          <p:nvPr/>
        </p:nvSpPr>
        <p:spPr>
          <a:xfrm>
            <a:off x="3266993" y="7331126"/>
            <a:ext cx="864096" cy="173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600">
              <a:latin typeface="Arial" panose="020B0604020202020204" pitchFamily="34" charset="0"/>
              <a:cs typeface="Arial" panose="020B0604020202020204" pitchFamily="34" charset="0"/>
            </a:endParaRPr>
          </a:p>
        </p:txBody>
      </p:sp>
      <p:sp>
        <p:nvSpPr>
          <p:cNvPr id="200" name="ZoneTexte 129"/>
          <p:cNvSpPr txBox="1"/>
          <p:nvPr/>
        </p:nvSpPr>
        <p:spPr>
          <a:xfrm>
            <a:off x="3283163" y="7362468"/>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2c</a:t>
            </a:r>
            <a:endParaRPr lang="fr-FR" sz="600" dirty="0">
              <a:latin typeface="Arial" panose="020B0604020202020204" pitchFamily="34" charset="0"/>
              <a:cs typeface="Arial" panose="020B0604020202020204" pitchFamily="34" charset="0"/>
            </a:endParaRPr>
          </a:p>
        </p:txBody>
      </p:sp>
      <p:sp>
        <p:nvSpPr>
          <p:cNvPr id="201" name="ZoneTexte 130"/>
          <p:cNvSpPr txBox="1"/>
          <p:nvPr/>
        </p:nvSpPr>
        <p:spPr>
          <a:xfrm>
            <a:off x="3417276" y="7362468"/>
            <a:ext cx="271229" cy="184666"/>
          </a:xfrm>
          <a:prstGeom prst="rect">
            <a:avLst/>
          </a:prstGeom>
          <a:noFill/>
        </p:spPr>
        <p:txBody>
          <a:bodyPr wrap="none" rtlCol="0">
            <a:spAutoFit/>
          </a:bodyPr>
          <a:lstStyle/>
          <a:p>
            <a:pPr algn="ctr"/>
            <a:r>
              <a:rPr lang="fr-FR" sz="600" dirty="0" smtClean="0">
                <a:latin typeface="Arial" panose="020B0604020202020204" pitchFamily="34" charset="0"/>
                <a:cs typeface="Arial" panose="020B0604020202020204" pitchFamily="34" charset="0"/>
              </a:rPr>
              <a:t>4c</a:t>
            </a:r>
            <a:endParaRPr lang="fr-FR" sz="600" dirty="0">
              <a:latin typeface="Arial" panose="020B0604020202020204" pitchFamily="34" charset="0"/>
              <a:cs typeface="Arial" panose="020B0604020202020204" pitchFamily="34" charset="0"/>
            </a:endParaRPr>
          </a:p>
        </p:txBody>
      </p:sp>
      <p:sp>
        <p:nvSpPr>
          <p:cNvPr id="202" name="ZoneTexte 131"/>
          <p:cNvSpPr txBox="1"/>
          <p:nvPr/>
        </p:nvSpPr>
        <p:spPr>
          <a:xfrm>
            <a:off x="3648684" y="7362468"/>
            <a:ext cx="355575" cy="184666"/>
          </a:xfrm>
          <a:prstGeom prst="rect">
            <a:avLst/>
          </a:prstGeom>
          <a:noFill/>
        </p:spPr>
        <p:txBody>
          <a:bodyPr wrap="square" rtlCol="0">
            <a:spAutoFit/>
          </a:bodyPr>
          <a:lstStyle/>
          <a:p>
            <a:pPr algn="ctr"/>
            <a:r>
              <a:rPr lang="fr-FR" sz="600" dirty="0" smtClean="0">
                <a:latin typeface="Arial" panose="020B0604020202020204" pitchFamily="34" charset="0"/>
                <a:cs typeface="Arial" panose="020B0604020202020204" pitchFamily="34" charset="0"/>
              </a:rPr>
              <a:t>16c</a:t>
            </a:r>
            <a:endParaRPr lang="fr-FR" sz="600" dirty="0">
              <a:latin typeface="Arial" panose="020B0604020202020204" pitchFamily="34" charset="0"/>
              <a:cs typeface="Arial" panose="020B0604020202020204" pitchFamily="34" charset="0"/>
            </a:endParaRPr>
          </a:p>
        </p:txBody>
      </p:sp>
      <p:sp>
        <p:nvSpPr>
          <p:cNvPr id="203" name="ZoneTexte 132"/>
          <p:cNvSpPr txBox="1"/>
          <p:nvPr/>
        </p:nvSpPr>
        <p:spPr>
          <a:xfrm>
            <a:off x="3547005" y="7362468"/>
            <a:ext cx="293671" cy="184666"/>
          </a:xfrm>
          <a:prstGeom prst="rect">
            <a:avLst/>
          </a:prstGeom>
          <a:noFill/>
        </p:spPr>
        <p:txBody>
          <a:bodyPr wrap="square" rtlCol="0">
            <a:spAutoFit/>
          </a:bodyPr>
          <a:lstStyle/>
          <a:p>
            <a:pPr algn="ctr"/>
            <a:r>
              <a:rPr lang="fr-FR" sz="600" dirty="0" smtClean="0">
                <a:latin typeface="Arial" panose="020B0604020202020204" pitchFamily="34" charset="0"/>
                <a:cs typeface="Arial" panose="020B0604020202020204" pitchFamily="34" charset="0"/>
              </a:rPr>
              <a:t>8c</a:t>
            </a:r>
            <a:endParaRPr lang="fr-FR" sz="600" dirty="0">
              <a:latin typeface="Arial" panose="020B0604020202020204" pitchFamily="34" charset="0"/>
              <a:cs typeface="Arial" panose="020B0604020202020204" pitchFamily="34" charset="0"/>
            </a:endParaRPr>
          </a:p>
        </p:txBody>
      </p:sp>
      <p:sp>
        <p:nvSpPr>
          <p:cNvPr id="204" name="ZoneTexte 133"/>
          <p:cNvSpPr txBox="1"/>
          <p:nvPr/>
        </p:nvSpPr>
        <p:spPr>
          <a:xfrm>
            <a:off x="3819553" y="7363439"/>
            <a:ext cx="318480" cy="184666"/>
          </a:xfrm>
          <a:prstGeom prst="rect">
            <a:avLst/>
          </a:prstGeom>
          <a:noFill/>
        </p:spPr>
        <p:txBody>
          <a:bodyPr wrap="square" rtlCol="0">
            <a:spAutoFit/>
          </a:bodyPr>
          <a:lstStyle/>
          <a:p>
            <a:pPr algn="ctr"/>
            <a:r>
              <a:rPr lang="fr-FR" sz="600" dirty="0" smtClean="0">
                <a:latin typeface="Arial" panose="020B0604020202020204" pitchFamily="34" charset="0"/>
                <a:cs typeface="Arial" panose="020B0604020202020204" pitchFamily="34" charset="0"/>
              </a:rPr>
              <a:t>32c</a:t>
            </a:r>
            <a:endParaRPr lang="fr-FR" sz="600" dirty="0">
              <a:latin typeface="Arial" panose="020B0604020202020204" pitchFamily="34" charset="0"/>
              <a:cs typeface="Arial" panose="020B0604020202020204" pitchFamily="34" charset="0"/>
            </a:endParaRPr>
          </a:p>
        </p:txBody>
      </p:sp>
      <p:sp>
        <p:nvSpPr>
          <p:cNvPr id="205" name="ZoneTexte 134"/>
          <p:cNvSpPr txBox="1"/>
          <p:nvPr/>
        </p:nvSpPr>
        <p:spPr>
          <a:xfrm>
            <a:off x="3320955" y="6969511"/>
            <a:ext cx="612154" cy="246221"/>
          </a:xfrm>
          <a:prstGeom prst="rect">
            <a:avLst/>
          </a:prstGeom>
          <a:noFill/>
        </p:spPr>
        <p:txBody>
          <a:bodyPr wrap="none" rtlCol="0">
            <a:spAutoFit/>
          </a:bodyPr>
          <a:lstStyle/>
          <a:p>
            <a:pPr algn="ctr"/>
            <a:r>
              <a:rPr lang="fr-FR" sz="1000" b="1" dirty="0" smtClean="0">
                <a:latin typeface="Arial" pitchFamily="34" charset="0"/>
                <a:cs typeface="Arial" pitchFamily="34" charset="0"/>
              </a:rPr>
              <a:t>RNAi-1</a:t>
            </a:r>
            <a:endParaRPr lang="fr-FR" sz="1000" b="1" dirty="0">
              <a:latin typeface="Arial" pitchFamily="34" charset="0"/>
              <a:cs typeface="Arial" pitchFamily="34" charset="0"/>
            </a:endParaRPr>
          </a:p>
        </p:txBody>
      </p:sp>
      <p:grpSp>
        <p:nvGrpSpPr>
          <p:cNvPr id="3" name="Groupe 2"/>
          <p:cNvGrpSpPr/>
          <p:nvPr/>
        </p:nvGrpSpPr>
        <p:grpSpPr>
          <a:xfrm>
            <a:off x="3848441" y="5075900"/>
            <a:ext cx="2528645" cy="1758952"/>
            <a:chOff x="5206747" y="4633301"/>
            <a:chExt cx="2528645" cy="1758952"/>
          </a:xfrm>
        </p:grpSpPr>
        <p:sp>
          <p:nvSpPr>
            <p:cNvPr id="52" name="ZoneTexte 4"/>
            <p:cNvSpPr txBox="1"/>
            <p:nvPr/>
          </p:nvSpPr>
          <p:spPr>
            <a:xfrm>
              <a:off x="5902589" y="4633301"/>
              <a:ext cx="1503073" cy="246221"/>
            </a:xfrm>
            <a:prstGeom prst="rect">
              <a:avLst/>
            </a:prstGeom>
            <a:noFill/>
          </p:spPr>
          <p:txBody>
            <a:bodyPr wrap="none" rtlCol="0">
              <a:spAutoFit/>
            </a:bodyPr>
            <a:lstStyle/>
            <a:p>
              <a:pPr algn="ctr"/>
              <a:r>
                <a:rPr lang="fr-FR" sz="1000" b="1" dirty="0" smtClean="0">
                  <a:latin typeface="Arial" panose="020B0604020202020204" pitchFamily="34" charset="0"/>
                  <a:cs typeface="Arial" panose="020B0604020202020204" pitchFamily="34" charset="0"/>
                </a:rPr>
                <a:t>7-day-old in </a:t>
              </a:r>
              <a:r>
                <a:rPr lang="fr-FR" sz="1000" b="1" dirty="0" err="1">
                  <a:latin typeface="Arial" panose="020B0604020202020204" pitchFamily="34" charset="0"/>
                  <a:cs typeface="Arial" panose="020B0604020202020204" pitchFamily="34" charset="0"/>
                </a:rPr>
                <a:t>d</a:t>
              </a:r>
              <a:r>
                <a:rPr lang="fr-FR" sz="1000" b="1" dirty="0" err="1" smtClean="0">
                  <a:latin typeface="Arial" panose="020B0604020202020204" pitchFamily="34" charset="0"/>
                  <a:cs typeface="Arial" panose="020B0604020202020204" pitchFamily="34" charset="0"/>
                </a:rPr>
                <a:t>arkness</a:t>
              </a:r>
              <a:endParaRPr lang="fr-FR" sz="1000" b="1" dirty="0">
                <a:latin typeface="Arial" panose="020B0604020202020204" pitchFamily="34" charset="0"/>
                <a:cs typeface="Arial" panose="020B0604020202020204" pitchFamily="34" charset="0"/>
              </a:endParaRPr>
            </a:p>
          </p:txBody>
        </p:sp>
        <p:graphicFrame>
          <p:nvGraphicFramePr>
            <p:cNvPr id="53" name="Graphique 5"/>
            <p:cNvGraphicFramePr>
              <a:graphicFrameLocks/>
            </p:cNvGraphicFramePr>
            <p:nvPr>
              <p:extLst>
                <p:ext uri="{D42A27DB-BD31-4B8C-83A1-F6EECF244321}">
                  <p14:modId xmlns:p14="http://schemas.microsoft.com/office/powerpoint/2010/main" val="404536872"/>
                </p:ext>
              </p:extLst>
            </p:nvPr>
          </p:nvGraphicFramePr>
          <p:xfrm>
            <a:off x="5437122" y="4659055"/>
            <a:ext cx="2298270" cy="1648969"/>
          </p:xfrm>
          <a:graphic>
            <a:graphicData uri="http://schemas.openxmlformats.org/drawingml/2006/chart">
              <c:chart xmlns:c="http://schemas.openxmlformats.org/drawingml/2006/chart" xmlns:r="http://schemas.openxmlformats.org/officeDocument/2006/relationships" r:id="rId7"/>
            </a:graphicData>
          </a:graphic>
        </p:graphicFrame>
        <p:sp>
          <p:nvSpPr>
            <p:cNvPr id="54" name="ZoneTexte 6"/>
            <p:cNvSpPr txBox="1"/>
            <p:nvPr/>
          </p:nvSpPr>
          <p:spPr>
            <a:xfrm>
              <a:off x="5707041" y="6176809"/>
              <a:ext cx="338554"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Ws</a:t>
              </a:r>
              <a:endParaRPr lang="fr-FR" sz="800" dirty="0">
                <a:latin typeface="Arial" panose="020B0604020202020204" pitchFamily="34" charset="0"/>
                <a:cs typeface="Arial" panose="020B0604020202020204" pitchFamily="34" charset="0"/>
              </a:endParaRPr>
            </a:p>
          </p:txBody>
        </p:sp>
        <p:sp>
          <p:nvSpPr>
            <p:cNvPr id="55" name="ZoneTexte 7"/>
            <p:cNvSpPr txBox="1"/>
            <p:nvPr/>
          </p:nvSpPr>
          <p:spPr>
            <a:xfrm>
              <a:off x="6027052" y="6176809"/>
              <a:ext cx="315812"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R1</a:t>
              </a:r>
              <a:endParaRPr lang="fr-FR" sz="800" dirty="0">
                <a:latin typeface="Arial" panose="020B0604020202020204" pitchFamily="34" charset="0"/>
                <a:cs typeface="Arial" panose="020B0604020202020204" pitchFamily="34" charset="0"/>
              </a:endParaRPr>
            </a:p>
          </p:txBody>
        </p:sp>
        <p:sp>
          <p:nvSpPr>
            <p:cNvPr id="56" name="ZoneTexte 8"/>
            <p:cNvSpPr txBox="1"/>
            <p:nvPr/>
          </p:nvSpPr>
          <p:spPr>
            <a:xfrm>
              <a:off x="6344516" y="6176809"/>
              <a:ext cx="315812"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R2</a:t>
              </a:r>
              <a:endParaRPr lang="fr-FR" sz="800" dirty="0">
                <a:latin typeface="Arial" panose="020B0604020202020204" pitchFamily="34" charset="0"/>
                <a:cs typeface="Arial" panose="020B0604020202020204" pitchFamily="34" charset="0"/>
              </a:endParaRPr>
            </a:p>
          </p:txBody>
        </p:sp>
        <p:sp>
          <p:nvSpPr>
            <p:cNvPr id="57" name="ZoneTexte 9"/>
            <p:cNvSpPr txBox="1"/>
            <p:nvPr/>
          </p:nvSpPr>
          <p:spPr>
            <a:xfrm>
              <a:off x="6613820" y="6176809"/>
              <a:ext cx="395661"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Col0</a:t>
              </a:r>
              <a:endParaRPr lang="fr-FR" sz="800" dirty="0">
                <a:latin typeface="Arial" panose="020B0604020202020204" pitchFamily="34" charset="0"/>
                <a:cs typeface="Arial" panose="020B0604020202020204" pitchFamily="34" charset="0"/>
              </a:endParaRPr>
            </a:p>
          </p:txBody>
        </p:sp>
        <p:sp>
          <p:nvSpPr>
            <p:cNvPr id="58" name="ZoneTexte 10"/>
            <p:cNvSpPr txBox="1"/>
            <p:nvPr/>
          </p:nvSpPr>
          <p:spPr>
            <a:xfrm>
              <a:off x="6906924" y="6176809"/>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OE_1</a:t>
              </a:r>
              <a:endParaRPr lang="fr-FR" sz="800" dirty="0">
                <a:latin typeface="Arial" panose="020B0604020202020204" pitchFamily="34" charset="0"/>
                <a:cs typeface="Arial" panose="020B0604020202020204" pitchFamily="34" charset="0"/>
              </a:endParaRPr>
            </a:p>
          </p:txBody>
        </p:sp>
        <p:sp>
          <p:nvSpPr>
            <p:cNvPr id="59" name="ZoneTexte 11"/>
            <p:cNvSpPr txBox="1"/>
            <p:nvPr/>
          </p:nvSpPr>
          <p:spPr>
            <a:xfrm>
              <a:off x="7223316" y="6176809"/>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OE_2</a:t>
              </a:r>
              <a:endParaRPr lang="fr-FR" sz="800" dirty="0">
                <a:latin typeface="Arial" panose="020B0604020202020204" pitchFamily="34" charset="0"/>
                <a:cs typeface="Arial" panose="020B0604020202020204" pitchFamily="34" charset="0"/>
              </a:endParaRPr>
            </a:p>
          </p:txBody>
        </p:sp>
        <p:sp>
          <p:nvSpPr>
            <p:cNvPr id="60" name="ZoneTexte 12"/>
            <p:cNvSpPr txBox="1"/>
            <p:nvPr/>
          </p:nvSpPr>
          <p:spPr>
            <a:xfrm rot="16200000">
              <a:off x="4596136" y="5357591"/>
              <a:ext cx="1467444"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Hypocotyl</a:t>
              </a:r>
              <a:r>
                <a:rPr lang="fr-FR" sz="1000" dirty="0" smtClean="0">
                  <a:latin typeface="Arial" pitchFamily="34" charset="0"/>
                  <a:cs typeface="Arial" pitchFamily="34" charset="0"/>
                </a:rPr>
                <a:t> </a:t>
              </a:r>
              <a:r>
                <a:rPr lang="fr-FR" sz="1000" dirty="0" err="1" smtClean="0">
                  <a:latin typeface="Arial" pitchFamily="34" charset="0"/>
                  <a:cs typeface="Arial" pitchFamily="34" charset="0"/>
                </a:rPr>
                <a:t>length</a:t>
              </a:r>
              <a:r>
                <a:rPr lang="fr-FR" sz="1000" dirty="0" smtClean="0">
                  <a:latin typeface="Arial" pitchFamily="34" charset="0"/>
                  <a:cs typeface="Arial" pitchFamily="34" charset="0"/>
                </a:rPr>
                <a:t> (mm)</a:t>
              </a:r>
              <a:endParaRPr lang="fr-FR" sz="1000" dirty="0">
                <a:latin typeface="Arial" pitchFamily="34" charset="0"/>
                <a:cs typeface="Arial" pitchFamily="34" charset="0"/>
              </a:endParaRPr>
            </a:p>
          </p:txBody>
        </p:sp>
        <p:sp>
          <p:nvSpPr>
            <p:cNvPr id="218" name="ZoneTexte 93"/>
            <p:cNvSpPr txBox="1"/>
            <p:nvPr/>
          </p:nvSpPr>
          <p:spPr>
            <a:xfrm>
              <a:off x="6960029" y="5071748"/>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219" name="ZoneTexte 100"/>
            <p:cNvSpPr txBox="1"/>
            <p:nvPr/>
          </p:nvSpPr>
          <p:spPr>
            <a:xfrm>
              <a:off x="7274824" y="5136550"/>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grpSp>
      <p:grpSp>
        <p:nvGrpSpPr>
          <p:cNvPr id="5" name="Groupe 4"/>
          <p:cNvGrpSpPr/>
          <p:nvPr/>
        </p:nvGrpSpPr>
        <p:grpSpPr>
          <a:xfrm>
            <a:off x="915518" y="4834372"/>
            <a:ext cx="2304586" cy="2018088"/>
            <a:chOff x="1921690" y="3826603"/>
            <a:chExt cx="2304586" cy="2018088"/>
          </a:xfrm>
        </p:grpSpPr>
        <p:graphicFrame>
          <p:nvGraphicFramePr>
            <p:cNvPr id="49" name="Graphique 16"/>
            <p:cNvGraphicFramePr>
              <a:graphicFrameLocks/>
            </p:cNvGraphicFramePr>
            <p:nvPr>
              <p:extLst>
                <p:ext uri="{D42A27DB-BD31-4B8C-83A1-F6EECF244321}">
                  <p14:modId xmlns:p14="http://schemas.microsoft.com/office/powerpoint/2010/main" val="3113308744"/>
                </p:ext>
              </p:extLst>
            </p:nvPr>
          </p:nvGraphicFramePr>
          <p:xfrm>
            <a:off x="2139955" y="4025778"/>
            <a:ext cx="2086321" cy="1818913"/>
          </p:xfrm>
          <a:graphic>
            <a:graphicData uri="http://schemas.openxmlformats.org/drawingml/2006/chart">
              <c:chart xmlns:c="http://schemas.openxmlformats.org/drawingml/2006/chart" xmlns:r="http://schemas.openxmlformats.org/officeDocument/2006/relationships" r:id="rId8"/>
            </a:graphicData>
          </a:graphic>
        </p:graphicFrame>
        <p:sp>
          <p:nvSpPr>
            <p:cNvPr id="50" name="ZoneTexte 17"/>
            <p:cNvSpPr txBox="1"/>
            <p:nvPr/>
          </p:nvSpPr>
          <p:spPr>
            <a:xfrm rot="16200000">
              <a:off x="1311079" y="4749291"/>
              <a:ext cx="1467444"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Hypocotyl</a:t>
              </a:r>
              <a:r>
                <a:rPr lang="fr-FR" sz="1000" dirty="0" smtClean="0">
                  <a:latin typeface="Arial" pitchFamily="34" charset="0"/>
                  <a:cs typeface="Arial" pitchFamily="34" charset="0"/>
                </a:rPr>
                <a:t> </a:t>
              </a:r>
              <a:r>
                <a:rPr lang="fr-FR" sz="1000" dirty="0" err="1" smtClean="0">
                  <a:latin typeface="Arial" pitchFamily="34" charset="0"/>
                  <a:cs typeface="Arial" pitchFamily="34" charset="0"/>
                </a:rPr>
                <a:t>length</a:t>
              </a:r>
              <a:r>
                <a:rPr lang="fr-FR" sz="1000" dirty="0" smtClean="0">
                  <a:latin typeface="Arial" pitchFamily="34" charset="0"/>
                  <a:cs typeface="Arial" pitchFamily="34" charset="0"/>
                </a:rPr>
                <a:t> (mm)</a:t>
              </a:r>
              <a:endParaRPr lang="fr-FR" sz="1000" dirty="0">
                <a:latin typeface="Arial" pitchFamily="34" charset="0"/>
                <a:cs typeface="Arial" pitchFamily="34" charset="0"/>
              </a:endParaRPr>
            </a:p>
          </p:txBody>
        </p:sp>
        <p:sp>
          <p:nvSpPr>
            <p:cNvPr id="51" name="ZoneTexte 19"/>
            <p:cNvSpPr txBox="1"/>
            <p:nvPr/>
          </p:nvSpPr>
          <p:spPr>
            <a:xfrm>
              <a:off x="2588000" y="3826603"/>
              <a:ext cx="1262122" cy="246221"/>
            </a:xfrm>
            <a:prstGeom prst="rect">
              <a:avLst/>
            </a:prstGeom>
            <a:noFill/>
          </p:spPr>
          <p:txBody>
            <a:bodyPr wrap="none" rtlCol="0">
              <a:spAutoFit/>
            </a:bodyPr>
            <a:lstStyle/>
            <a:p>
              <a:pPr algn="ctr"/>
              <a:r>
                <a:rPr lang="fr-FR" sz="1000" b="1" dirty="0">
                  <a:latin typeface="Arial" pitchFamily="34" charset="0"/>
                  <a:cs typeface="Arial" pitchFamily="34" charset="0"/>
                </a:rPr>
                <a:t>7-</a:t>
              </a:r>
              <a:r>
                <a:rPr lang="fr-FR" sz="1000" b="1" dirty="0" smtClean="0">
                  <a:latin typeface="Arial" pitchFamily="34" charset="0"/>
                  <a:cs typeface="Arial" pitchFamily="34" charset="0"/>
                </a:rPr>
                <a:t>day-old </a:t>
              </a:r>
              <a:r>
                <a:rPr lang="fr-FR" sz="1000" b="1" dirty="0" err="1">
                  <a:latin typeface="Arial" pitchFamily="34" charset="0"/>
                  <a:cs typeface="Arial" pitchFamily="34" charset="0"/>
                </a:rPr>
                <a:t>at</a:t>
              </a:r>
              <a:r>
                <a:rPr lang="fr-FR" sz="1000" b="1" dirty="0">
                  <a:latin typeface="Arial" pitchFamily="34" charset="0"/>
                  <a:cs typeface="Arial" pitchFamily="34" charset="0"/>
                </a:rPr>
                <a:t> 28°C</a:t>
              </a:r>
            </a:p>
          </p:txBody>
        </p:sp>
        <p:sp>
          <p:nvSpPr>
            <p:cNvPr id="212" name="ZoneTexte 6"/>
            <p:cNvSpPr txBox="1"/>
            <p:nvPr/>
          </p:nvSpPr>
          <p:spPr>
            <a:xfrm>
              <a:off x="2358503" y="5568509"/>
              <a:ext cx="338554"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Ws</a:t>
              </a:r>
              <a:endParaRPr lang="fr-FR" sz="800" dirty="0">
                <a:latin typeface="Arial" panose="020B0604020202020204" pitchFamily="34" charset="0"/>
                <a:cs typeface="Arial" panose="020B0604020202020204" pitchFamily="34" charset="0"/>
              </a:endParaRPr>
            </a:p>
          </p:txBody>
        </p:sp>
        <p:sp>
          <p:nvSpPr>
            <p:cNvPr id="213" name="ZoneTexte 7"/>
            <p:cNvSpPr txBox="1"/>
            <p:nvPr/>
          </p:nvSpPr>
          <p:spPr>
            <a:xfrm>
              <a:off x="2726793" y="5568509"/>
              <a:ext cx="315812"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R1</a:t>
              </a:r>
              <a:endParaRPr lang="fr-FR" sz="800" dirty="0">
                <a:latin typeface="Arial" panose="020B0604020202020204" pitchFamily="34" charset="0"/>
                <a:cs typeface="Arial" panose="020B0604020202020204" pitchFamily="34" charset="0"/>
              </a:endParaRPr>
            </a:p>
          </p:txBody>
        </p:sp>
        <p:sp>
          <p:nvSpPr>
            <p:cNvPr id="214" name="ZoneTexte 8"/>
            <p:cNvSpPr txBox="1"/>
            <p:nvPr/>
          </p:nvSpPr>
          <p:spPr>
            <a:xfrm>
              <a:off x="3070834" y="5568509"/>
              <a:ext cx="315812"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R2</a:t>
              </a:r>
              <a:endParaRPr lang="fr-FR" sz="800" dirty="0">
                <a:latin typeface="Arial" panose="020B0604020202020204" pitchFamily="34" charset="0"/>
                <a:cs typeface="Arial" panose="020B0604020202020204" pitchFamily="34" charset="0"/>
              </a:endParaRPr>
            </a:p>
          </p:txBody>
        </p:sp>
        <p:sp>
          <p:nvSpPr>
            <p:cNvPr id="215" name="ZoneTexte 9"/>
            <p:cNvSpPr txBox="1"/>
            <p:nvPr/>
          </p:nvSpPr>
          <p:spPr>
            <a:xfrm>
              <a:off x="3385139" y="5568509"/>
              <a:ext cx="395661"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Col0</a:t>
              </a:r>
              <a:endParaRPr lang="fr-FR" sz="800" dirty="0">
                <a:latin typeface="Arial" panose="020B0604020202020204" pitchFamily="34" charset="0"/>
                <a:cs typeface="Arial" panose="020B0604020202020204" pitchFamily="34" charset="0"/>
              </a:endParaRPr>
            </a:p>
          </p:txBody>
        </p:sp>
        <p:sp>
          <p:nvSpPr>
            <p:cNvPr id="216" name="ZoneTexte 10"/>
            <p:cNvSpPr txBox="1"/>
            <p:nvPr/>
          </p:nvSpPr>
          <p:spPr>
            <a:xfrm>
              <a:off x="3710625" y="5568509"/>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OE_2</a:t>
              </a:r>
              <a:endParaRPr lang="fr-FR" sz="800" dirty="0">
                <a:latin typeface="Arial" panose="020B0604020202020204" pitchFamily="34" charset="0"/>
                <a:cs typeface="Arial" panose="020B0604020202020204" pitchFamily="34" charset="0"/>
              </a:endParaRPr>
            </a:p>
          </p:txBody>
        </p:sp>
        <p:sp>
          <p:nvSpPr>
            <p:cNvPr id="220" name="ZoneTexte 93"/>
            <p:cNvSpPr txBox="1"/>
            <p:nvPr/>
          </p:nvSpPr>
          <p:spPr>
            <a:xfrm>
              <a:off x="2696679" y="4196278"/>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221" name="ZoneTexte 100"/>
            <p:cNvSpPr txBox="1"/>
            <p:nvPr/>
          </p:nvSpPr>
          <p:spPr>
            <a:xfrm>
              <a:off x="3066845" y="4130619"/>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grpSp>
      <p:sp>
        <p:nvSpPr>
          <p:cNvPr id="228" name="ZoneTexte 5"/>
          <p:cNvSpPr txBox="1"/>
          <p:nvPr/>
        </p:nvSpPr>
        <p:spPr>
          <a:xfrm>
            <a:off x="13494" y="-12886"/>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S1</a:t>
            </a:r>
            <a:endParaRPr lang="fr-FR" b="1" dirty="0">
              <a:latin typeface="Arial" panose="020B0604020202020204" pitchFamily="34" charset="0"/>
              <a:cs typeface="Arial" panose="020B0604020202020204" pitchFamily="34" charset="0"/>
            </a:endParaRPr>
          </a:p>
        </p:txBody>
      </p:sp>
      <p:grpSp>
        <p:nvGrpSpPr>
          <p:cNvPr id="4" name="Groupe 3"/>
          <p:cNvGrpSpPr/>
          <p:nvPr/>
        </p:nvGrpSpPr>
        <p:grpSpPr>
          <a:xfrm>
            <a:off x="4223146" y="2897795"/>
            <a:ext cx="1649027" cy="1819334"/>
            <a:chOff x="116128" y="3964619"/>
            <a:chExt cx="1649027" cy="1819334"/>
          </a:xfrm>
        </p:grpSpPr>
        <p:graphicFrame>
          <p:nvGraphicFramePr>
            <p:cNvPr id="206" name="Graphique 5"/>
            <p:cNvGraphicFramePr>
              <a:graphicFrameLocks/>
            </p:cNvGraphicFramePr>
            <p:nvPr>
              <p:extLst>
                <p:ext uri="{D42A27DB-BD31-4B8C-83A1-F6EECF244321}">
                  <p14:modId xmlns:p14="http://schemas.microsoft.com/office/powerpoint/2010/main" val="3792391193"/>
                </p:ext>
              </p:extLst>
            </p:nvPr>
          </p:nvGraphicFramePr>
          <p:xfrm>
            <a:off x="345676" y="4059534"/>
            <a:ext cx="1373850" cy="1650831"/>
          </p:xfrm>
          <a:graphic>
            <a:graphicData uri="http://schemas.openxmlformats.org/drawingml/2006/chart">
              <c:chart xmlns:c="http://schemas.openxmlformats.org/drawingml/2006/chart" xmlns:r="http://schemas.openxmlformats.org/officeDocument/2006/relationships" r:id="rId9"/>
            </a:graphicData>
          </a:graphic>
        </p:graphicFrame>
        <p:sp>
          <p:nvSpPr>
            <p:cNvPr id="222" name="ZoneTexte 9"/>
            <p:cNvSpPr txBox="1"/>
            <p:nvPr/>
          </p:nvSpPr>
          <p:spPr>
            <a:xfrm>
              <a:off x="639077" y="5568509"/>
              <a:ext cx="395661"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Col0</a:t>
              </a:r>
              <a:endParaRPr lang="fr-FR" sz="800" dirty="0">
                <a:latin typeface="Arial" panose="020B0604020202020204" pitchFamily="34" charset="0"/>
                <a:cs typeface="Arial" panose="020B0604020202020204" pitchFamily="34" charset="0"/>
              </a:endParaRPr>
            </a:p>
          </p:txBody>
        </p:sp>
        <p:sp>
          <p:nvSpPr>
            <p:cNvPr id="223" name="ZoneTexte 10"/>
            <p:cNvSpPr txBox="1"/>
            <p:nvPr/>
          </p:nvSpPr>
          <p:spPr>
            <a:xfrm>
              <a:off x="1318148" y="5568509"/>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OE_2</a:t>
              </a:r>
              <a:endParaRPr lang="fr-FR" sz="800" dirty="0">
                <a:latin typeface="Arial" panose="020B0604020202020204" pitchFamily="34" charset="0"/>
                <a:cs typeface="Arial" panose="020B0604020202020204" pitchFamily="34" charset="0"/>
              </a:endParaRPr>
            </a:p>
          </p:txBody>
        </p:sp>
        <p:sp>
          <p:nvSpPr>
            <p:cNvPr id="224" name="ZoneTexte 10"/>
            <p:cNvSpPr txBox="1"/>
            <p:nvPr/>
          </p:nvSpPr>
          <p:spPr>
            <a:xfrm>
              <a:off x="964558" y="5568509"/>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OE_1</a:t>
              </a:r>
              <a:endParaRPr lang="fr-FR" sz="800" dirty="0">
                <a:latin typeface="Arial" panose="020B0604020202020204" pitchFamily="34" charset="0"/>
                <a:cs typeface="Arial" panose="020B0604020202020204" pitchFamily="34" charset="0"/>
              </a:endParaRPr>
            </a:p>
          </p:txBody>
        </p:sp>
        <p:sp>
          <p:nvSpPr>
            <p:cNvPr id="225" name="ZoneTexte 17"/>
            <p:cNvSpPr txBox="1"/>
            <p:nvPr/>
          </p:nvSpPr>
          <p:spPr>
            <a:xfrm rot="16200000">
              <a:off x="-494483" y="4749291"/>
              <a:ext cx="1467444" cy="246221"/>
            </a:xfrm>
            <a:prstGeom prst="rect">
              <a:avLst/>
            </a:prstGeom>
            <a:noFill/>
          </p:spPr>
          <p:txBody>
            <a:bodyPr wrap="none" rtlCol="0">
              <a:spAutoFit/>
            </a:bodyPr>
            <a:lstStyle/>
            <a:p>
              <a:pPr algn="ctr"/>
              <a:r>
                <a:rPr lang="fr-FR" sz="1000" dirty="0" err="1" smtClean="0">
                  <a:latin typeface="Arial" pitchFamily="34" charset="0"/>
                  <a:cs typeface="Arial" pitchFamily="34" charset="0"/>
                </a:rPr>
                <a:t>Hypocotyl</a:t>
              </a:r>
              <a:r>
                <a:rPr lang="fr-FR" sz="1000" dirty="0" smtClean="0">
                  <a:latin typeface="Arial" pitchFamily="34" charset="0"/>
                  <a:cs typeface="Arial" pitchFamily="34" charset="0"/>
                </a:rPr>
                <a:t> </a:t>
              </a:r>
              <a:r>
                <a:rPr lang="fr-FR" sz="1000" dirty="0" err="1" smtClean="0">
                  <a:latin typeface="Arial" pitchFamily="34" charset="0"/>
                  <a:cs typeface="Arial" pitchFamily="34" charset="0"/>
                </a:rPr>
                <a:t>length</a:t>
              </a:r>
              <a:r>
                <a:rPr lang="fr-FR" sz="1000" dirty="0" smtClean="0">
                  <a:latin typeface="Arial" pitchFamily="34" charset="0"/>
                  <a:cs typeface="Arial" pitchFamily="34" charset="0"/>
                </a:rPr>
                <a:t> (mm)</a:t>
              </a:r>
              <a:endParaRPr lang="fr-FR" sz="1000" dirty="0">
                <a:latin typeface="Arial" pitchFamily="34" charset="0"/>
                <a:cs typeface="Arial" pitchFamily="34" charset="0"/>
              </a:endParaRPr>
            </a:p>
          </p:txBody>
        </p:sp>
        <p:sp>
          <p:nvSpPr>
            <p:cNvPr id="226" name="ZoneTexte 19"/>
            <p:cNvSpPr txBox="1"/>
            <p:nvPr/>
          </p:nvSpPr>
          <p:spPr>
            <a:xfrm>
              <a:off x="629604" y="3964619"/>
              <a:ext cx="1110838" cy="246221"/>
            </a:xfrm>
            <a:prstGeom prst="rect">
              <a:avLst/>
            </a:prstGeom>
            <a:noFill/>
          </p:spPr>
          <p:txBody>
            <a:bodyPr wrap="none" rtlCol="0">
              <a:spAutoFit/>
            </a:bodyPr>
            <a:lstStyle/>
            <a:p>
              <a:pPr algn="ctr"/>
              <a:r>
                <a:rPr lang="fr-FR" sz="1000" b="1" dirty="0">
                  <a:latin typeface="Arial" pitchFamily="34" charset="0"/>
                  <a:cs typeface="Arial" pitchFamily="34" charset="0"/>
                </a:rPr>
                <a:t>7-</a:t>
              </a:r>
              <a:r>
                <a:rPr lang="fr-FR" sz="1000" b="1" dirty="0" smtClean="0">
                  <a:latin typeface="Arial" pitchFamily="34" charset="0"/>
                  <a:cs typeface="Arial" pitchFamily="34" charset="0"/>
                </a:rPr>
                <a:t>day-old in LD</a:t>
              </a:r>
              <a:endParaRPr lang="fr-FR" sz="1000" b="1" dirty="0">
                <a:latin typeface="Arial" pitchFamily="34" charset="0"/>
                <a:cs typeface="Arial" pitchFamily="34" charset="0"/>
              </a:endParaRPr>
            </a:p>
          </p:txBody>
        </p:sp>
        <p:sp>
          <p:nvSpPr>
            <p:cNvPr id="207" name="ZoneTexte 93"/>
            <p:cNvSpPr txBox="1"/>
            <p:nvPr/>
          </p:nvSpPr>
          <p:spPr>
            <a:xfrm>
              <a:off x="1022901" y="4309323"/>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208" name="ZoneTexte 100"/>
            <p:cNvSpPr txBox="1"/>
            <p:nvPr/>
          </p:nvSpPr>
          <p:spPr>
            <a:xfrm>
              <a:off x="1373379" y="4292884"/>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grpSp>
      <p:graphicFrame>
        <p:nvGraphicFramePr>
          <p:cNvPr id="210" name="Graphique 209"/>
          <p:cNvGraphicFramePr>
            <a:graphicFrameLocks/>
          </p:cNvGraphicFramePr>
          <p:nvPr>
            <p:extLst>
              <p:ext uri="{D42A27DB-BD31-4B8C-83A1-F6EECF244321}">
                <p14:modId xmlns:p14="http://schemas.microsoft.com/office/powerpoint/2010/main" val="4261673667"/>
              </p:ext>
            </p:extLst>
          </p:nvPr>
        </p:nvGraphicFramePr>
        <p:xfrm>
          <a:off x="1072281" y="2888488"/>
          <a:ext cx="1567545" cy="1805654"/>
        </p:xfrm>
        <a:graphic>
          <a:graphicData uri="http://schemas.openxmlformats.org/drawingml/2006/chart">
            <c:chart xmlns:c="http://schemas.openxmlformats.org/drawingml/2006/chart" xmlns:r="http://schemas.openxmlformats.org/officeDocument/2006/relationships" r:id="rId10"/>
          </a:graphicData>
        </a:graphic>
      </p:graphicFrame>
      <p:sp>
        <p:nvSpPr>
          <p:cNvPr id="211" name="ZoneTexte 9"/>
          <p:cNvSpPr txBox="1"/>
          <p:nvPr/>
        </p:nvSpPr>
        <p:spPr>
          <a:xfrm>
            <a:off x="1412154" y="4546363"/>
            <a:ext cx="395661"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Col0</a:t>
            </a:r>
            <a:endParaRPr lang="fr-FR" sz="800" dirty="0">
              <a:latin typeface="Arial" panose="020B0604020202020204" pitchFamily="34" charset="0"/>
              <a:cs typeface="Arial" panose="020B0604020202020204" pitchFamily="34" charset="0"/>
            </a:endParaRPr>
          </a:p>
        </p:txBody>
      </p:sp>
      <p:sp>
        <p:nvSpPr>
          <p:cNvPr id="217" name="ZoneTexte 10"/>
          <p:cNvSpPr txBox="1"/>
          <p:nvPr/>
        </p:nvSpPr>
        <p:spPr>
          <a:xfrm>
            <a:off x="2091225" y="4546363"/>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OE_2</a:t>
            </a:r>
            <a:endParaRPr lang="fr-FR" sz="800" dirty="0">
              <a:latin typeface="Arial" panose="020B0604020202020204" pitchFamily="34" charset="0"/>
              <a:cs typeface="Arial" panose="020B0604020202020204" pitchFamily="34" charset="0"/>
            </a:endParaRPr>
          </a:p>
        </p:txBody>
      </p:sp>
      <p:sp>
        <p:nvSpPr>
          <p:cNvPr id="229" name="ZoneTexte 10"/>
          <p:cNvSpPr txBox="1"/>
          <p:nvPr/>
        </p:nvSpPr>
        <p:spPr>
          <a:xfrm>
            <a:off x="1737635" y="4546363"/>
            <a:ext cx="447007" cy="215444"/>
          </a:xfrm>
          <a:prstGeom prst="rect">
            <a:avLst/>
          </a:prstGeom>
          <a:noFill/>
        </p:spPr>
        <p:txBody>
          <a:bodyPr wrap="none" rtlCol="0">
            <a:spAutoFit/>
          </a:bodyPr>
          <a:lstStyle/>
          <a:p>
            <a:pPr algn="ctr"/>
            <a:r>
              <a:rPr lang="fr-FR" sz="800" dirty="0" smtClean="0">
                <a:latin typeface="Arial" panose="020B0604020202020204" pitchFamily="34" charset="0"/>
                <a:cs typeface="Arial" panose="020B0604020202020204" pitchFamily="34" charset="0"/>
              </a:rPr>
              <a:t>OE_1</a:t>
            </a:r>
            <a:endParaRPr lang="fr-FR" sz="800" dirty="0">
              <a:latin typeface="Arial" panose="020B0604020202020204" pitchFamily="34" charset="0"/>
              <a:cs typeface="Arial" panose="020B0604020202020204" pitchFamily="34" charset="0"/>
            </a:endParaRPr>
          </a:p>
        </p:txBody>
      </p:sp>
      <p:sp>
        <p:nvSpPr>
          <p:cNvPr id="230" name="ZoneTexte 93"/>
          <p:cNvSpPr txBox="1"/>
          <p:nvPr/>
        </p:nvSpPr>
        <p:spPr>
          <a:xfrm>
            <a:off x="1765402" y="3373304"/>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231" name="ZoneTexte 100"/>
          <p:cNvSpPr txBox="1"/>
          <p:nvPr/>
        </p:nvSpPr>
        <p:spPr>
          <a:xfrm>
            <a:off x="2115880" y="2948387"/>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232" name="ZoneTexte 7"/>
          <p:cNvSpPr txBox="1"/>
          <p:nvPr/>
        </p:nvSpPr>
        <p:spPr>
          <a:xfrm rot="16200000">
            <a:off x="250534" y="3580445"/>
            <a:ext cx="1510337" cy="246221"/>
          </a:xfrm>
          <a:prstGeom prst="rect">
            <a:avLst/>
          </a:prstGeom>
          <a:noFill/>
        </p:spPr>
        <p:txBody>
          <a:bodyPr wrap="none" rtlCol="0">
            <a:spAutoFit/>
          </a:bodyPr>
          <a:lstStyle/>
          <a:p>
            <a:pPr algn="ctr"/>
            <a:r>
              <a:rPr lang="fr-FR" sz="1000" dirty="0" smtClean="0">
                <a:latin typeface="Arial" pitchFamily="34" charset="0"/>
                <a:cs typeface="Arial" pitchFamily="34" charset="0"/>
              </a:rPr>
              <a:t>Relative transcript level</a:t>
            </a:r>
            <a:endParaRPr lang="fr-FR" sz="1000" dirty="0">
              <a:latin typeface="Arial" pitchFamily="34" charset="0"/>
              <a:cs typeface="Arial" pitchFamily="34" charset="0"/>
            </a:endParaRPr>
          </a:p>
        </p:txBody>
      </p:sp>
      <p:sp>
        <p:nvSpPr>
          <p:cNvPr id="233" name="ZoneTexte 6"/>
          <p:cNvSpPr txBox="1">
            <a:spLocks noChangeArrowheads="1"/>
          </p:cNvSpPr>
          <p:nvPr/>
        </p:nvSpPr>
        <p:spPr bwMode="auto">
          <a:xfrm>
            <a:off x="1418055" y="2798009"/>
            <a:ext cx="10182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1000" b="1" i="1" dirty="0" smtClean="0">
                <a:latin typeface="Arial" pitchFamily="34" charset="0"/>
                <a:cs typeface="Arial" pitchFamily="34" charset="0"/>
              </a:rPr>
              <a:t>BAF60 </a:t>
            </a:r>
            <a:r>
              <a:rPr lang="fr-FR" sz="1000" b="1" dirty="0" err="1" smtClean="0">
                <a:latin typeface="Arial" pitchFamily="34" charset="0"/>
                <a:cs typeface="Arial" pitchFamily="34" charset="0"/>
              </a:rPr>
              <a:t>mRNA</a:t>
            </a:r>
            <a:endParaRPr lang="fr-FR" sz="1000" b="1" dirty="0">
              <a:latin typeface="Arial" pitchFamily="34" charset="0"/>
              <a:cs typeface="Arial" pitchFamily="34" charset="0"/>
            </a:endParaRPr>
          </a:p>
        </p:txBody>
      </p:sp>
      <p:sp>
        <p:nvSpPr>
          <p:cNvPr id="234" name="ZoneTexte 95"/>
          <p:cNvSpPr txBox="1"/>
          <p:nvPr/>
        </p:nvSpPr>
        <p:spPr>
          <a:xfrm>
            <a:off x="422264" y="2777190"/>
            <a:ext cx="351378"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C</a:t>
            </a:r>
            <a:endParaRPr lang="fr-FR" b="1" dirty="0">
              <a:latin typeface="Arial" panose="020B0604020202020204" pitchFamily="34" charset="0"/>
              <a:cs typeface="Arial" panose="020B0604020202020204" pitchFamily="34" charset="0"/>
            </a:endParaRPr>
          </a:p>
        </p:txBody>
      </p:sp>
      <p:sp>
        <p:nvSpPr>
          <p:cNvPr id="235" name="ZoneTexte 95"/>
          <p:cNvSpPr txBox="1"/>
          <p:nvPr/>
        </p:nvSpPr>
        <p:spPr>
          <a:xfrm>
            <a:off x="3831766" y="2736453"/>
            <a:ext cx="351378"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D</a:t>
            </a:r>
            <a:endParaRPr lang="fr-FR" b="1" dirty="0">
              <a:latin typeface="Arial" panose="020B0604020202020204" pitchFamily="34" charset="0"/>
              <a:cs typeface="Arial" panose="020B0604020202020204" pitchFamily="34" charset="0"/>
            </a:endParaRPr>
          </a:p>
        </p:txBody>
      </p:sp>
      <p:sp>
        <p:nvSpPr>
          <p:cNvPr id="236" name="ZoneTexte 95"/>
          <p:cNvSpPr txBox="1"/>
          <p:nvPr/>
        </p:nvSpPr>
        <p:spPr>
          <a:xfrm>
            <a:off x="422264" y="4899861"/>
            <a:ext cx="351378"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E</a:t>
            </a:r>
            <a:endParaRPr lang="fr-FR" b="1" dirty="0">
              <a:latin typeface="Arial" panose="020B0604020202020204" pitchFamily="34" charset="0"/>
              <a:cs typeface="Arial" panose="020B0604020202020204" pitchFamily="34" charset="0"/>
            </a:endParaRPr>
          </a:p>
        </p:txBody>
      </p:sp>
      <p:sp>
        <p:nvSpPr>
          <p:cNvPr id="237" name="ZoneTexte 97"/>
          <p:cNvSpPr txBox="1"/>
          <p:nvPr/>
        </p:nvSpPr>
        <p:spPr>
          <a:xfrm>
            <a:off x="415852" y="6823252"/>
            <a:ext cx="364202"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G</a:t>
            </a:r>
            <a:endParaRPr lang="fr-F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0188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396" y="446624"/>
            <a:ext cx="6668219" cy="3231654"/>
          </a:xfrm>
          <a:prstGeom prst="rect">
            <a:avLst/>
          </a:prstGeom>
        </p:spPr>
        <p:txBody>
          <a:bodyPr wrap="square">
            <a:spAutoFit/>
          </a:bodyPr>
          <a:lstStyle/>
          <a:p>
            <a:r>
              <a:rPr lang="en-US" sz="1200" b="1" dirty="0"/>
              <a:t>Supplemental Figure 1: (A) </a:t>
            </a:r>
            <a:r>
              <a:rPr lang="en-US" sz="1200" dirty="0"/>
              <a:t>Time course analysis of hypocotyl length in wild type and </a:t>
            </a:r>
            <a:r>
              <a:rPr lang="en-US" sz="1200" i="1" dirty="0"/>
              <a:t>BAF60</a:t>
            </a:r>
            <a:r>
              <a:rPr lang="en-US" sz="1200" dirty="0"/>
              <a:t> RNAi lines under LD conditions (n&gt;100). Values are average +/- standard deviation obtained from three independent replicates</a:t>
            </a:r>
            <a:r>
              <a:rPr lang="en-US" sz="1200" b="1" dirty="0"/>
              <a:t>. (B)</a:t>
            </a:r>
            <a:r>
              <a:rPr lang="en-US" sz="1200" dirty="0"/>
              <a:t> Time course analysis of hypocotyl length in wild type and </a:t>
            </a:r>
            <a:r>
              <a:rPr lang="en-US" sz="1200" i="1" dirty="0"/>
              <a:t>BAF60</a:t>
            </a:r>
            <a:r>
              <a:rPr lang="en-US" sz="1200" dirty="0"/>
              <a:t> RNAi lines under SD conditions (n&gt;100). Values are average +/- standard deviation obtained from three independent replicates</a:t>
            </a:r>
            <a:r>
              <a:rPr lang="en-US" sz="1200" b="1" dirty="0"/>
              <a:t>. (C) </a:t>
            </a:r>
            <a:r>
              <a:rPr lang="en-US" sz="1200" dirty="0" err="1"/>
              <a:t>qRT</a:t>
            </a:r>
            <a:r>
              <a:rPr lang="en-US" sz="1200" dirty="0"/>
              <a:t>-PCR analysis of BAF60 mRNA accumulation in the two BAF60 over-expressing lines. Values are average +/- SD obtained from three replicates. </a:t>
            </a:r>
            <a:r>
              <a:rPr lang="en-US" sz="1200" b="1" dirty="0"/>
              <a:t>(D)</a:t>
            </a:r>
            <a:r>
              <a:rPr lang="en-US" sz="1200" dirty="0"/>
              <a:t> Hypocotyl length of 7-d-old wild type (Col0) and BAF60-CFP overexpressing lines (OE_1 and OE_2) grown under LD conditions (n&gt;50). Values are average +/- standard deviation (n &gt; 100). Asterisks indicate significantly different values (Student’s t test, P &lt; 0.05). </a:t>
            </a:r>
            <a:r>
              <a:rPr lang="en-US" sz="1200" b="1" dirty="0"/>
              <a:t>(E) </a:t>
            </a:r>
            <a:r>
              <a:rPr lang="en-US" sz="1200" dirty="0"/>
              <a:t>Hypocotyl length of 7-d-old wild type (</a:t>
            </a:r>
            <a:r>
              <a:rPr lang="en-US" sz="1200" dirty="0" err="1"/>
              <a:t>Ws</a:t>
            </a:r>
            <a:r>
              <a:rPr lang="en-US" sz="1200" dirty="0"/>
              <a:t>), </a:t>
            </a:r>
            <a:r>
              <a:rPr lang="en-US" sz="1200" i="1" dirty="0"/>
              <a:t>BAF60</a:t>
            </a:r>
            <a:r>
              <a:rPr lang="en-US" sz="1200" dirty="0"/>
              <a:t> RNAi lines (R1 and R2), wild type (Col0) and BAF60-CFP overexpressing plants (OE_2) germinated at 23°C and grown 4days at 28°C under continuous day (n&gt;20). Asterisks indicate significantly different values (Student’s t test, P &lt; 0.05).</a:t>
            </a:r>
            <a:r>
              <a:rPr lang="en-US" sz="1200" b="1" dirty="0"/>
              <a:t> (F) </a:t>
            </a:r>
            <a:r>
              <a:rPr lang="en-US" sz="1200" dirty="0"/>
              <a:t>Hypocotyl length of 7-d-old wild type (</a:t>
            </a:r>
            <a:r>
              <a:rPr lang="en-US" sz="1200" dirty="0" err="1"/>
              <a:t>Ws</a:t>
            </a:r>
            <a:r>
              <a:rPr lang="en-US" sz="1200" dirty="0"/>
              <a:t>), </a:t>
            </a:r>
            <a:r>
              <a:rPr lang="en-US" sz="1200" i="1" dirty="0"/>
              <a:t>BAF60</a:t>
            </a:r>
            <a:r>
              <a:rPr lang="en-US" sz="1200" dirty="0"/>
              <a:t> RNAi lines (R1 and R2), wild type (Col0) and BAF60-CFP overexpressing lines (OE_1 and OE_2) grown in continuous darkness (n&gt;50). Values are average +/- standard deviation obtained from three independent replicates. Asterisks indicate significantly different values (Student’s t test, P &lt; 0.05)</a:t>
            </a:r>
            <a:r>
              <a:rPr lang="en-US" sz="1200" b="1" dirty="0"/>
              <a:t>. (F) </a:t>
            </a:r>
            <a:r>
              <a:rPr lang="en-US" sz="1200" dirty="0"/>
              <a:t>DNA content distributions of nuclei isolated from wild type and </a:t>
            </a:r>
            <a:r>
              <a:rPr lang="en-US" sz="1200" i="1" dirty="0"/>
              <a:t>BAF60</a:t>
            </a:r>
            <a:r>
              <a:rPr lang="en-US" sz="1200" dirty="0"/>
              <a:t> RNAi hypocotyls of 14-d-old LD grown seedling. For each sample, a minimum of 5000 PI-stained nuclei were analyzed.</a:t>
            </a:r>
            <a:endParaRPr lang="fr-FR" sz="1200" dirty="0"/>
          </a:p>
        </p:txBody>
      </p:sp>
    </p:spTree>
    <p:extLst>
      <p:ext uri="{BB962C8B-B14F-4D97-AF65-F5344CB8AC3E}">
        <p14:creationId xmlns:p14="http://schemas.microsoft.com/office/powerpoint/2010/main" val="66268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332656" y="323528"/>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S2</a:t>
            </a:r>
            <a:endParaRPr lang="fr-FR" b="1" dirty="0">
              <a:latin typeface="Arial" panose="020B0604020202020204" pitchFamily="34" charset="0"/>
              <a:cs typeface="Arial" panose="020B0604020202020204" pitchFamily="34" charset="0"/>
            </a:endParaRPr>
          </a:p>
        </p:txBody>
      </p:sp>
      <p:sp>
        <p:nvSpPr>
          <p:cNvPr id="12" name="ZoneTexte 95"/>
          <p:cNvSpPr txBox="1"/>
          <p:nvPr/>
        </p:nvSpPr>
        <p:spPr>
          <a:xfrm>
            <a:off x="3323647" y="726372"/>
            <a:ext cx="351378"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B</a:t>
            </a:r>
            <a:endParaRPr lang="fr-FR" b="1" dirty="0">
              <a:latin typeface="Arial" panose="020B0604020202020204" pitchFamily="34" charset="0"/>
              <a:cs typeface="Arial" panose="020B0604020202020204" pitchFamily="34" charset="0"/>
            </a:endParaRPr>
          </a:p>
        </p:txBody>
      </p:sp>
      <p:sp>
        <p:nvSpPr>
          <p:cNvPr id="14" name="Rectangle 13"/>
          <p:cNvSpPr/>
          <p:nvPr/>
        </p:nvSpPr>
        <p:spPr>
          <a:xfrm>
            <a:off x="4818944" y="1341837"/>
            <a:ext cx="567973" cy="135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ZoneTexte 6"/>
          <p:cNvSpPr txBox="1">
            <a:spLocks noChangeArrowheads="1"/>
          </p:cNvSpPr>
          <p:nvPr/>
        </p:nvSpPr>
        <p:spPr bwMode="auto">
          <a:xfrm>
            <a:off x="4577182" y="923872"/>
            <a:ext cx="10470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1200" i="1" dirty="0" smtClean="0">
                <a:latin typeface="Arial" pitchFamily="34" charset="0"/>
                <a:cs typeface="Arial" pitchFamily="34" charset="0"/>
              </a:rPr>
              <a:t>ST2a </a:t>
            </a:r>
            <a:r>
              <a:rPr lang="fr-FR" sz="1200" dirty="0" err="1" smtClean="0">
                <a:latin typeface="Arial" pitchFamily="34" charset="0"/>
                <a:cs typeface="Arial" pitchFamily="34" charset="0"/>
              </a:rPr>
              <a:t>mRNA</a:t>
            </a:r>
            <a:endParaRPr lang="fr-FR" sz="1200" dirty="0">
              <a:latin typeface="Arial" pitchFamily="34" charset="0"/>
              <a:cs typeface="Arial" pitchFamily="34" charset="0"/>
            </a:endParaRPr>
          </a:p>
        </p:txBody>
      </p:sp>
      <p:sp>
        <p:nvSpPr>
          <p:cNvPr id="18" name="ZoneTexte 7"/>
          <p:cNvSpPr txBox="1"/>
          <p:nvPr/>
        </p:nvSpPr>
        <p:spPr>
          <a:xfrm rot="16200000">
            <a:off x="2788948" y="1871935"/>
            <a:ext cx="1510337" cy="246221"/>
          </a:xfrm>
          <a:prstGeom prst="rect">
            <a:avLst/>
          </a:prstGeom>
          <a:noFill/>
        </p:spPr>
        <p:txBody>
          <a:bodyPr wrap="none" rtlCol="0">
            <a:spAutoFit/>
          </a:bodyPr>
          <a:lstStyle/>
          <a:p>
            <a:pPr algn="ctr"/>
            <a:r>
              <a:rPr lang="fr-FR" sz="1000" dirty="0" smtClean="0">
                <a:latin typeface="Arial" pitchFamily="34" charset="0"/>
                <a:cs typeface="Arial" pitchFamily="34" charset="0"/>
              </a:rPr>
              <a:t>Relative transcript level</a:t>
            </a:r>
            <a:endParaRPr lang="fr-FR" sz="1000" dirty="0">
              <a:latin typeface="Arial" pitchFamily="34" charset="0"/>
              <a:cs typeface="Arial" pitchFamily="34" charset="0"/>
            </a:endParaRPr>
          </a:p>
        </p:txBody>
      </p:sp>
      <p:graphicFrame>
        <p:nvGraphicFramePr>
          <p:cNvPr id="20" name="Graphique 9"/>
          <p:cNvGraphicFramePr>
            <a:graphicFrameLocks/>
          </p:cNvGraphicFramePr>
          <p:nvPr>
            <p:extLst>
              <p:ext uri="{D42A27DB-BD31-4B8C-83A1-F6EECF244321}">
                <p14:modId xmlns:p14="http://schemas.microsoft.com/office/powerpoint/2010/main" val="3956940448"/>
              </p:ext>
            </p:extLst>
          </p:nvPr>
        </p:nvGraphicFramePr>
        <p:xfrm>
          <a:off x="3692312" y="1263589"/>
          <a:ext cx="2693848" cy="1682684"/>
        </p:xfrm>
        <a:graphic>
          <a:graphicData uri="http://schemas.openxmlformats.org/drawingml/2006/chart">
            <c:chart xmlns:c="http://schemas.openxmlformats.org/drawingml/2006/chart" xmlns:r="http://schemas.openxmlformats.org/officeDocument/2006/relationships" r:id="rId2"/>
          </a:graphicData>
        </a:graphic>
      </p:graphicFrame>
      <p:sp>
        <p:nvSpPr>
          <p:cNvPr id="4" name="ZoneTexte 17"/>
          <p:cNvSpPr txBox="1">
            <a:spLocks noChangeArrowheads="1"/>
          </p:cNvSpPr>
          <p:nvPr/>
        </p:nvSpPr>
        <p:spPr bwMode="auto">
          <a:xfrm>
            <a:off x="1457012" y="955246"/>
            <a:ext cx="10470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1200" i="1" dirty="0" smtClean="0">
                <a:latin typeface="Arial" pitchFamily="34" charset="0"/>
                <a:cs typeface="Arial" pitchFamily="34" charset="0"/>
              </a:rPr>
              <a:t>ST2a </a:t>
            </a:r>
            <a:r>
              <a:rPr lang="fr-FR" sz="1200" dirty="0" err="1" smtClean="0">
                <a:latin typeface="Arial" pitchFamily="34" charset="0"/>
                <a:cs typeface="Arial" pitchFamily="34" charset="0"/>
              </a:rPr>
              <a:t>mRNA</a:t>
            </a:r>
            <a:endParaRPr lang="fr-FR" sz="1200" dirty="0">
              <a:latin typeface="Arial" pitchFamily="34" charset="0"/>
              <a:cs typeface="Arial" pitchFamily="34" charset="0"/>
            </a:endParaRPr>
          </a:p>
        </p:txBody>
      </p:sp>
      <p:sp>
        <p:nvSpPr>
          <p:cNvPr id="5" name="ZoneTexte 4"/>
          <p:cNvSpPr txBox="1"/>
          <p:nvPr/>
        </p:nvSpPr>
        <p:spPr>
          <a:xfrm>
            <a:off x="1085260" y="2500380"/>
            <a:ext cx="783413" cy="246221"/>
          </a:xfrm>
          <a:prstGeom prst="rect">
            <a:avLst/>
          </a:prstGeom>
          <a:noFill/>
        </p:spPr>
        <p:txBody>
          <a:bodyPr wrap="none" rtlCol="0">
            <a:spAutoFit/>
          </a:bodyPr>
          <a:lstStyle/>
          <a:p>
            <a:pPr algn="ctr"/>
            <a:r>
              <a:rPr lang="fr-FR" sz="1000" dirty="0">
                <a:latin typeface="Arial" panose="020B0604020202020204" pitchFamily="34" charset="0"/>
                <a:cs typeface="Arial" panose="020B0604020202020204" pitchFamily="34" charset="0"/>
              </a:rPr>
              <a:t>7-d-old </a:t>
            </a:r>
            <a:r>
              <a:rPr lang="fr-FR" sz="1000" dirty="0" smtClean="0">
                <a:latin typeface="Arial" panose="020B0604020202020204" pitchFamily="34" charset="0"/>
                <a:cs typeface="Arial" panose="020B0604020202020204" pitchFamily="34" charset="0"/>
              </a:rPr>
              <a:t>LD</a:t>
            </a:r>
            <a:endParaRPr lang="fr-FR" sz="1000" dirty="0">
              <a:latin typeface="Arial" panose="020B0604020202020204" pitchFamily="34" charset="0"/>
              <a:cs typeface="Arial" panose="020B0604020202020204" pitchFamily="34" charset="0"/>
            </a:endParaRPr>
          </a:p>
        </p:txBody>
      </p:sp>
      <p:sp>
        <p:nvSpPr>
          <p:cNvPr id="6" name="ZoneTexte 5"/>
          <p:cNvSpPr txBox="1"/>
          <p:nvPr/>
        </p:nvSpPr>
        <p:spPr>
          <a:xfrm>
            <a:off x="2014333" y="2500380"/>
            <a:ext cx="1139830" cy="246221"/>
          </a:xfrm>
          <a:prstGeom prst="rect">
            <a:avLst/>
          </a:prstGeom>
          <a:noFill/>
        </p:spPr>
        <p:txBody>
          <a:bodyPr wrap="none" rtlCol="0">
            <a:spAutoFit/>
          </a:bodyPr>
          <a:lstStyle/>
          <a:p>
            <a:pPr algn="ctr"/>
            <a:r>
              <a:rPr lang="fr-FR" sz="1000" dirty="0" smtClean="0">
                <a:latin typeface="Arial" panose="020B0604020202020204" pitchFamily="34" charset="0"/>
                <a:cs typeface="Arial" panose="020B0604020202020204" pitchFamily="34" charset="0"/>
              </a:rPr>
              <a:t>7-d-old </a:t>
            </a:r>
            <a:r>
              <a:rPr lang="fr-FR" sz="1000" dirty="0" err="1" smtClean="0">
                <a:latin typeface="Arial" panose="020B0604020202020204" pitchFamily="34" charset="0"/>
                <a:cs typeface="Arial" panose="020B0604020202020204" pitchFamily="34" charset="0"/>
              </a:rPr>
              <a:t>darkness</a:t>
            </a:r>
            <a:endParaRPr lang="fr-FR" sz="1000" dirty="0">
              <a:latin typeface="Arial" panose="020B0604020202020204" pitchFamily="34" charset="0"/>
              <a:cs typeface="Arial" panose="020B0604020202020204" pitchFamily="34" charset="0"/>
            </a:endParaRPr>
          </a:p>
        </p:txBody>
      </p:sp>
      <p:sp>
        <p:nvSpPr>
          <p:cNvPr id="7" name="ZoneTexte 6"/>
          <p:cNvSpPr txBox="1"/>
          <p:nvPr/>
        </p:nvSpPr>
        <p:spPr>
          <a:xfrm rot="16200000">
            <a:off x="-252211" y="1683301"/>
            <a:ext cx="1510337" cy="246221"/>
          </a:xfrm>
          <a:prstGeom prst="rect">
            <a:avLst/>
          </a:prstGeom>
          <a:noFill/>
        </p:spPr>
        <p:txBody>
          <a:bodyPr wrap="none" rtlCol="0">
            <a:spAutoFit/>
          </a:bodyPr>
          <a:lstStyle/>
          <a:p>
            <a:pPr algn="ctr"/>
            <a:r>
              <a:rPr lang="fr-FR" sz="1000" dirty="0" smtClean="0">
                <a:latin typeface="Arial" pitchFamily="34" charset="0"/>
                <a:cs typeface="Arial" pitchFamily="34" charset="0"/>
              </a:rPr>
              <a:t>Relative transcript level</a:t>
            </a:r>
            <a:endParaRPr lang="fr-FR" sz="1000" dirty="0">
              <a:latin typeface="Arial" pitchFamily="34" charset="0"/>
              <a:cs typeface="Arial" pitchFamily="34" charset="0"/>
            </a:endParaRPr>
          </a:p>
        </p:txBody>
      </p:sp>
      <p:graphicFrame>
        <p:nvGraphicFramePr>
          <p:cNvPr id="8" name="Graphique 7"/>
          <p:cNvGraphicFramePr>
            <a:graphicFrameLocks/>
          </p:cNvGraphicFramePr>
          <p:nvPr>
            <p:extLst>
              <p:ext uri="{D42A27DB-BD31-4B8C-83A1-F6EECF244321}">
                <p14:modId xmlns:p14="http://schemas.microsoft.com/office/powerpoint/2010/main" val="3122582850"/>
              </p:ext>
            </p:extLst>
          </p:nvPr>
        </p:nvGraphicFramePr>
        <p:xfrm>
          <a:off x="453138" y="1061087"/>
          <a:ext cx="2744966" cy="1507256"/>
        </p:xfrm>
        <a:graphic>
          <a:graphicData uri="http://schemas.openxmlformats.org/drawingml/2006/chart">
            <c:chart xmlns:c="http://schemas.openxmlformats.org/drawingml/2006/chart" xmlns:r="http://schemas.openxmlformats.org/officeDocument/2006/relationships" r:id="rId3"/>
          </a:graphicData>
        </a:graphic>
      </p:graphicFrame>
      <p:sp>
        <p:nvSpPr>
          <p:cNvPr id="11" name="ZoneTexte 94"/>
          <p:cNvSpPr txBox="1"/>
          <p:nvPr/>
        </p:nvSpPr>
        <p:spPr>
          <a:xfrm>
            <a:off x="132144" y="726358"/>
            <a:ext cx="321612" cy="338045"/>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A</a:t>
            </a:r>
            <a:endParaRPr lang="fr-FR" b="1" dirty="0">
              <a:latin typeface="Arial" panose="020B0604020202020204" pitchFamily="34" charset="0"/>
              <a:cs typeface="Arial" panose="020B0604020202020204" pitchFamily="34" charset="0"/>
            </a:endParaRPr>
          </a:p>
        </p:txBody>
      </p:sp>
      <p:sp>
        <p:nvSpPr>
          <p:cNvPr id="36" name="ZoneTexte 100"/>
          <p:cNvSpPr txBox="1"/>
          <p:nvPr/>
        </p:nvSpPr>
        <p:spPr>
          <a:xfrm>
            <a:off x="2401225" y="1194860"/>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63" name="ZoneTexte 17"/>
          <p:cNvSpPr txBox="1">
            <a:spLocks noChangeArrowheads="1"/>
          </p:cNvSpPr>
          <p:nvPr/>
        </p:nvSpPr>
        <p:spPr bwMode="auto">
          <a:xfrm>
            <a:off x="4848898" y="2872578"/>
            <a:ext cx="5267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1000" dirty="0" smtClean="0">
                <a:latin typeface="Arial" pitchFamily="34" charset="0"/>
                <a:cs typeface="Arial" pitchFamily="34" charset="0"/>
              </a:rPr>
              <a:t>Hours</a:t>
            </a:r>
            <a:endParaRPr lang="fr-FR" sz="1000" dirty="0">
              <a:latin typeface="Arial" pitchFamily="34" charset="0"/>
              <a:cs typeface="Arial" pitchFamily="34" charset="0"/>
            </a:endParaRPr>
          </a:p>
        </p:txBody>
      </p:sp>
      <p:sp>
        <p:nvSpPr>
          <p:cNvPr id="15" name="ZoneTexte 4"/>
          <p:cNvSpPr txBox="1"/>
          <p:nvPr/>
        </p:nvSpPr>
        <p:spPr>
          <a:xfrm>
            <a:off x="4241562" y="1400473"/>
            <a:ext cx="490558" cy="261610"/>
          </a:xfrm>
          <a:prstGeom prst="rect">
            <a:avLst/>
          </a:prstGeom>
          <a:noFill/>
        </p:spPr>
        <p:txBody>
          <a:bodyPr wrap="none" rtlCol="0">
            <a:spAutoFit/>
          </a:bodyPr>
          <a:lstStyle/>
          <a:p>
            <a:r>
              <a:rPr lang="fr-FR" sz="1100" dirty="0" smtClean="0">
                <a:latin typeface="Arial" panose="020B0604020202020204" pitchFamily="34" charset="0"/>
                <a:cs typeface="Arial" panose="020B0604020202020204" pitchFamily="34" charset="0"/>
              </a:rPr>
              <a:t>Light</a:t>
            </a:r>
            <a:endParaRPr lang="en-US" sz="1100" dirty="0">
              <a:latin typeface="Arial" panose="020B0604020202020204" pitchFamily="34" charset="0"/>
              <a:cs typeface="Arial" panose="020B0604020202020204" pitchFamily="34" charset="0"/>
            </a:endParaRPr>
          </a:p>
        </p:txBody>
      </p:sp>
      <p:sp>
        <p:nvSpPr>
          <p:cNvPr id="16" name="ZoneTexte 5"/>
          <p:cNvSpPr txBox="1"/>
          <p:nvPr/>
        </p:nvSpPr>
        <p:spPr>
          <a:xfrm>
            <a:off x="5588597" y="1400473"/>
            <a:ext cx="490558" cy="261610"/>
          </a:xfrm>
          <a:prstGeom prst="rect">
            <a:avLst/>
          </a:prstGeom>
          <a:noFill/>
        </p:spPr>
        <p:txBody>
          <a:bodyPr wrap="none" rtlCol="0">
            <a:spAutoFit/>
          </a:bodyPr>
          <a:lstStyle/>
          <a:p>
            <a:r>
              <a:rPr lang="fr-FR" sz="1100" dirty="0" smtClean="0">
                <a:latin typeface="Arial" panose="020B0604020202020204" pitchFamily="34" charset="0"/>
                <a:cs typeface="Arial" panose="020B0604020202020204" pitchFamily="34" charset="0"/>
              </a:rPr>
              <a:t>Light</a:t>
            </a:r>
            <a:endParaRPr lang="en-US" sz="1100" dirty="0">
              <a:latin typeface="Arial" panose="020B0604020202020204" pitchFamily="34" charset="0"/>
              <a:cs typeface="Arial" panose="020B0604020202020204" pitchFamily="34" charset="0"/>
            </a:endParaRPr>
          </a:p>
        </p:txBody>
      </p:sp>
      <p:sp>
        <p:nvSpPr>
          <p:cNvPr id="19" name="ZoneTexte 8"/>
          <p:cNvSpPr txBox="1"/>
          <p:nvPr/>
        </p:nvSpPr>
        <p:spPr>
          <a:xfrm>
            <a:off x="4706051" y="1400473"/>
            <a:ext cx="789347" cy="261610"/>
          </a:xfrm>
          <a:prstGeom prst="rect">
            <a:avLst/>
          </a:prstGeom>
          <a:noFill/>
        </p:spPr>
        <p:txBody>
          <a:bodyPr wrap="square" rtlCol="0">
            <a:spAutoFit/>
          </a:bodyPr>
          <a:lstStyle/>
          <a:p>
            <a:pPr algn="ctr"/>
            <a:r>
              <a:rPr lang="fr-FR" sz="1100" dirty="0" smtClean="0">
                <a:solidFill>
                  <a:schemeClr val="bg1"/>
                </a:solidFill>
                <a:latin typeface="Arial" panose="020B0604020202020204" pitchFamily="34" charset="0"/>
                <a:cs typeface="Arial" panose="020B0604020202020204" pitchFamily="34" charset="0"/>
              </a:rPr>
              <a:t>Dark</a:t>
            </a:r>
            <a:endParaRPr lang="en-US" sz="1100" dirty="0">
              <a:solidFill>
                <a:schemeClr val="bg1"/>
              </a:solidFill>
              <a:latin typeface="Arial" panose="020B0604020202020204" pitchFamily="34" charset="0"/>
              <a:cs typeface="Arial" panose="020B0604020202020204" pitchFamily="34" charset="0"/>
            </a:endParaRPr>
          </a:p>
        </p:txBody>
      </p:sp>
      <p:sp>
        <p:nvSpPr>
          <p:cNvPr id="81" name="ZoneTexte 14"/>
          <p:cNvSpPr txBox="1"/>
          <p:nvPr/>
        </p:nvSpPr>
        <p:spPr>
          <a:xfrm rot="16200000">
            <a:off x="2784244" y="4447348"/>
            <a:ext cx="1510337" cy="246221"/>
          </a:xfrm>
          <a:prstGeom prst="rect">
            <a:avLst/>
          </a:prstGeom>
          <a:noFill/>
        </p:spPr>
        <p:txBody>
          <a:bodyPr wrap="none" rtlCol="0">
            <a:spAutoFit/>
          </a:bodyPr>
          <a:lstStyle/>
          <a:p>
            <a:pPr algn="ctr"/>
            <a:r>
              <a:rPr lang="fr-FR" sz="1000" dirty="0" smtClean="0">
                <a:latin typeface="Arial" pitchFamily="34" charset="0"/>
                <a:cs typeface="Arial" pitchFamily="34" charset="0"/>
              </a:rPr>
              <a:t>Relative transcript level</a:t>
            </a:r>
            <a:endParaRPr lang="fr-FR" sz="1000" dirty="0">
              <a:latin typeface="Arial" pitchFamily="34" charset="0"/>
              <a:cs typeface="Arial" pitchFamily="34" charset="0"/>
            </a:endParaRPr>
          </a:p>
        </p:txBody>
      </p:sp>
      <p:graphicFrame>
        <p:nvGraphicFramePr>
          <p:cNvPr id="82" name="Graphique 15"/>
          <p:cNvGraphicFramePr>
            <a:graphicFrameLocks/>
          </p:cNvGraphicFramePr>
          <p:nvPr>
            <p:extLst>
              <p:ext uri="{D42A27DB-BD31-4B8C-83A1-F6EECF244321}">
                <p14:modId xmlns:p14="http://schemas.microsoft.com/office/powerpoint/2010/main" val="1285346378"/>
              </p:ext>
            </p:extLst>
          </p:nvPr>
        </p:nvGraphicFramePr>
        <p:xfrm>
          <a:off x="3501766" y="3818653"/>
          <a:ext cx="2744966" cy="1511998"/>
        </p:xfrm>
        <a:graphic>
          <a:graphicData uri="http://schemas.openxmlformats.org/drawingml/2006/chart">
            <c:chart xmlns:c="http://schemas.openxmlformats.org/drawingml/2006/chart" xmlns:r="http://schemas.openxmlformats.org/officeDocument/2006/relationships" r:id="rId4"/>
          </a:graphicData>
        </a:graphic>
      </p:graphicFrame>
      <p:sp>
        <p:nvSpPr>
          <p:cNvPr id="83" name="ZoneTexte 16"/>
          <p:cNvSpPr txBox="1"/>
          <p:nvPr/>
        </p:nvSpPr>
        <p:spPr>
          <a:xfrm>
            <a:off x="4126134" y="5267877"/>
            <a:ext cx="783413" cy="246221"/>
          </a:xfrm>
          <a:prstGeom prst="rect">
            <a:avLst/>
          </a:prstGeom>
          <a:noFill/>
        </p:spPr>
        <p:txBody>
          <a:bodyPr wrap="none" rtlCol="0">
            <a:spAutoFit/>
          </a:bodyPr>
          <a:lstStyle/>
          <a:p>
            <a:pPr algn="ctr"/>
            <a:r>
              <a:rPr lang="fr-FR" sz="1000" dirty="0">
                <a:latin typeface="Arial" panose="020B0604020202020204" pitchFamily="34" charset="0"/>
                <a:cs typeface="Arial" panose="020B0604020202020204" pitchFamily="34" charset="0"/>
              </a:rPr>
              <a:t>7-d-old </a:t>
            </a:r>
            <a:r>
              <a:rPr lang="fr-FR" sz="1000" dirty="0" smtClean="0">
                <a:latin typeface="Arial" panose="020B0604020202020204" pitchFamily="34" charset="0"/>
                <a:cs typeface="Arial" panose="020B0604020202020204" pitchFamily="34" charset="0"/>
              </a:rPr>
              <a:t>LD</a:t>
            </a:r>
            <a:endParaRPr lang="fr-FR" sz="1000" dirty="0">
              <a:latin typeface="Arial" panose="020B0604020202020204" pitchFamily="34" charset="0"/>
              <a:cs typeface="Arial" panose="020B0604020202020204" pitchFamily="34" charset="0"/>
            </a:endParaRPr>
          </a:p>
        </p:txBody>
      </p:sp>
      <p:sp>
        <p:nvSpPr>
          <p:cNvPr id="84" name="ZoneTexte 17"/>
          <p:cNvSpPr txBox="1"/>
          <p:nvPr/>
        </p:nvSpPr>
        <p:spPr>
          <a:xfrm>
            <a:off x="5051049" y="5267877"/>
            <a:ext cx="1139830" cy="246221"/>
          </a:xfrm>
          <a:prstGeom prst="rect">
            <a:avLst/>
          </a:prstGeom>
          <a:noFill/>
        </p:spPr>
        <p:txBody>
          <a:bodyPr wrap="none" rtlCol="0">
            <a:spAutoFit/>
          </a:bodyPr>
          <a:lstStyle/>
          <a:p>
            <a:pPr algn="ctr"/>
            <a:r>
              <a:rPr lang="fr-FR" sz="1000" dirty="0" smtClean="0">
                <a:latin typeface="Arial" panose="020B0604020202020204" pitchFamily="34" charset="0"/>
                <a:cs typeface="Arial" panose="020B0604020202020204" pitchFamily="34" charset="0"/>
              </a:rPr>
              <a:t>7-d-old </a:t>
            </a:r>
            <a:r>
              <a:rPr lang="fr-FR" sz="1000" dirty="0" err="1" smtClean="0">
                <a:latin typeface="Arial" panose="020B0604020202020204" pitchFamily="34" charset="0"/>
                <a:cs typeface="Arial" panose="020B0604020202020204" pitchFamily="34" charset="0"/>
              </a:rPr>
              <a:t>darkness</a:t>
            </a:r>
            <a:endParaRPr lang="fr-FR" sz="1000" dirty="0">
              <a:latin typeface="Arial" panose="020B0604020202020204" pitchFamily="34" charset="0"/>
              <a:cs typeface="Arial" panose="020B0604020202020204" pitchFamily="34" charset="0"/>
            </a:endParaRPr>
          </a:p>
        </p:txBody>
      </p:sp>
      <p:sp>
        <p:nvSpPr>
          <p:cNvPr id="85" name="ZoneTexte 17"/>
          <p:cNvSpPr txBox="1">
            <a:spLocks noChangeArrowheads="1"/>
          </p:cNvSpPr>
          <p:nvPr/>
        </p:nvSpPr>
        <p:spPr bwMode="auto">
          <a:xfrm>
            <a:off x="4534432" y="3486055"/>
            <a:ext cx="10007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1200" i="1" dirty="0" smtClean="0">
                <a:latin typeface="Arial" pitchFamily="34" charset="0"/>
                <a:cs typeface="Arial" pitchFamily="34" charset="0"/>
              </a:rPr>
              <a:t>GFP </a:t>
            </a:r>
            <a:r>
              <a:rPr lang="fr-FR" sz="1200" dirty="0" err="1" smtClean="0">
                <a:latin typeface="Arial" pitchFamily="34" charset="0"/>
                <a:cs typeface="Arial" pitchFamily="34" charset="0"/>
              </a:rPr>
              <a:t>mRNA</a:t>
            </a:r>
            <a:endParaRPr lang="fr-FR" sz="1200" dirty="0">
              <a:latin typeface="Arial" pitchFamily="34" charset="0"/>
              <a:cs typeface="Arial" pitchFamily="34" charset="0"/>
            </a:endParaRPr>
          </a:p>
        </p:txBody>
      </p:sp>
      <p:sp>
        <p:nvSpPr>
          <p:cNvPr id="86" name="ZoneTexte 17"/>
          <p:cNvSpPr txBox="1">
            <a:spLocks noChangeArrowheads="1"/>
          </p:cNvSpPr>
          <p:nvPr/>
        </p:nvSpPr>
        <p:spPr bwMode="auto">
          <a:xfrm>
            <a:off x="4442979" y="3770736"/>
            <a:ext cx="13404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800" dirty="0" smtClean="0">
                <a:latin typeface="Arial" pitchFamily="34" charset="0"/>
                <a:cs typeface="Arial" pitchFamily="34" charset="0"/>
              </a:rPr>
              <a:t>BAF60:</a:t>
            </a:r>
            <a:r>
              <a:rPr lang="fr-FR" sz="800" dirty="0">
                <a:latin typeface="Arial" pitchFamily="34" charset="0"/>
                <a:cs typeface="Arial" pitchFamily="34" charset="0"/>
              </a:rPr>
              <a:t>:WPP-GFP-BLRP</a:t>
            </a:r>
          </a:p>
        </p:txBody>
      </p:sp>
      <p:sp>
        <p:nvSpPr>
          <p:cNvPr id="87" name="ZoneTexte 100"/>
          <p:cNvSpPr txBox="1"/>
          <p:nvPr/>
        </p:nvSpPr>
        <p:spPr>
          <a:xfrm>
            <a:off x="5450743" y="4936905"/>
            <a:ext cx="348172" cy="261610"/>
          </a:xfrm>
          <a:prstGeom prst="rect">
            <a:avLst/>
          </a:prstGeom>
          <a:noFill/>
        </p:spPr>
        <p:txBody>
          <a:bodyPr wrap="none" rtlCol="0">
            <a:spAutoFit/>
          </a:bodyPr>
          <a:lstStyle/>
          <a:p>
            <a:pPr algn="ctr"/>
            <a:r>
              <a:rPr lang="fr-FR" sz="1050" dirty="0" smtClean="0">
                <a:latin typeface="Arial" panose="020B0604020202020204" pitchFamily="34" charset="0"/>
                <a:cs typeface="Arial" panose="020B0604020202020204" pitchFamily="34" charset="0"/>
              </a:rPr>
              <a:t>***</a:t>
            </a:r>
            <a:endParaRPr lang="fr-FR" sz="1050" dirty="0">
              <a:latin typeface="Arial" panose="020B0604020202020204" pitchFamily="34" charset="0"/>
              <a:cs typeface="Arial" panose="020B0604020202020204" pitchFamily="34" charset="0"/>
            </a:endParaRPr>
          </a:p>
        </p:txBody>
      </p:sp>
      <p:sp>
        <p:nvSpPr>
          <p:cNvPr id="89" name="ZoneTexte 94"/>
          <p:cNvSpPr txBox="1"/>
          <p:nvPr/>
        </p:nvSpPr>
        <p:spPr>
          <a:xfrm>
            <a:off x="155235" y="2918840"/>
            <a:ext cx="35136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C</a:t>
            </a:r>
            <a:endParaRPr lang="fr-FR" b="1" dirty="0">
              <a:latin typeface="Arial" panose="020B0604020202020204" pitchFamily="34" charset="0"/>
              <a:cs typeface="Arial" panose="020B0604020202020204" pitchFamily="34" charset="0"/>
            </a:endParaRPr>
          </a:p>
        </p:txBody>
      </p:sp>
      <p:pic>
        <p:nvPicPr>
          <p:cNvPr id="9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219" t="22790" r="18308" b="65929"/>
          <a:stretch/>
        </p:blipFill>
        <p:spPr bwMode="auto">
          <a:xfrm>
            <a:off x="162310" y="8427806"/>
            <a:ext cx="6574382" cy="57606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1"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234" t="22804" r="17691" b="52942"/>
          <a:stretch/>
        </p:blipFill>
        <p:spPr bwMode="auto">
          <a:xfrm>
            <a:off x="163286" y="7059654"/>
            <a:ext cx="6573406" cy="122907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2" name="ZoneTexte 5"/>
          <p:cNvSpPr txBox="1">
            <a:spLocks noChangeArrowheads="1"/>
          </p:cNvSpPr>
          <p:nvPr/>
        </p:nvSpPr>
        <p:spPr bwMode="auto">
          <a:xfrm>
            <a:off x="5776573" y="6483590"/>
            <a:ext cx="7101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ctr"/>
            <a:r>
              <a:rPr lang="fr-FR" sz="1200" b="1" i="1" dirty="0" smtClean="0">
                <a:latin typeface="Arial" pitchFamily="34" charset="0"/>
                <a:cs typeface="Arial" pitchFamily="34" charset="0"/>
              </a:rPr>
              <a:t>BAF60</a:t>
            </a:r>
            <a:endParaRPr lang="fr-FR" sz="1200" b="1" i="1" dirty="0">
              <a:latin typeface="Arial" pitchFamily="34" charset="0"/>
              <a:cs typeface="Arial" pitchFamily="34" charset="0"/>
            </a:endParaRPr>
          </a:p>
        </p:txBody>
      </p:sp>
      <p:grpSp>
        <p:nvGrpSpPr>
          <p:cNvPr id="93" name="Grouper 6"/>
          <p:cNvGrpSpPr/>
          <p:nvPr/>
        </p:nvGrpSpPr>
        <p:grpSpPr>
          <a:xfrm flipH="1">
            <a:off x="5877272" y="6772153"/>
            <a:ext cx="487024" cy="495467"/>
            <a:chOff x="1051933" y="8216209"/>
            <a:chExt cx="144819" cy="72497"/>
          </a:xfrm>
        </p:grpSpPr>
        <p:cxnSp>
          <p:nvCxnSpPr>
            <p:cNvPr id="94" name="Connecteur droit avec flèche 7"/>
            <p:cNvCxnSpPr/>
            <p:nvPr/>
          </p:nvCxnSpPr>
          <p:spPr>
            <a:xfrm>
              <a:off x="1051933" y="8216209"/>
              <a:ext cx="144819" cy="0"/>
            </a:xfrm>
            <a:prstGeom prst="straightConnector1">
              <a:avLst/>
            </a:prstGeom>
            <a:ln w="3175" cmpd="sng">
              <a:solidFill>
                <a:schemeClr val="tx1"/>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95" name="Connecteur droit 8"/>
            <p:cNvCxnSpPr/>
            <p:nvPr/>
          </p:nvCxnSpPr>
          <p:spPr>
            <a:xfrm>
              <a:off x="1052513" y="8216210"/>
              <a:ext cx="0" cy="72496"/>
            </a:xfrm>
            <a:prstGeom prst="line">
              <a:avLst/>
            </a:prstGeom>
            <a:ln w="6350">
              <a:solidFill>
                <a:schemeClr val="tx1"/>
              </a:solidFill>
            </a:ln>
            <a:effectLst/>
          </p:spPr>
          <p:style>
            <a:lnRef idx="1">
              <a:schemeClr val="accent1"/>
            </a:lnRef>
            <a:fillRef idx="0">
              <a:schemeClr val="accent1"/>
            </a:fillRef>
            <a:effectRef idx="0">
              <a:schemeClr val="accent1"/>
            </a:effectRef>
            <a:fontRef idx="minor">
              <a:schemeClr val="tx1"/>
            </a:fontRef>
          </p:style>
        </p:cxnSp>
      </p:grpSp>
      <p:sp>
        <p:nvSpPr>
          <p:cNvPr id="96" name="Rectangle 95"/>
          <p:cNvSpPr/>
          <p:nvPr/>
        </p:nvSpPr>
        <p:spPr>
          <a:xfrm>
            <a:off x="6110691" y="7491702"/>
            <a:ext cx="690775" cy="864096"/>
          </a:xfrm>
          <a:prstGeom prst="rect">
            <a:avLst/>
          </a:prstGeom>
          <a:no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7" name="ZoneTexte 95"/>
          <p:cNvSpPr txBox="1"/>
          <p:nvPr/>
        </p:nvSpPr>
        <p:spPr>
          <a:xfrm>
            <a:off x="84662" y="6303033"/>
            <a:ext cx="338629" cy="369332"/>
          </a:xfrm>
          <a:prstGeom prst="rect">
            <a:avLst/>
          </a:prstGeom>
          <a:noFill/>
        </p:spPr>
        <p:txBody>
          <a:bodyPr wrap="none" rtlCol="0">
            <a:spAutoFit/>
          </a:bodyPr>
          <a:lstStyle/>
          <a:p>
            <a:r>
              <a:rPr lang="fr-FR" b="1" dirty="0">
                <a:latin typeface="Arial" panose="020B0604020202020204" pitchFamily="34" charset="0"/>
                <a:cs typeface="Arial" panose="020B0604020202020204" pitchFamily="34" charset="0"/>
              </a:rPr>
              <a:t>E</a:t>
            </a:r>
          </a:p>
        </p:txBody>
      </p:sp>
      <p:sp>
        <p:nvSpPr>
          <p:cNvPr id="74" name="ZoneTexte 94"/>
          <p:cNvSpPr txBox="1"/>
          <p:nvPr/>
        </p:nvSpPr>
        <p:spPr>
          <a:xfrm>
            <a:off x="3332543" y="3082784"/>
            <a:ext cx="351366" cy="369332"/>
          </a:xfrm>
          <a:prstGeom prst="rect">
            <a:avLst/>
          </a:prstGeom>
          <a:noFill/>
        </p:spPr>
        <p:txBody>
          <a:bodyPr wrap="none" rtlCol="0">
            <a:spAutoFit/>
          </a:bodyPr>
          <a:lstStyle/>
          <a:p>
            <a:r>
              <a:rPr lang="fr-FR" b="1" dirty="0">
                <a:latin typeface="Arial" panose="020B0604020202020204" pitchFamily="34" charset="0"/>
                <a:cs typeface="Arial" panose="020B0604020202020204" pitchFamily="34" charset="0"/>
              </a:rPr>
              <a:t>D</a:t>
            </a:r>
          </a:p>
        </p:txBody>
      </p:sp>
      <p:pic>
        <p:nvPicPr>
          <p:cNvPr id="75" name="Picture 3" descr="C:\Users\teddy.jegu\Desktop\Image2.tif"/>
          <p:cNvPicPr>
            <a:picLocks noChangeAspect="1" noChangeArrowheads="1"/>
          </p:cNvPicPr>
          <p:nvPr/>
        </p:nvPicPr>
        <p:blipFill rotWithShape="1">
          <a:blip r:embed="rId7">
            <a:extLst>
              <a:ext uri="{28A0092B-C50C-407E-A947-70E740481C1C}">
                <a14:useLocalDpi xmlns:a14="http://schemas.microsoft.com/office/drawing/2010/main" val="0"/>
              </a:ext>
            </a:extLst>
          </a:blip>
          <a:srcRect l="29677" t="17668" r="34710" b="35315"/>
          <a:stretch/>
        </p:blipFill>
        <p:spPr bwMode="auto">
          <a:xfrm>
            <a:off x="1092501" y="3626017"/>
            <a:ext cx="1170408" cy="14308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7" name="Picture 3" descr="\\cassiope\Redirections\STAGIAIRES\charley.rizzi-paille\Documents\WB BAF60\ponceau BAFmg132\P1060389.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val="0"/>
              </a:ext>
            </a:extLst>
          </a:blip>
          <a:srcRect l="35097" t="18078" r="31645" b="28465"/>
          <a:stretch/>
        </p:blipFill>
        <p:spPr bwMode="auto">
          <a:xfrm>
            <a:off x="1092502" y="5103090"/>
            <a:ext cx="1158861" cy="1397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8" name="Rectangle 77"/>
          <p:cNvSpPr/>
          <p:nvPr/>
        </p:nvSpPr>
        <p:spPr>
          <a:xfrm>
            <a:off x="1104046" y="3796696"/>
            <a:ext cx="1130679" cy="3091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80" name="Rectangle 79"/>
          <p:cNvSpPr/>
          <p:nvPr/>
        </p:nvSpPr>
        <p:spPr>
          <a:xfrm>
            <a:off x="1106354" y="5435673"/>
            <a:ext cx="1130679" cy="3091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99" name="ZoneTexte 17"/>
          <p:cNvSpPr txBox="1">
            <a:spLocks noChangeArrowheads="1"/>
          </p:cNvSpPr>
          <p:nvPr/>
        </p:nvSpPr>
        <p:spPr bwMode="auto">
          <a:xfrm>
            <a:off x="511529" y="3384001"/>
            <a:ext cx="5210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800" b="1" dirty="0" smtClean="0">
                <a:latin typeface="Arial" pitchFamily="34" charset="0"/>
                <a:cs typeface="Arial" pitchFamily="34" charset="0"/>
              </a:rPr>
              <a:t>MG132</a:t>
            </a:r>
            <a:endParaRPr lang="fr-FR" sz="800" b="1" dirty="0">
              <a:latin typeface="Arial" pitchFamily="34" charset="0"/>
              <a:cs typeface="Arial" pitchFamily="34" charset="0"/>
            </a:endParaRPr>
          </a:p>
        </p:txBody>
      </p:sp>
      <p:sp>
        <p:nvSpPr>
          <p:cNvPr id="100" name="ZoneTexte 13"/>
          <p:cNvSpPr txBox="1"/>
          <p:nvPr/>
        </p:nvSpPr>
        <p:spPr>
          <a:xfrm>
            <a:off x="1178335" y="3244104"/>
            <a:ext cx="248786" cy="215444"/>
          </a:xfrm>
          <a:prstGeom prst="rect">
            <a:avLst/>
          </a:prstGeom>
          <a:noFill/>
        </p:spPr>
        <p:txBody>
          <a:bodyPr wrap="none" rtlCol="0">
            <a:spAutoFit/>
          </a:bodyPr>
          <a:lstStyle/>
          <a:p>
            <a:pPr algn="ctr"/>
            <a:r>
              <a:rPr lang="fr-FR" sz="800" b="1" dirty="0">
                <a:solidFill>
                  <a:schemeClr val="bg1">
                    <a:lumMod val="50000"/>
                  </a:schemeClr>
                </a:solidFill>
                <a:latin typeface="Arial" panose="020B0604020202020204" pitchFamily="34" charset="0"/>
                <a:cs typeface="Arial" panose="020B0604020202020204" pitchFamily="34" charset="0"/>
              </a:rPr>
              <a:t>L</a:t>
            </a:r>
            <a:endParaRPr lang="en-US" sz="800" b="1" dirty="0">
              <a:solidFill>
                <a:schemeClr val="bg1">
                  <a:lumMod val="50000"/>
                </a:schemeClr>
              </a:solidFill>
              <a:latin typeface="Arial" panose="020B0604020202020204" pitchFamily="34" charset="0"/>
              <a:cs typeface="Arial" panose="020B0604020202020204" pitchFamily="34" charset="0"/>
            </a:endParaRPr>
          </a:p>
        </p:txBody>
      </p:sp>
      <p:sp>
        <p:nvSpPr>
          <p:cNvPr id="101" name="ZoneTexte 14"/>
          <p:cNvSpPr txBox="1"/>
          <p:nvPr/>
        </p:nvSpPr>
        <p:spPr>
          <a:xfrm>
            <a:off x="1442350" y="3244104"/>
            <a:ext cx="261610" cy="215444"/>
          </a:xfrm>
          <a:prstGeom prst="rect">
            <a:avLst/>
          </a:prstGeom>
          <a:noFill/>
        </p:spPr>
        <p:txBody>
          <a:bodyPr wrap="none" rtlCol="0">
            <a:spAutoFit/>
          </a:bodyPr>
          <a:lstStyle/>
          <a:p>
            <a:pPr algn="ctr"/>
            <a:r>
              <a:rPr lang="fr-FR" sz="800" b="1" dirty="0" smtClean="0">
                <a:latin typeface="Arial" panose="020B0604020202020204" pitchFamily="34" charset="0"/>
                <a:cs typeface="Arial" panose="020B0604020202020204" pitchFamily="34" charset="0"/>
              </a:rPr>
              <a:t>D</a:t>
            </a:r>
            <a:endParaRPr lang="en-US" sz="800" b="1" dirty="0">
              <a:latin typeface="Arial" panose="020B0604020202020204" pitchFamily="34" charset="0"/>
              <a:cs typeface="Arial" panose="020B0604020202020204" pitchFamily="34" charset="0"/>
            </a:endParaRPr>
          </a:p>
        </p:txBody>
      </p:sp>
      <p:sp>
        <p:nvSpPr>
          <p:cNvPr id="102" name="ZoneTexte 15"/>
          <p:cNvSpPr txBox="1"/>
          <p:nvPr/>
        </p:nvSpPr>
        <p:spPr>
          <a:xfrm>
            <a:off x="1700551" y="3244104"/>
            <a:ext cx="248786" cy="215444"/>
          </a:xfrm>
          <a:prstGeom prst="rect">
            <a:avLst/>
          </a:prstGeom>
          <a:noFill/>
        </p:spPr>
        <p:txBody>
          <a:bodyPr wrap="none" rtlCol="0">
            <a:spAutoFit/>
          </a:bodyPr>
          <a:lstStyle/>
          <a:p>
            <a:pPr algn="ctr"/>
            <a:r>
              <a:rPr lang="fr-FR" sz="800" b="1" dirty="0" smtClean="0">
                <a:solidFill>
                  <a:schemeClr val="bg1">
                    <a:lumMod val="50000"/>
                  </a:schemeClr>
                </a:solidFill>
                <a:latin typeface="Arial" panose="020B0604020202020204" pitchFamily="34" charset="0"/>
                <a:cs typeface="Arial" panose="020B0604020202020204" pitchFamily="34" charset="0"/>
              </a:rPr>
              <a:t>L</a:t>
            </a:r>
            <a:endParaRPr lang="en-US" sz="800" b="1" dirty="0">
              <a:solidFill>
                <a:schemeClr val="bg1">
                  <a:lumMod val="50000"/>
                </a:schemeClr>
              </a:solidFill>
              <a:latin typeface="Arial" panose="020B0604020202020204" pitchFamily="34" charset="0"/>
              <a:cs typeface="Arial" panose="020B0604020202020204" pitchFamily="34" charset="0"/>
            </a:endParaRPr>
          </a:p>
        </p:txBody>
      </p:sp>
      <p:sp>
        <p:nvSpPr>
          <p:cNvPr id="103" name="ZoneTexte 16"/>
          <p:cNvSpPr txBox="1"/>
          <p:nvPr/>
        </p:nvSpPr>
        <p:spPr>
          <a:xfrm>
            <a:off x="1956798" y="3244104"/>
            <a:ext cx="261610" cy="215444"/>
          </a:xfrm>
          <a:prstGeom prst="rect">
            <a:avLst/>
          </a:prstGeom>
          <a:noFill/>
        </p:spPr>
        <p:txBody>
          <a:bodyPr wrap="none" rtlCol="0">
            <a:spAutoFit/>
          </a:bodyPr>
          <a:lstStyle/>
          <a:p>
            <a:pPr algn="ctr"/>
            <a:r>
              <a:rPr lang="fr-FR" sz="800" b="1" dirty="0" smtClean="0">
                <a:latin typeface="Arial" panose="020B0604020202020204" pitchFamily="34" charset="0"/>
                <a:cs typeface="Arial" panose="020B0604020202020204" pitchFamily="34" charset="0"/>
              </a:rPr>
              <a:t>D</a:t>
            </a:r>
            <a:endParaRPr lang="en-US" sz="800" b="1" dirty="0">
              <a:latin typeface="Arial" panose="020B0604020202020204" pitchFamily="34" charset="0"/>
              <a:cs typeface="Arial" panose="020B0604020202020204" pitchFamily="34" charset="0"/>
            </a:endParaRPr>
          </a:p>
        </p:txBody>
      </p:sp>
      <p:sp>
        <p:nvSpPr>
          <p:cNvPr id="105" name="ZoneTexte 18"/>
          <p:cNvSpPr txBox="1"/>
          <p:nvPr/>
        </p:nvSpPr>
        <p:spPr>
          <a:xfrm>
            <a:off x="1951664" y="3384001"/>
            <a:ext cx="248786" cy="215444"/>
          </a:xfrm>
          <a:prstGeom prst="rect">
            <a:avLst/>
          </a:prstGeom>
          <a:noFill/>
        </p:spPr>
        <p:txBody>
          <a:bodyPr wrap="none" rtlCol="0">
            <a:spAutoFit/>
          </a:bodyPr>
          <a:lstStyle/>
          <a:p>
            <a:pPr algn="ctr"/>
            <a:r>
              <a:rPr lang="fr-FR" sz="800" b="1" dirty="0" smtClean="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p:txBody>
      </p:sp>
      <p:sp>
        <p:nvSpPr>
          <p:cNvPr id="107" name="ZoneTexte 20"/>
          <p:cNvSpPr txBox="1"/>
          <p:nvPr/>
        </p:nvSpPr>
        <p:spPr>
          <a:xfrm>
            <a:off x="1450041" y="3384001"/>
            <a:ext cx="223138" cy="215444"/>
          </a:xfrm>
          <a:prstGeom prst="rect">
            <a:avLst/>
          </a:prstGeom>
          <a:noFill/>
        </p:spPr>
        <p:txBody>
          <a:bodyPr wrap="none" rtlCol="0">
            <a:spAutoFit/>
          </a:bodyPr>
          <a:lstStyle/>
          <a:p>
            <a:pPr algn="ctr"/>
            <a:r>
              <a:rPr lang="fr-FR" sz="800" b="1" dirty="0" smtClean="0">
                <a:latin typeface="Arial" panose="020B0604020202020204" pitchFamily="34" charset="0"/>
                <a:cs typeface="Arial" panose="020B0604020202020204" pitchFamily="34" charset="0"/>
              </a:rPr>
              <a:t>-</a:t>
            </a:r>
            <a:endParaRPr lang="en-US" sz="800" b="1" dirty="0">
              <a:latin typeface="Arial" panose="020B0604020202020204" pitchFamily="34" charset="0"/>
              <a:cs typeface="Arial" panose="020B0604020202020204" pitchFamily="34" charset="0"/>
            </a:endParaRPr>
          </a:p>
        </p:txBody>
      </p:sp>
      <p:sp>
        <p:nvSpPr>
          <p:cNvPr id="109" name="ZoneTexte 22"/>
          <p:cNvSpPr txBox="1"/>
          <p:nvPr/>
        </p:nvSpPr>
        <p:spPr>
          <a:xfrm>
            <a:off x="1166789" y="3384001"/>
            <a:ext cx="248786" cy="215444"/>
          </a:xfrm>
          <a:prstGeom prst="rect">
            <a:avLst/>
          </a:prstGeom>
          <a:noFill/>
        </p:spPr>
        <p:txBody>
          <a:bodyPr wrap="none" rtlCol="0">
            <a:spAutoFit/>
          </a:bodyPr>
          <a:lstStyle/>
          <a:p>
            <a:pPr algn="ctr"/>
            <a:r>
              <a:rPr lang="fr-FR" sz="800" b="1" dirty="0" smtClean="0">
                <a:solidFill>
                  <a:schemeClr val="bg1">
                    <a:lumMod val="50000"/>
                  </a:schemeClr>
                </a:solidFill>
                <a:latin typeface="Arial" panose="020B0604020202020204" pitchFamily="34" charset="0"/>
                <a:cs typeface="Arial" panose="020B0604020202020204" pitchFamily="34" charset="0"/>
              </a:rPr>
              <a:t>+</a:t>
            </a:r>
            <a:endParaRPr lang="en-US" sz="800" b="1" dirty="0">
              <a:solidFill>
                <a:schemeClr val="bg1">
                  <a:lumMod val="50000"/>
                </a:schemeClr>
              </a:solidFill>
              <a:latin typeface="Arial" panose="020B0604020202020204" pitchFamily="34" charset="0"/>
              <a:cs typeface="Arial" panose="020B0604020202020204" pitchFamily="34" charset="0"/>
            </a:endParaRPr>
          </a:p>
        </p:txBody>
      </p:sp>
      <p:sp>
        <p:nvSpPr>
          <p:cNvPr id="111" name="ZoneTexte 24"/>
          <p:cNvSpPr txBox="1"/>
          <p:nvPr/>
        </p:nvSpPr>
        <p:spPr>
          <a:xfrm>
            <a:off x="1701830" y="3384001"/>
            <a:ext cx="223138" cy="215444"/>
          </a:xfrm>
          <a:prstGeom prst="rect">
            <a:avLst/>
          </a:prstGeom>
          <a:noFill/>
        </p:spPr>
        <p:txBody>
          <a:bodyPr wrap="none" rtlCol="0">
            <a:spAutoFit/>
          </a:bodyPr>
          <a:lstStyle/>
          <a:p>
            <a:pPr algn="ctr"/>
            <a:r>
              <a:rPr lang="fr-FR" sz="800" b="1" dirty="0" smtClean="0">
                <a:solidFill>
                  <a:schemeClr val="bg1">
                    <a:lumMod val="50000"/>
                  </a:schemeClr>
                </a:solidFill>
                <a:latin typeface="Arial" panose="020B0604020202020204" pitchFamily="34" charset="0"/>
                <a:cs typeface="Arial" panose="020B0604020202020204" pitchFamily="34" charset="0"/>
              </a:rPr>
              <a:t>-</a:t>
            </a:r>
            <a:endParaRPr lang="en-US" sz="800" b="1" dirty="0">
              <a:solidFill>
                <a:schemeClr val="bg1">
                  <a:lumMod val="50000"/>
                </a:schemeClr>
              </a:solidFill>
              <a:latin typeface="Arial" panose="020B0604020202020204" pitchFamily="34" charset="0"/>
              <a:cs typeface="Arial" panose="020B0604020202020204" pitchFamily="34" charset="0"/>
            </a:endParaRPr>
          </a:p>
        </p:txBody>
      </p:sp>
      <p:sp>
        <p:nvSpPr>
          <p:cNvPr id="112" name="ZoneTexte 17"/>
          <p:cNvSpPr txBox="1">
            <a:spLocks noChangeArrowheads="1"/>
          </p:cNvSpPr>
          <p:nvPr/>
        </p:nvSpPr>
        <p:spPr bwMode="auto">
          <a:xfrm>
            <a:off x="2332311" y="5465005"/>
            <a:ext cx="7168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smtClean="0">
                <a:latin typeface="Arial" pitchFamily="34" charset="0"/>
                <a:cs typeface="Arial" pitchFamily="34" charset="0"/>
              </a:rPr>
              <a:t>Ponceau</a:t>
            </a:r>
            <a:endParaRPr lang="fr-FR" sz="1000" b="1" dirty="0">
              <a:latin typeface="Arial" pitchFamily="34" charset="0"/>
              <a:cs typeface="Arial" pitchFamily="34" charset="0"/>
            </a:endParaRPr>
          </a:p>
        </p:txBody>
      </p:sp>
      <p:sp>
        <p:nvSpPr>
          <p:cNvPr id="113" name="ZoneTexte 17"/>
          <p:cNvSpPr txBox="1">
            <a:spLocks noChangeArrowheads="1"/>
          </p:cNvSpPr>
          <p:nvPr/>
        </p:nvSpPr>
        <p:spPr bwMode="auto">
          <a:xfrm>
            <a:off x="2353918" y="3791311"/>
            <a:ext cx="5812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smtClean="0">
                <a:latin typeface="Symbol" charset="2"/>
                <a:cs typeface="Symbol" charset="2"/>
              </a:rPr>
              <a:t>a</a:t>
            </a:r>
            <a:r>
              <a:rPr lang="fr-FR" sz="1000" b="1" dirty="0" smtClean="0">
                <a:latin typeface="Arial" pitchFamily="34" charset="0"/>
                <a:cs typeface="Arial" pitchFamily="34" charset="0"/>
              </a:rPr>
              <a:t>-GFP</a:t>
            </a:r>
            <a:endParaRPr lang="fr-FR" sz="1000" b="1" dirty="0">
              <a:latin typeface="Arial" pitchFamily="34" charset="0"/>
              <a:cs typeface="Arial" pitchFamily="34" charset="0"/>
            </a:endParaRPr>
          </a:p>
        </p:txBody>
      </p:sp>
      <p:sp>
        <p:nvSpPr>
          <p:cNvPr id="114" name="ZoneTexte 17"/>
          <p:cNvSpPr txBox="1">
            <a:spLocks noChangeArrowheads="1"/>
          </p:cNvSpPr>
          <p:nvPr/>
        </p:nvSpPr>
        <p:spPr bwMode="auto">
          <a:xfrm>
            <a:off x="144892" y="3799131"/>
            <a:ext cx="887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smtClean="0">
                <a:latin typeface="Arial" pitchFamily="34" charset="0"/>
                <a:cs typeface="Arial" pitchFamily="34" charset="0"/>
              </a:rPr>
              <a:t>BAF60-CFP</a:t>
            </a:r>
            <a:endParaRPr lang="fr-FR" sz="1000" b="1" dirty="0">
              <a:latin typeface="Arial" pitchFamily="34" charset="0"/>
              <a:cs typeface="Arial" pitchFamily="34" charset="0"/>
            </a:endParaRPr>
          </a:p>
        </p:txBody>
      </p:sp>
    </p:spTree>
    <p:extLst>
      <p:ext uri="{BB962C8B-B14F-4D97-AF65-F5344CB8AC3E}">
        <p14:creationId xmlns:p14="http://schemas.microsoft.com/office/powerpoint/2010/main" val="821363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8021" y="463357"/>
            <a:ext cx="6573328" cy="3785652"/>
          </a:xfrm>
          <a:prstGeom prst="rect">
            <a:avLst/>
          </a:prstGeom>
        </p:spPr>
        <p:txBody>
          <a:bodyPr wrap="square">
            <a:spAutoFit/>
          </a:bodyPr>
          <a:lstStyle/>
          <a:p>
            <a:r>
              <a:rPr lang="en-US" sz="1200" b="1" dirty="0"/>
              <a:t>Supplemental Figure 2: (A) </a:t>
            </a:r>
            <a:r>
              <a:rPr lang="en-US" sz="1200" dirty="0"/>
              <a:t>Real-time quantitative RT-PCR data showing relative expression of </a:t>
            </a:r>
            <a:r>
              <a:rPr lang="en-US" sz="1200" i="1" dirty="0"/>
              <a:t>St2a</a:t>
            </a:r>
            <a:r>
              <a:rPr lang="en-US" sz="1200" dirty="0"/>
              <a:t> in 7-d-old wild type seedlings grown under LD (7-d-old LD) and darkness (7-d-old darkness) conditions. Values are average +/- standard deviation obtained from three independent replicates</a:t>
            </a:r>
            <a:r>
              <a:rPr lang="en-US" sz="1200" b="1" dirty="0"/>
              <a:t>. </a:t>
            </a:r>
            <a:r>
              <a:rPr lang="en-US" sz="1200" dirty="0"/>
              <a:t>Asterisks indicate significantly different values (Student’s t test, P &lt; 0.05). </a:t>
            </a:r>
            <a:r>
              <a:rPr lang="en-US" sz="1200" b="1" dirty="0"/>
              <a:t>(B) </a:t>
            </a:r>
            <a:r>
              <a:rPr lang="en-US" sz="1200" dirty="0"/>
              <a:t>Real-time quantitative RT-PCR data showing relative expression of </a:t>
            </a:r>
            <a:r>
              <a:rPr lang="en-US" sz="1200" i="1" dirty="0"/>
              <a:t>ST2a</a:t>
            </a:r>
            <a:r>
              <a:rPr lang="en-US" sz="1200" dirty="0"/>
              <a:t> in 14-d-old wild type seedlings under LD conditions. Total RNA samples were collected every 4 hours from 14-d-old plants during a 32 hours period (Light and Dark represent day and night periods respectively). The grey area behind the trace represents the night period. Values are average +/- standard deviation obtained from three independent replicates.</a:t>
            </a:r>
            <a:r>
              <a:rPr lang="en-US" sz="1200" b="1" dirty="0"/>
              <a:t> (C) </a:t>
            </a:r>
            <a:r>
              <a:rPr lang="en-US" sz="1200" dirty="0"/>
              <a:t>Analysis of BAF60 protein half-life in light and dark conditions. Plantlets were placed in half strength MS supplemented with </a:t>
            </a:r>
            <a:r>
              <a:rPr lang="en-US" sz="1200" dirty="0" err="1"/>
              <a:t>cycloheximide</a:t>
            </a:r>
            <a:r>
              <a:rPr lang="en-US" sz="1200" dirty="0"/>
              <a:t>  and in the presence or absence of MG132 under light or dark conditions. MG132 allowed stabilization of the BAF60 protein to the same extend in the dark and in the light</a:t>
            </a:r>
            <a:r>
              <a:rPr lang="en-US" sz="1200" dirty="0" smtClean="0"/>
              <a:t>. </a:t>
            </a:r>
            <a:r>
              <a:rPr lang="en-US" sz="1200" b="1" dirty="0"/>
              <a:t>(D) </a:t>
            </a:r>
            <a:r>
              <a:rPr lang="en-US" sz="1200" dirty="0"/>
              <a:t>BAF60 promoter activity under LD and darkness conditions. </a:t>
            </a:r>
            <a:r>
              <a:rPr lang="en-US" sz="1200" dirty="0" err="1"/>
              <a:t>qRT</a:t>
            </a:r>
            <a:r>
              <a:rPr lang="en-US" sz="1200" dirty="0"/>
              <a:t>-PCR quantification of </a:t>
            </a:r>
            <a:r>
              <a:rPr lang="en-US" sz="1200" i="1" dirty="0"/>
              <a:t>GFP</a:t>
            </a:r>
            <a:r>
              <a:rPr lang="en-US" sz="1200" dirty="0"/>
              <a:t> expression in 7-d-old BAF60::WPP-GFP-BLRP seedlings grown in the LD conditions (7-d-old LD, white) or darkness (7-d-old darkness, grey) conditions. Values are average +/- standard deviation obtained from three independent replicates.</a:t>
            </a:r>
            <a:r>
              <a:rPr lang="en-US" sz="1200" b="1" dirty="0"/>
              <a:t> </a:t>
            </a:r>
            <a:r>
              <a:rPr lang="en-US" sz="1200" dirty="0"/>
              <a:t>Asterisks indicate significantly different values (Student’s t test, P &lt; 0.05).</a:t>
            </a:r>
            <a:r>
              <a:rPr lang="en-US" sz="1200" b="1" dirty="0"/>
              <a:t> (E) </a:t>
            </a:r>
            <a:r>
              <a:rPr lang="en-US" sz="1200" i="1" dirty="0"/>
              <a:t>BAF60</a:t>
            </a:r>
            <a:r>
              <a:rPr lang="en-US" sz="1200" dirty="0"/>
              <a:t> promoter has been shown to be more accessible after light induction. A Genome Browser view of </a:t>
            </a:r>
            <a:r>
              <a:rPr lang="en-US" sz="1200" dirty="0" err="1"/>
              <a:t>DNAse</a:t>
            </a:r>
            <a:r>
              <a:rPr lang="en-US" sz="1200" dirty="0"/>
              <a:t> I peaks on BAF60 locus with 3 conditions: Dark, Dark + 30min Light, and Dark + 3 hours Light. </a:t>
            </a:r>
            <a:r>
              <a:rPr lang="en-US" sz="1200" dirty="0" err="1"/>
              <a:t>DNAse</a:t>
            </a:r>
            <a:r>
              <a:rPr lang="en-US" sz="1200" dirty="0"/>
              <a:t> I peaks appear as blue peaks, genes are shown in black. Data were extracted from Sullivan et al., 2014.</a:t>
            </a:r>
            <a:endParaRPr lang="fr-FR" sz="1200" dirty="0"/>
          </a:p>
          <a:p>
            <a:endParaRPr lang="fr-FR" sz="1200" dirty="0"/>
          </a:p>
        </p:txBody>
      </p:sp>
    </p:spTree>
    <p:extLst>
      <p:ext uri="{BB962C8B-B14F-4D97-AF65-F5344CB8AC3E}">
        <p14:creationId xmlns:p14="http://schemas.microsoft.com/office/powerpoint/2010/main" val="409047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126" t="20000" r="15874" b="11513"/>
          <a:stretch/>
        </p:blipFill>
        <p:spPr bwMode="auto">
          <a:xfrm>
            <a:off x="847727" y="2457450"/>
            <a:ext cx="5095874" cy="332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5"/>
          <p:cNvSpPr txBox="1"/>
          <p:nvPr/>
        </p:nvSpPr>
        <p:spPr>
          <a:xfrm>
            <a:off x="332656" y="323528"/>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S3</a:t>
            </a:r>
            <a:endParaRPr lang="fr-FR" b="1" dirty="0">
              <a:latin typeface="Arial" panose="020B0604020202020204" pitchFamily="34" charset="0"/>
              <a:cs typeface="Arial" panose="020B0604020202020204" pitchFamily="34" charset="0"/>
            </a:endParaRPr>
          </a:p>
        </p:txBody>
      </p:sp>
      <p:sp>
        <p:nvSpPr>
          <p:cNvPr id="2" name="Rectangle 1"/>
          <p:cNvSpPr/>
          <p:nvPr/>
        </p:nvSpPr>
        <p:spPr>
          <a:xfrm>
            <a:off x="687957" y="6068055"/>
            <a:ext cx="5945756" cy="461665"/>
          </a:xfrm>
          <a:prstGeom prst="rect">
            <a:avLst/>
          </a:prstGeom>
        </p:spPr>
        <p:txBody>
          <a:bodyPr wrap="square">
            <a:spAutoFit/>
          </a:bodyPr>
          <a:lstStyle/>
          <a:p>
            <a:r>
              <a:rPr lang="en-US" sz="1200" b="1" dirty="0"/>
              <a:t>Supplemental Figure 3: </a:t>
            </a:r>
            <a:r>
              <a:rPr lang="en-US" sz="1200" dirty="0"/>
              <a:t>Genome Browser snapshots of Input (black) and BAF60 </a:t>
            </a:r>
            <a:r>
              <a:rPr lang="en-US" sz="1200" dirty="0" err="1"/>
              <a:t>ChIP-seq</a:t>
            </a:r>
            <a:r>
              <a:rPr lang="en-US" sz="1200" dirty="0"/>
              <a:t> (blue) peaks on </a:t>
            </a:r>
            <a:r>
              <a:rPr lang="en-US" sz="1200" i="1" dirty="0"/>
              <a:t>Ipt3</a:t>
            </a:r>
            <a:r>
              <a:rPr lang="en-US" sz="1200" dirty="0"/>
              <a:t> and </a:t>
            </a:r>
            <a:r>
              <a:rPr lang="en-US" sz="1200" i="1" dirty="0" err="1"/>
              <a:t>Flc</a:t>
            </a:r>
            <a:r>
              <a:rPr lang="en-US" sz="1200" dirty="0"/>
              <a:t> loci.</a:t>
            </a:r>
            <a:endParaRPr lang="fr-FR" sz="1200" dirty="0"/>
          </a:p>
        </p:txBody>
      </p:sp>
    </p:spTree>
    <p:extLst>
      <p:ext uri="{BB962C8B-B14F-4D97-AF65-F5344CB8AC3E}">
        <p14:creationId xmlns:p14="http://schemas.microsoft.com/office/powerpoint/2010/main" val="3800722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562" t="25111" r="27313" b="9889"/>
          <a:stretch/>
        </p:blipFill>
        <p:spPr bwMode="auto">
          <a:xfrm>
            <a:off x="1009650" y="1681569"/>
            <a:ext cx="4810125" cy="3812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4895850" y="1767293"/>
            <a:ext cx="819150" cy="6425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4" name="Groupe 13"/>
          <p:cNvGrpSpPr/>
          <p:nvPr/>
        </p:nvGrpSpPr>
        <p:grpSpPr>
          <a:xfrm>
            <a:off x="4335877" y="1788476"/>
            <a:ext cx="1379123" cy="600164"/>
            <a:chOff x="3922389" y="1193541"/>
            <a:chExt cx="778925" cy="378247"/>
          </a:xfrm>
        </p:grpSpPr>
        <p:sp>
          <p:nvSpPr>
            <p:cNvPr id="5" name="Triangle isocèle 77"/>
            <p:cNvSpPr/>
            <p:nvPr/>
          </p:nvSpPr>
          <p:spPr>
            <a:xfrm rot="10800000">
              <a:off x="4096642" y="1250135"/>
              <a:ext cx="115666" cy="28167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b="1">
                <a:latin typeface="Arial" panose="020B0604020202020204" pitchFamily="34" charset="0"/>
                <a:cs typeface="Arial" panose="020B0604020202020204" pitchFamily="34" charset="0"/>
              </a:endParaRPr>
            </a:p>
          </p:txBody>
        </p:sp>
        <p:cxnSp>
          <p:nvCxnSpPr>
            <p:cNvPr id="6" name="Connecteur droit 78"/>
            <p:cNvCxnSpPr/>
            <p:nvPr/>
          </p:nvCxnSpPr>
          <p:spPr>
            <a:xfrm>
              <a:off x="3922389" y="1278599"/>
              <a:ext cx="119932" cy="0"/>
            </a:xfrm>
            <a:prstGeom prst="line">
              <a:avLst/>
            </a:prstGeom>
            <a:ln w="38100">
              <a:solidFill>
                <a:srgbClr val="FC0A66"/>
              </a:solidFill>
            </a:ln>
          </p:spPr>
          <p:style>
            <a:lnRef idx="1">
              <a:schemeClr val="accent1"/>
            </a:lnRef>
            <a:fillRef idx="0">
              <a:schemeClr val="accent1"/>
            </a:fillRef>
            <a:effectRef idx="0">
              <a:schemeClr val="accent1"/>
            </a:effectRef>
            <a:fontRef idx="minor">
              <a:schemeClr val="tx1"/>
            </a:fontRef>
          </p:style>
        </p:cxnSp>
        <p:cxnSp>
          <p:nvCxnSpPr>
            <p:cNvPr id="7" name="Connecteur droit 79"/>
            <p:cNvCxnSpPr/>
            <p:nvPr/>
          </p:nvCxnSpPr>
          <p:spPr>
            <a:xfrm>
              <a:off x="3922389" y="1351298"/>
              <a:ext cx="119932"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 name="Connecteur droit 80"/>
            <p:cNvCxnSpPr/>
            <p:nvPr/>
          </p:nvCxnSpPr>
          <p:spPr>
            <a:xfrm>
              <a:off x="3922389" y="1423997"/>
              <a:ext cx="119932" cy="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Connecteur droit 81"/>
            <p:cNvCxnSpPr/>
            <p:nvPr/>
          </p:nvCxnSpPr>
          <p:spPr>
            <a:xfrm>
              <a:off x="3922389" y="1496695"/>
              <a:ext cx="119932" cy="0"/>
            </a:xfrm>
            <a:prstGeom prst="line">
              <a:avLst/>
            </a:prstGeom>
            <a:ln w="38100">
              <a:solidFill>
                <a:srgbClr val="5D9D7F"/>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168860" y="1193541"/>
              <a:ext cx="532454" cy="378247"/>
            </a:xfrm>
            <a:prstGeom prst="rect">
              <a:avLst/>
            </a:prstGeom>
            <a:solidFill>
              <a:schemeClr val="bg1"/>
            </a:solidFill>
          </p:spPr>
          <p:txBody>
            <a:bodyPr wrap="square">
              <a:spAutoFit/>
            </a:bodyPr>
            <a:lstStyle/>
            <a:p>
              <a:r>
                <a:rPr lang="fr-FR" sz="1100" b="1" dirty="0" smtClean="0">
                  <a:solidFill>
                    <a:sysClr val="windowText" lastClr="000000"/>
                  </a:solidFill>
                  <a:latin typeface="Arial" panose="020B0604020202020204" pitchFamily="34" charset="0"/>
                  <a:cs typeface="Arial" panose="020B0604020202020204" pitchFamily="34" charset="0"/>
                </a:rPr>
                <a:t>Gene expression </a:t>
              </a:r>
              <a:r>
                <a:rPr lang="fr-FR" sz="1100" b="1" dirty="0" err="1" smtClean="0">
                  <a:solidFill>
                    <a:sysClr val="windowText" lastClr="000000"/>
                  </a:solidFill>
                  <a:latin typeface="Arial" panose="020B0604020202020204" pitchFamily="34" charset="0"/>
                  <a:cs typeface="Arial" panose="020B0604020202020204" pitchFamily="34" charset="0"/>
                </a:rPr>
                <a:t>levels</a:t>
              </a:r>
              <a:endParaRPr lang="fr-FR" sz="1100" b="1" dirty="0" smtClean="0">
                <a:solidFill>
                  <a:sysClr val="windowText" lastClr="000000"/>
                </a:solidFill>
                <a:latin typeface="Arial" panose="020B0604020202020204" pitchFamily="34" charset="0"/>
                <a:cs typeface="Arial" panose="020B0604020202020204" pitchFamily="34" charset="0"/>
              </a:endParaRPr>
            </a:p>
          </p:txBody>
        </p:sp>
      </p:grpSp>
      <p:sp>
        <p:nvSpPr>
          <p:cNvPr id="3" name="ZoneTexte 2"/>
          <p:cNvSpPr txBox="1"/>
          <p:nvPr/>
        </p:nvSpPr>
        <p:spPr>
          <a:xfrm>
            <a:off x="3003082" y="1376413"/>
            <a:ext cx="1046248" cy="369332"/>
          </a:xfrm>
          <a:prstGeom prst="rect">
            <a:avLst/>
          </a:prstGeom>
          <a:noFill/>
        </p:spPr>
        <p:txBody>
          <a:bodyPr wrap="none" rtlCol="0">
            <a:spAutoFit/>
          </a:bodyPr>
          <a:lstStyle/>
          <a:p>
            <a:r>
              <a:rPr lang="fr-FR" dirty="0" smtClean="0"/>
              <a:t>ATAC-</a:t>
            </a:r>
            <a:r>
              <a:rPr lang="fr-FR" dirty="0" err="1" smtClean="0"/>
              <a:t>seq</a:t>
            </a:r>
            <a:endParaRPr lang="fr-FR" dirty="0"/>
          </a:p>
        </p:txBody>
      </p:sp>
      <p:sp>
        <p:nvSpPr>
          <p:cNvPr id="13" name="ZoneTexte 5"/>
          <p:cNvSpPr txBox="1"/>
          <p:nvPr/>
        </p:nvSpPr>
        <p:spPr>
          <a:xfrm>
            <a:off x="332656" y="323528"/>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S4</a:t>
            </a:r>
            <a:endParaRPr lang="fr-FR" b="1" dirty="0">
              <a:latin typeface="Arial" panose="020B0604020202020204" pitchFamily="34" charset="0"/>
              <a:cs typeface="Arial" panose="020B0604020202020204" pitchFamily="34" charset="0"/>
            </a:endParaRPr>
          </a:p>
        </p:txBody>
      </p:sp>
      <p:sp>
        <p:nvSpPr>
          <p:cNvPr id="2" name="Rectangle 1"/>
          <p:cNvSpPr/>
          <p:nvPr/>
        </p:nvSpPr>
        <p:spPr>
          <a:xfrm>
            <a:off x="332656" y="6022539"/>
            <a:ext cx="6309684" cy="646331"/>
          </a:xfrm>
          <a:prstGeom prst="rect">
            <a:avLst/>
          </a:prstGeom>
        </p:spPr>
        <p:txBody>
          <a:bodyPr wrap="square">
            <a:spAutoFit/>
          </a:bodyPr>
          <a:lstStyle/>
          <a:p>
            <a:r>
              <a:rPr lang="en-US" sz="1200" b="1" dirty="0"/>
              <a:t>Supplemental Figure 4: </a:t>
            </a:r>
            <a:r>
              <a:rPr lang="en-US" sz="1200" dirty="0"/>
              <a:t>Average gene accessibility is correlated with gene expression variations. Gene expression is categorized from low (first quantile) to high expression (fourth quantile). Highly expressed genes show higher accessibility, particularly in their TSS and TES. </a:t>
            </a:r>
            <a:endParaRPr lang="fr-FR" sz="1200" dirty="0"/>
          </a:p>
        </p:txBody>
      </p:sp>
    </p:spTree>
    <p:extLst>
      <p:ext uri="{BB962C8B-B14F-4D97-AF65-F5344CB8AC3E}">
        <p14:creationId xmlns:p14="http://schemas.microsoft.com/office/powerpoint/2010/main" val="3026703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mbenham\AppData\Local\Temp\BAF60vsHistones-5.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84" t="6566" r="73887" b="33878"/>
          <a:stretch/>
        </p:blipFill>
        <p:spPr bwMode="auto">
          <a:xfrm>
            <a:off x="230948" y="2491340"/>
            <a:ext cx="2113843" cy="1857050"/>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p:cNvSpPr txBox="1"/>
          <p:nvPr/>
        </p:nvSpPr>
        <p:spPr>
          <a:xfrm>
            <a:off x="570184" y="4300265"/>
            <a:ext cx="1266693" cy="246221"/>
          </a:xfrm>
          <a:prstGeom prst="rect">
            <a:avLst/>
          </a:prstGeom>
          <a:noFill/>
        </p:spPr>
        <p:txBody>
          <a:bodyPr wrap="none" rtlCol="0">
            <a:spAutoFit/>
          </a:bodyPr>
          <a:lstStyle/>
          <a:p>
            <a:r>
              <a:rPr lang="fr-FR" sz="1000" b="1" dirty="0" smtClean="0">
                <a:latin typeface="Arial" panose="020B0604020202020204" pitchFamily="34" charset="0"/>
                <a:cs typeface="Arial" panose="020B0604020202020204" pitchFamily="34" charset="0"/>
              </a:rPr>
              <a:t>BAF60 (</a:t>
            </a:r>
            <a:r>
              <a:rPr lang="fr-FR" sz="1000" b="1" dirty="0" err="1" smtClean="0">
                <a:latin typeface="Arial" panose="020B0604020202020204" pitchFamily="34" charset="0"/>
                <a:cs typeface="Arial" panose="020B0604020202020204" pitchFamily="34" charset="0"/>
              </a:rPr>
              <a:t>ChIP-seq</a:t>
            </a:r>
            <a:r>
              <a:rPr lang="fr-FR" sz="1000" b="1" dirty="0" smtClean="0">
                <a:latin typeface="Arial" panose="020B0604020202020204" pitchFamily="34" charset="0"/>
                <a:cs typeface="Arial" panose="020B0604020202020204" pitchFamily="34" charset="0"/>
              </a:rPr>
              <a:t>)</a:t>
            </a:r>
            <a:endParaRPr lang="fr-FR" sz="1000" b="1" dirty="0">
              <a:latin typeface="Arial" panose="020B0604020202020204" pitchFamily="34" charset="0"/>
              <a:cs typeface="Arial" panose="020B0604020202020204" pitchFamily="34" charset="0"/>
            </a:endParaRPr>
          </a:p>
        </p:txBody>
      </p:sp>
      <p:pic>
        <p:nvPicPr>
          <p:cNvPr id="21" name="Picture 3" descr="C:\Users\mbenham\AppData\Local\Temp\BAF60vsHistones-5.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208" t="4534" r="41982" b="35910"/>
          <a:stretch/>
        </p:blipFill>
        <p:spPr bwMode="auto">
          <a:xfrm>
            <a:off x="2466614" y="2433590"/>
            <a:ext cx="2040520" cy="18570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Users\mbenham\AppData\Local\Temp\BAF60vsHistones-5.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7853" t="4562" r="9337" b="35882"/>
          <a:stretch/>
        </p:blipFill>
        <p:spPr bwMode="auto">
          <a:xfrm>
            <a:off x="4696442" y="2414340"/>
            <a:ext cx="2040520" cy="1857050"/>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p:cNvSpPr txBox="1"/>
          <p:nvPr/>
        </p:nvSpPr>
        <p:spPr>
          <a:xfrm rot="16200000">
            <a:off x="-263875" y="3225913"/>
            <a:ext cx="1055027" cy="400110"/>
          </a:xfrm>
          <a:prstGeom prst="rect">
            <a:avLst/>
          </a:prstGeom>
          <a:solidFill>
            <a:schemeClr val="bg1"/>
          </a:solidFill>
        </p:spPr>
        <p:txBody>
          <a:bodyPr wrap="square" rtlCol="0">
            <a:spAutoFit/>
          </a:bodyPr>
          <a:lstStyle/>
          <a:p>
            <a:pPr algn="ctr"/>
            <a:r>
              <a:rPr lang="fr-FR" sz="1000" b="1" dirty="0" smtClean="0">
                <a:latin typeface="Arial" panose="020B0604020202020204" pitchFamily="34" charset="0"/>
                <a:cs typeface="Arial" panose="020B0604020202020204" pitchFamily="34" charset="0"/>
              </a:rPr>
              <a:t>H3K9ac (</a:t>
            </a:r>
            <a:r>
              <a:rPr lang="fr-FR" sz="1000" b="1" dirty="0" err="1" smtClean="0">
                <a:latin typeface="Arial" panose="020B0604020202020204" pitchFamily="34" charset="0"/>
                <a:cs typeface="Arial" panose="020B0604020202020204" pitchFamily="34" charset="0"/>
              </a:rPr>
              <a:t>ChIP-seq</a:t>
            </a:r>
            <a:r>
              <a:rPr lang="fr-FR" sz="1000" b="1" dirty="0" smtClean="0">
                <a:latin typeface="Arial" panose="020B0604020202020204" pitchFamily="34" charset="0"/>
                <a:cs typeface="Arial" panose="020B0604020202020204" pitchFamily="34" charset="0"/>
              </a:rPr>
              <a:t>)</a:t>
            </a:r>
            <a:endParaRPr lang="fr-FR" sz="1000" b="1" dirty="0">
              <a:latin typeface="Arial" panose="020B0604020202020204" pitchFamily="34" charset="0"/>
              <a:cs typeface="Arial" panose="020B0604020202020204" pitchFamily="34" charset="0"/>
            </a:endParaRPr>
          </a:p>
        </p:txBody>
      </p:sp>
      <p:sp>
        <p:nvSpPr>
          <p:cNvPr id="27" name="ZoneTexte 26"/>
          <p:cNvSpPr txBox="1"/>
          <p:nvPr/>
        </p:nvSpPr>
        <p:spPr>
          <a:xfrm rot="16200000">
            <a:off x="1948275" y="3233938"/>
            <a:ext cx="1055027" cy="400110"/>
          </a:xfrm>
          <a:prstGeom prst="rect">
            <a:avLst/>
          </a:prstGeom>
          <a:solidFill>
            <a:schemeClr val="bg1"/>
          </a:solidFill>
        </p:spPr>
        <p:txBody>
          <a:bodyPr wrap="square" rtlCol="0">
            <a:spAutoFit/>
          </a:bodyPr>
          <a:lstStyle/>
          <a:p>
            <a:pPr algn="ctr"/>
            <a:r>
              <a:rPr lang="fr-FR" sz="1000" b="1" dirty="0" smtClean="0">
                <a:latin typeface="Arial" panose="020B0604020202020204" pitchFamily="34" charset="0"/>
                <a:cs typeface="Arial" panose="020B0604020202020204" pitchFamily="34" charset="0"/>
              </a:rPr>
              <a:t>H3K27me3 (</a:t>
            </a:r>
            <a:r>
              <a:rPr lang="fr-FR" sz="1000" b="1" dirty="0" err="1" smtClean="0">
                <a:latin typeface="Arial" panose="020B0604020202020204" pitchFamily="34" charset="0"/>
                <a:cs typeface="Arial" panose="020B0604020202020204" pitchFamily="34" charset="0"/>
              </a:rPr>
              <a:t>ChIP-seq</a:t>
            </a:r>
            <a:r>
              <a:rPr lang="fr-FR" sz="1000" b="1" dirty="0" smtClean="0">
                <a:latin typeface="Arial" panose="020B0604020202020204" pitchFamily="34" charset="0"/>
                <a:cs typeface="Arial" panose="020B0604020202020204" pitchFamily="34" charset="0"/>
              </a:rPr>
              <a:t>)</a:t>
            </a:r>
            <a:endParaRPr lang="fr-FR" sz="1000" b="1" dirty="0">
              <a:latin typeface="Arial" panose="020B0604020202020204" pitchFamily="34" charset="0"/>
              <a:cs typeface="Arial" panose="020B0604020202020204" pitchFamily="34" charset="0"/>
            </a:endParaRPr>
          </a:p>
        </p:txBody>
      </p:sp>
      <p:sp>
        <p:nvSpPr>
          <p:cNvPr id="28" name="ZoneTexte 27"/>
          <p:cNvSpPr txBox="1"/>
          <p:nvPr/>
        </p:nvSpPr>
        <p:spPr>
          <a:xfrm rot="16200000">
            <a:off x="4179675" y="3193838"/>
            <a:ext cx="1055027" cy="400110"/>
          </a:xfrm>
          <a:prstGeom prst="rect">
            <a:avLst/>
          </a:prstGeom>
          <a:solidFill>
            <a:schemeClr val="bg1"/>
          </a:solidFill>
        </p:spPr>
        <p:txBody>
          <a:bodyPr wrap="square" rtlCol="0">
            <a:spAutoFit/>
          </a:bodyPr>
          <a:lstStyle/>
          <a:p>
            <a:pPr algn="ctr"/>
            <a:r>
              <a:rPr lang="fr-FR" sz="1000" b="1" dirty="0" smtClean="0">
                <a:latin typeface="Arial" panose="020B0604020202020204" pitchFamily="34" charset="0"/>
                <a:cs typeface="Arial" panose="020B0604020202020204" pitchFamily="34" charset="0"/>
              </a:rPr>
              <a:t>H3K9me2 (</a:t>
            </a:r>
            <a:r>
              <a:rPr lang="fr-FR" sz="1000" b="1" dirty="0" err="1" smtClean="0">
                <a:latin typeface="Arial" panose="020B0604020202020204" pitchFamily="34" charset="0"/>
                <a:cs typeface="Arial" panose="020B0604020202020204" pitchFamily="34" charset="0"/>
              </a:rPr>
              <a:t>ChIP-seq</a:t>
            </a:r>
            <a:r>
              <a:rPr lang="fr-FR" sz="1000" b="1" dirty="0" smtClean="0">
                <a:latin typeface="Arial" panose="020B0604020202020204" pitchFamily="34" charset="0"/>
                <a:cs typeface="Arial" panose="020B0604020202020204" pitchFamily="34" charset="0"/>
              </a:rPr>
              <a:t>)</a:t>
            </a:r>
            <a:endParaRPr lang="fr-FR" sz="1000" b="1" dirty="0">
              <a:latin typeface="Arial" panose="020B0604020202020204" pitchFamily="34" charset="0"/>
              <a:cs typeface="Arial" panose="020B0604020202020204" pitchFamily="34" charset="0"/>
            </a:endParaRPr>
          </a:p>
        </p:txBody>
      </p:sp>
      <p:sp>
        <p:nvSpPr>
          <p:cNvPr id="29" name="ZoneTexte 28"/>
          <p:cNvSpPr txBox="1"/>
          <p:nvPr/>
        </p:nvSpPr>
        <p:spPr>
          <a:xfrm>
            <a:off x="2836842" y="4290640"/>
            <a:ext cx="1266693" cy="246221"/>
          </a:xfrm>
          <a:prstGeom prst="rect">
            <a:avLst/>
          </a:prstGeom>
          <a:noFill/>
        </p:spPr>
        <p:txBody>
          <a:bodyPr wrap="none" rtlCol="0">
            <a:spAutoFit/>
          </a:bodyPr>
          <a:lstStyle/>
          <a:p>
            <a:r>
              <a:rPr lang="fr-FR" sz="1000" b="1" dirty="0" smtClean="0">
                <a:latin typeface="Arial" panose="020B0604020202020204" pitchFamily="34" charset="0"/>
                <a:cs typeface="Arial" panose="020B0604020202020204" pitchFamily="34" charset="0"/>
              </a:rPr>
              <a:t>BAF60 (</a:t>
            </a:r>
            <a:r>
              <a:rPr lang="fr-FR" sz="1000" b="1" dirty="0" err="1" smtClean="0">
                <a:latin typeface="Arial" panose="020B0604020202020204" pitchFamily="34" charset="0"/>
                <a:cs typeface="Arial" panose="020B0604020202020204" pitchFamily="34" charset="0"/>
              </a:rPr>
              <a:t>ChIP-seq</a:t>
            </a:r>
            <a:r>
              <a:rPr lang="fr-FR" sz="1000" b="1" dirty="0" smtClean="0">
                <a:latin typeface="Arial" panose="020B0604020202020204" pitchFamily="34" charset="0"/>
                <a:cs typeface="Arial" panose="020B0604020202020204" pitchFamily="34" charset="0"/>
              </a:rPr>
              <a:t>)</a:t>
            </a:r>
            <a:endParaRPr lang="fr-FR" sz="1000" b="1" dirty="0">
              <a:latin typeface="Arial" panose="020B0604020202020204" pitchFamily="34" charset="0"/>
              <a:cs typeface="Arial" panose="020B0604020202020204" pitchFamily="34" charset="0"/>
            </a:endParaRPr>
          </a:p>
        </p:txBody>
      </p:sp>
      <p:sp>
        <p:nvSpPr>
          <p:cNvPr id="30" name="ZoneTexte 29"/>
          <p:cNvSpPr txBox="1"/>
          <p:nvPr/>
        </p:nvSpPr>
        <p:spPr>
          <a:xfrm>
            <a:off x="5064105" y="4270062"/>
            <a:ext cx="1266693" cy="246221"/>
          </a:xfrm>
          <a:prstGeom prst="rect">
            <a:avLst/>
          </a:prstGeom>
          <a:noFill/>
        </p:spPr>
        <p:txBody>
          <a:bodyPr wrap="none" rtlCol="0">
            <a:spAutoFit/>
          </a:bodyPr>
          <a:lstStyle/>
          <a:p>
            <a:r>
              <a:rPr lang="fr-FR" sz="1000" b="1" dirty="0" smtClean="0">
                <a:latin typeface="Arial" panose="020B0604020202020204" pitchFamily="34" charset="0"/>
                <a:cs typeface="Arial" panose="020B0604020202020204" pitchFamily="34" charset="0"/>
              </a:rPr>
              <a:t>BAF60 (</a:t>
            </a:r>
            <a:r>
              <a:rPr lang="fr-FR" sz="1000" b="1" dirty="0" err="1" smtClean="0">
                <a:latin typeface="Arial" panose="020B0604020202020204" pitchFamily="34" charset="0"/>
                <a:cs typeface="Arial" panose="020B0604020202020204" pitchFamily="34" charset="0"/>
              </a:rPr>
              <a:t>ChIP-seq</a:t>
            </a:r>
            <a:r>
              <a:rPr lang="fr-FR" sz="1000" b="1" dirty="0" smtClean="0">
                <a:latin typeface="Arial" panose="020B0604020202020204" pitchFamily="34" charset="0"/>
                <a:cs typeface="Arial" panose="020B0604020202020204" pitchFamily="34" charset="0"/>
              </a:rPr>
              <a:t>)</a:t>
            </a:r>
            <a:endParaRPr lang="fr-FR" sz="1000" b="1" dirty="0">
              <a:latin typeface="Arial" panose="020B0604020202020204" pitchFamily="34" charset="0"/>
              <a:cs typeface="Arial" panose="020B0604020202020204" pitchFamily="34" charset="0"/>
            </a:endParaRPr>
          </a:p>
        </p:txBody>
      </p:sp>
      <p:sp>
        <p:nvSpPr>
          <p:cNvPr id="12" name="ZoneTexte 5"/>
          <p:cNvSpPr txBox="1"/>
          <p:nvPr/>
        </p:nvSpPr>
        <p:spPr>
          <a:xfrm>
            <a:off x="332656" y="323528"/>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S5</a:t>
            </a:r>
            <a:endParaRPr lang="fr-FR" b="1" dirty="0">
              <a:latin typeface="Arial" panose="020B0604020202020204" pitchFamily="34" charset="0"/>
              <a:cs typeface="Arial" panose="020B0604020202020204" pitchFamily="34" charset="0"/>
            </a:endParaRPr>
          </a:p>
        </p:txBody>
      </p:sp>
      <p:sp>
        <p:nvSpPr>
          <p:cNvPr id="2" name="Rectangle 1"/>
          <p:cNvSpPr/>
          <p:nvPr/>
        </p:nvSpPr>
        <p:spPr>
          <a:xfrm>
            <a:off x="463694" y="5348725"/>
            <a:ext cx="6273268" cy="830997"/>
          </a:xfrm>
          <a:prstGeom prst="rect">
            <a:avLst/>
          </a:prstGeom>
        </p:spPr>
        <p:txBody>
          <a:bodyPr wrap="square">
            <a:spAutoFit/>
          </a:bodyPr>
          <a:lstStyle/>
          <a:p>
            <a:r>
              <a:rPr lang="en-US" sz="1200" b="1" dirty="0"/>
              <a:t>Supplemental Figure 5: </a:t>
            </a:r>
            <a:r>
              <a:rPr lang="en-US" sz="1200" dirty="0"/>
              <a:t>Heat map representing the co-</a:t>
            </a:r>
            <a:r>
              <a:rPr lang="en-US" sz="1200" dirty="0" err="1"/>
              <a:t>ocurrence</a:t>
            </a:r>
            <a:r>
              <a:rPr lang="en-US" sz="1200" dirty="0"/>
              <a:t> of BAF60 binding and diverse histone modifications along normalized BAF60 targets. The top figures are represented in the same scale, what indicates that BAF60 co-localizes significantly with loci marked with H3K9ac, that in general correspond to transcriptionally active genes. </a:t>
            </a:r>
            <a:endParaRPr lang="fr-FR" sz="1200" dirty="0"/>
          </a:p>
        </p:txBody>
      </p:sp>
    </p:spTree>
    <p:extLst>
      <p:ext uri="{BB962C8B-B14F-4D97-AF65-F5344CB8AC3E}">
        <p14:creationId xmlns:p14="http://schemas.microsoft.com/office/powerpoint/2010/main" val="1955560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p:cNvSpPr txBox="1"/>
          <p:nvPr/>
        </p:nvSpPr>
        <p:spPr>
          <a:xfrm>
            <a:off x="332656" y="323528"/>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S6</a:t>
            </a:r>
            <a:endParaRPr lang="fr-FR" b="1" dirty="0">
              <a:latin typeface="Arial" panose="020B0604020202020204" pitchFamily="34" charset="0"/>
              <a:cs typeface="Arial" panose="020B0604020202020204" pitchFamily="34" charset="0"/>
            </a:endParaRPr>
          </a:p>
        </p:txBody>
      </p:sp>
      <p:sp>
        <p:nvSpPr>
          <p:cNvPr id="26" name="ZoneTexte 94"/>
          <p:cNvSpPr txBox="1"/>
          <p:nvPr/>
        </p:nvSpPr>
        <p:spPr>
          <a:xfrm>
            <a:off x="60922" y="815820"/>
            <a:ext cx="321612" cy="338045"/>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A</a:t>
            </a:r>
            <a:endParaRPr lang="fr-FR" b="1" dirty="0">
              <a:latin typeface="Arial" panose="020B0604020202020204" pitchFamily="34" charset="0"/>
              <a:cs typeface="Arial" panose="020B0604020202020204" pitchFamily="34" charset="0"/>
            </a:endParaRPr>
          </a:p>
        </p:txBody>
      </p:sp>
      <p:pic>
        <p:nvPicPr>
          <p:cNvPr id="27"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 t="-2417" r="-224" b="243"/>
          <a:stretch/>
        </p:blipFill>
        <p:spPr bwMode="auto">
          <a:xfrm>
            <a:off x="0" y="1537483"/>
            <a:ext cx="6741368" cy="26858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4" name="ZoneTexte 94"/>
          <p:cNvSpPr txBox="1"/>
          <p:nvPr/>
        </p:nvSpPr>
        <p:spPr>
          <a:xfrm>
            <a:off x="265901" y="4659006"/>
            <a:ext cx="351366" cy="369332"/>
          </a:xfrm>
          <a:prstGeom prst="rect">
            <a:avLst/>
          </a:prstGeom>
          <a:noFill/>
        </p:spPr>
        <p:txBody>
          <a:bodyPr wrap="none" rtlCol="0">
            <a:spAutoFit/>
          </a:bodyPr>
          <a:lstStyle/>
          <a:p>
            <a:r>
              <a:rPr lang="fr-FR" b="1" dirty="0">
                <a:latin typeface="Arial" panose="020B0604020202020204" pitchFamily="34" charset="0"/>
                <a:cs typeface="Arial" panose="020B0604020202020204" pitchFamily="34" charset="0"/>
              </a:rPr>
              <a:t>B</a:t>
            </a:r>
          </a:p>
        </p:txBody>
      </p:sp>
      <p:sp>
        <p:nvSpPr>
          <p:cNvPr id="6" name="Ellipse 3"/>
          <p:cNvSpPr/>
          <p:nvPr/>
        </p:nvSpPr>
        <p:spPr>
          <a:xfrm>
            <a:off x="749165" y="5209070"/>
            <a:ext cx="1512000" cy="1440000"/>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4"/>
          <p:cNvSpPr/>
          <p:nvPr/>
        </p:nvSpPr>
        <p:spPr>
          <a:xfrm>
            <a:off x="1541077" y="5209070"/>
            <a:ext cx="1512000" cy="1440000"/>
          </a:xfrm>
          <a:prstGeom prst="ellipse">
            <a:avLst/>
          </a:prstGeom>
          <a:gradFill>
            <a:gsLst>
              <a:gs pos="0">
                <a:schemeClr val="accent4"/>
              </a:gs>
              <a:gs pos="53000">
                <a:schemeClr val="accent4">
                  <a:lumMod val="60000"/>
                  <a:lumOff val="40000"/>
                  <a:alpha val="2000"/>
                </a:schemeClr>
              </a:gs>
              <a:gs pos="100000">
                <a:schemeClr val="accent4">
                  <a:lumMod val="60000"/>
                  <a:lumOff val="4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5"/>
          <p:cNvSpPr txBox="1"/>
          <p:nvPr/>
        </p:nvSpPr>
        <p:spPr>
          <a:xfrm>
            <a:off x="1722355" y="5927384"/>
            <a:ext cx="420026" cy="261610"/>
          </a:xfrm>
          <a:prstGeom prst="rect">
            <a:avLst/>
          </a:prstGeom>
          <a:noFill/>
        </p:spPr>
        <p:txBody>
          <a:bodyPr wrap="none" rtlCol="0">
            <a:spAutoFit/>
          </a:bodyPr>
          <a:lstStyle/>
          <a:p>
            <a:r>
              <a:rPr lang="fr-FR" sz="1100" b="1" dirty="0" smtClean="0">
                <a:latin typeface="Arial" panose="020B0604020202020204" pitchFamily="34" charset="0"/>
                <a:cs typeface="Arial" panose="020B0604020202020204" pitchFamily="34" charset="0"/>
              </a:rPr>
              <a:t>823</a:t>
            </a:r>
            <a:endParaRPr lang="fr-FR" sz="1100" b="1" dirty="0">
              <a:latin typeface="Arial" panose="020B0604020202020204" pitchFamily="34" charset="0"/>
              <a:cs typeface="Arial" panose="020B0604020202020204" pitchFamily="34" charset="0"/>
            </a:endParaRPr>
          </a:p>
        </p:txBody>
      </p:sp>
      <p:sp>
        <p:nvSpPr>
          <p:cNvPr id="9" name="ZoneTexte 6"/>
          <p:cNvSpPr txBox="1"/>
          <p:nvPr/>
        </p:nvSpPr>
        <p:spPr>
          <a:xfrm>
            <a:off x="2405517" y="5927384"/>
            <a:ext cx="466794" cy="246221"/>
          </a:xfrm>
          <a:prstGeom prst="rect">
            <a:avLst/>
          </a:prstGeom>
          <a:noFill/>
        </p:spPr>
        <p:txBody>
          <a:bodyPr wrap="none" rtlCol="0">
            <a:spAutoFit/>
          </a:bodyPr>
          <a:lstStyle/>
          <a:p>
            <a:r>
              <a:rPr lang="fr-FR" sz="1000" dirty="0" smtClean="0">
                <a:latin typeface="Arial" panose="020B0604020202020204" pitchFamily="34" charset="0"/>
                <a:cs typeface="Arial" panose="020B0604020202020204" pitchFamily="34" charset="0"/>
              </a:rPr>
              <a:t>2425</a:t>
            </a:r>
            <a:endParaRPr lang="fr-FR" sz="1000" dirty="0">
              <a:latin typeface="Arial" panose="020B0604020202020204" pitchFamily="34" charset="0"/>
              <a:cs typeface="Arial" panose="020B0604020202020204" pitchFamily="34" charset="0"/>
            </a:endParaRPr>
          </a:p>
        </p:txBody>
      </p:sp>
      <p:sp>
        <p:nvSpPr>
          <p:cNvPr id="10" name="ZoneTexte 7"/>
          <p:cNvSpPr txBox="1"/>
          <p:nvPr/>
        </p:nvSpPr>
        <p:spPr>
          <a:xfrm>
            <a:off x="893349" y="5927384"/>
            <a:ext cx="466794" cy="246221"/>
          </a:xfrm>
          <a:prstGeom prst="rect">
            <a:avLst/>
          </a:prstGeom>
          <a:noFill/>
        </p:spPr>
        <p:txBody>
          <a:bodyPr wrap="none" rtlCol="0">
            <a:spAutoFit/>
          </a:bodyPr>
          <a:lstStyle/>
          <a:p>
            <a:r>
              <a:rPr lang="fr-FR" sz="1000" dirty="0" smtClean="0">
                <a:latin typeface="Arial" panose="020B0604020202020204" pitchFamily="34" charset="0"/>
                <a:cs typeface="Arial" panose="020B0604020202020204" pitchFamily="34" charset="0"/>
              </a:rPr>
              <a:t>3760</a:t>
            </a:r>
            <a:endParaRPr lang="fr-FR" sz="1000" dirty="0">
              <a:latin typeface="Arial" panose="020B0604020202020204" pitchFamily="34" charset="0"/>
              <a:cs typeface="Arial" panose="020B0604020202020204" pitchFamily="34" charset="0"/>
            </a:endParaRPr>
          </a:p>
        </p:txBody>
      </p:sp>
      <p:sp>
        <p:nvSpPr>
          <p:cNvPr id="11" name="ZoneTexte 8"/>
          <p:cNvSpPr txBox="1"/>
          <p:nvPr/>
        </p:nvSpPr>
        <p:spPr>
          <a:xfrm>
            <a:off x="760075" y="4950754"/>
            <a:ext cx="918729" cy="246221"/>
          </a:xfrm>
          <a:prstGeom prst="rect">
            <a:avLst/>
          </a:prstGeom>
          <a:noFill/>
        </p:spPr>
        <p:txBody>
          <a:bodyPr wrap="none" rtlCol="0">
            <a:spAutoFit/>
          </a:bodyPr>
          <a:lstStyle/>
          <a:p>
            <a:pPr algn="ctr"/>
            <a:r>
              <a:rPr lang="fr-FR" sz="1000" b="1" dirty="0" smtClean="0">
                <a:solidFill>
                  <a:schemeClr val="accent2"/>
                </a:solidFill>
                <a:latin typeface="Arial" panose="020B0604020202020204" pitchFamily="34" charset="0"/>
                <a:cs typeface="Arial" panose="020B0604020202020204" pitchFamily="34" charset="0"/>
              </a:rPr>
              <a:t>PIF4 </a:t>
            </a:r>
            <a:r>
              <a:rPr lang="fr-FR" sz="1000" b="1" dirty="0" err="1">
                <a:solidFill>
                  <a:schemeClr val="accent2"/>
                </a:solidFill>
                <a:latin typeface="Arial" panose="020B0604020202020204" pitchFamily="34" charset="0"/>
                <a:cs typeface="Arial" panose="020B0604020202020204" pitchFamily="34" charset="0"/>
              </a:rPr>
              <a:t>t</a:t>
            </a:r>
            <a:r>
              <a:rPr lang="fr-FR" sz="1000" b="1" dirty="0" err="1" smtClean="0">
                <a:solidFill>
                  <a:schemeClr val="accent2"/>
                </a:solidFill>
                <a:latin typeface="Arial" panose="020B0604020202020204" pitchFamily="34" charset="0"/>
                <a:cs typeface="Arial" panose="020B0604020202020204" pitchFamily="34" charset="0"/>
              </a:rPr>
              <a:t>argets</a:t>
            </a:r>
            <a:endParaRPr lang="fr-FR" sz="1000" b="1" dirty="0">
              <a:solidFill>
                <a:schemeClr val="accent2"/>
              </a:solidFill>
              <a:latin typeface="Arial" panose="020B0604020202020204" pitchFamily="34" charset="0"/>
              <a:cs typeface="Arial" panose="020B0604020202020204" pitchFamily="34" charset="0"/>
            </a:endParaRPr>
          </a:p>
        </p:txBody>
      </p:sp>
      <p:sp>
        <p:nvSpPr>
          <p:cNvPr id="13" name="ZoneTexte 9"/>
          <p:cNvSpPr txBox="1"/>
          <p:nvPr/>
        </p:nvSpPr>
        <p:spPr>
          <a:xfrm>
            <a:off x="2010533" y="4796865"/>
            <a:ext cx="1495872" cy="400110"/>
          </a:xfrm>
          <a:prstGeom prst="rect">
            <a:avLst/>
          </a:prstGeom>
          <a:noFill/>
        </p:spPr>
        <p:txBody>
          <a:bodyPr wrap="none" rtlCol="0">
            <a:spAutoFit/>
          </a:bodyPr>
          <a:lstStyle/>
          <a:p>
            <a:pPr algn="ctr"/>
            <a:r>
              <a:rPr lang="fr-FR" sz="1000" b="1" dirty="0" smtClean="0">
                <a:solidFill>
                  <a:schemeClr val="accent4"/>
                </a:solidFill>
                <a:latin typeface="Arial" panose="020B0604020202020204" pitchFamily="34" charset="0"/>
                <a:cs typeface="Arial" panose="020B0604020202020204" pitchFamily="34" charset="0"/>
              </a:rPr>
              <a:t>Promoters displaying</a:t>
            </a:r>
          </a:p>
          <a:p>
            <a:pPr algn="ctr"/>
            <a:r>
              <a:rPr lang="fr-FR" sz="1000" b="1" dirty="0" smtClean="0">
                <a:solidFill>
                  <a:schemeClr val="accent4"/>
                </a:solidFill>
                <a:latin typeface="Arial" panose="020B0604020202020204" pitchFamily="34" charset="0"/>
                <a:cs typeface="Arial" panose="020B0604020202020204" pitchFamily="34" charset="0"/>
              </a:rPr>
              <a:t>CACGTG motif</a:t>
            </a:r>
            <a:endParaRPr lang="fr-FR" sz="1000" b="1" dirty="0">
              <a:solidFill>
                <a:schemeClr val="accent4"/>
              </a:solidFill>
              <a:latin typeface="Arial" panose="020B0604020202020204" pitchFamily="34" charset="0"/>
              <a:cs typeface="Arial" panose="020B0604020202020204" pitchFamily="34" charset="0"/>
            </a:endParaRPr>
          </a:p>
        </p:txBody>
      </p:sp>
      <p:sp>
        <p:nvSpPr>
          <p:cNvPr id="14" name="ZoneTexte 10"/>
          <p:cNvSpPr txBox="1"/>
          <p:nvPr/>
        </p:nvSpPr>
        <p:spPr>
          <a:xfrm>
            <a:off x="1572093" y="6149677"/>
            <a:ext cx="663100" cy="261610"/>
          </a:xfrm>
          <a:prstGeom prst="rect">
            <a:avLst/>
          </a:prstGeom>
          <a:noFill/>
        </p:spPr>
        <p:txBody>
          <a:bodyPr wrap="none" rtlCol="0">
            <a:spAutoFit/>
          </a:bodyPr>
          <a:lstStyle/>
          <a:p>
            <a:pPr algn="ctr"/>
            <a:r>
              <a:rPr lang="fr-FR" sz="1100" dirty="0" smtClean="0">
                <a:solidFill>
                  <a:srgbClr val="FF0000"/>
                </a:solidFill>
                <a:latin typeface="Arial" panose="020B0604020202020204" pitchFamily="34" charset="0"/>
                <a:cs typeface="Arial" panose="020B0604020202020204" pitchFamily="34" charset="0"/>
              </a:rPr>
              <a:t>17.96%</a:t>
            </a:r>
            <a:endParaRPr lang="fr-FR" sz="1100" dirty="0">
              <a:solidFill>
                <a:srgbClr val="FF0000"/>
              </a:solidFill>
              <a:latin typeface="Arial" panose="020B0604020202020204" pitchFamily="34" charset="0"/>
              <a:cs typeface="Arial" panose="020B0604020202020204" pitchFamily="34" charset="0"/>
            </a:endParaRPr>
          </a:p>
        </p:txBody>
      </p:sp>
      <p:sp>
        <p:nvSpPr>
          <p:cNvPr id="2" name="Rectangle 1"/>
          <p:cNvSpPr/>
          <p:nvPr/>
        </p:nvSpPr>
        <p:spPr>
          <a:xfrm>
            <a:off x="189142" y="7441627"/>
            <a:ext cx="6552225" cy="830997"/>
          </a:xfrm>
          <a:prstGeom prst="rect">
            <a:avLst/>
          </a:prstGeom>
        </p:spPr>
        <p:txBody>
          <a:bodyPr wrap="square">
            <a:spAutoFit/>
          </a:bodyPr>
          <a:lstStyle/>
          <a:p>
            <a:r>
              <a:rPr lang="en-US" sz="1200" b="1" dirty="0"/>
              <a:t>Supplemental Figure 6: (A). </a:t>
            </a:r>
            <a:r>
              <a:rPr lang="en-US" sz="1200" dirty="0"/>
              <a:t>Full list of motifs found based on all BAF60 target genes. Sequence motifs detected from HOMER analysis of BAF60 target genes. </a:t>
            </a:r>
            <a:r>
              <a:rPr lang="en-US" sz="1200" b="1" dirty="0"/>
              <a:t>(B). </a:t>
            </a:r>
            <a:r>
              <a:rPr lang="en-US" sz="1200" dirty="0"/>
              <a:t>Venn diagram representing the overlap between PIF4 target genes and genes containing a G-box motif in their promoter (500bp upstream domains).</a:t>
            </a:r>
            <a:endParaRPr lang="fr-FR" sz="1200" dirty="0"/>
          </a:p>
        </p:txBody>
      </p:sp>
    </p:spTree>
    <p:extLst>
      <p:ext uri="{BB962C8B-B14F-4D97-AF65-F5344CB8AC3E}">
        <p14:creationId xmlns:p14="http://schemas.microsoft.com/office/powerpoint/2010/main" val="1726245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27"/>
          <p:cNvGraphicFramePr>
            <a:graphicFrameLocks/>
          </p:cNvGraphicFramePr>
          <p:nvPr>
            <p:extLst>
              <p:ext uri="{D42A27DB-BD31-4B8C-83A1-F6EECF244321}">
                <p14:modId xmlns:p14="http://schemas.microsoft.com/office/powerpoint/2010/main" val="2271438358"/>
              </p:ext>
            </p:extLst>
          </p:nvPr>
        </p:nvGraphicFramePr>
        <p:xfrm>
          <a:off x="561407" y="3013585"/>
          <a:ext cx="5887018" cy="383489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3"/>
          <p:cNvSpPr txBox="1"/>
          <p:nvPr/>
        </p:nvSpPr>
        <p:spPr>
          <a:xfrm>
            <a:off x="2032803" y="2459587"/>
            <a:ext cx="2856934" cy="369332"/>
          </a:xfrm>
          <a:prstGeom prst="rect">
            <a:avLst/>
          </a:prstGeom>
          <a:noFill/>
        </p:spPr>
        <p:txBody>
          <a:bodyPr wrap="none" rtlCol="0">
            <a:spAutoFit/>
          </a:bodyPr>
          <a:lstStyle/>
          <a:p>
            <a:r>
              <a:rPr lang="en-US" dirty="0" smtClean="0">
                <a:latin typeface="+mj-lt"/>
              </a:rPr>
              <a:t>Common targets BAF60/PIF4</a:t>
            </a:r>
            <a:endParaRPr lang="en-US" dirty="0">
              <a:latin typeface="+mj-lt"/>
            </a:endParaRPr>
          </a:p>
        </p:txBody>
      </p:sp>
      <p:sp>
        <p:nvSpPr>
          <p:cNvPr id="6" name="TextBox 76"/>
          <p:cNvSpPr txBox="1"/>
          <p:nvPr/>
        </p:nvSpPr>
        <p:spPr>
          <a:xfrm>
            <a:off x="1422845" y="3127683"/>
            <a:ext cx="827904" cy="276999"/>
          </a:xfrm>
          <a:prstGeom prst="rect">
            <a:avLst/>
          </a:prstGeom>
          <a:noFill/>
        </p:spPr>
        <p:txBody>
          <a:bodyPr wrap="square" rtlCol="0">
            <a:spAutoFit/>
          </a:bodyPr>
          <a:lstStyle/>
          <a:p>
            <a:r>
              <a:rPr lang="mr-IN" sz="1200" b="1" dirty="0" smtClean="0">
                <a:latin typeface="Arial" panose="020B0604020202020204" pitchFamily="34" charset="0"/>
              </a:rPr>
              <a:t>8.3e-11</a:t>
            </a:r>
            <a:endParaRPr lang="en-US" sz="1200" b="1" dirty="0">
              <a:latin typeface="Arial" panose="020B0604020202020204" pitchFamily="34" charset="0"/>
              <a:cs typeface="Arial" panose="020B0604020202020204" pitchFamily="34" charset="0"/>
            </a:endParaRPr>
          </a:p>
        </p:txBody>
      </p:sp>
      <p:sp>
        <p:nvSpPr>
          <p:cNvPr id="7" name="TextBox 77"/>
          <p:cNvSpPr txBox="1"/>
          <p:nvPr/>
        </p:nvSpPr>
        <p:spPr>
          <a:xfrm>
            <a:off x="2324035" y="3794843"/>
            <a:ext cx="827904" cy="276999"/>
          </a:xfrm>
          <a:prstGeom prst="rect">
            <a:avLst/>
          </a:prstGeom>
          <a:noFill/>
        </p:spPr>
        <p:txBody>
          <a:bodyPr wrap="square" rtlCol="0">
            <a:spAutoFit/>
          </a:bodyPr>
          <a:lstStyle/>
          <a:p>
            <a:r>
              <a:rPr lang="mr-IN" sz="1200" b="1" dirty="0">
                <a:latin typeface="Arial" panose="020B0604020202020204" pitchFamily="34" charset="0"/>
              </a:rPr>
              <a:t>2.6e-18</a:t>
            </a:r>
            <a:endParaRPr lang="en-US" sz="1200" b="1" dirty="0">
              <a:latin typeface="Arial" panose="020B0604020202020204" pitchFamily="34" charset="0"/>
              <a:cs typeface="Arial" panose="020B0604020202020204" pitchFamily="34" charset="0"/>
            </a:endParaRPr>
          </a:p>
        </p:txBody>
      </p:sp>
      <p:sp>
        <p:nvSpPr>
          <p:cNvPr id="8" name="TextBox 78"/>
          <p:cNvSpPr txBox="1"/>
          <p:nvPr/>
        </p:nvSpPr>
        <p:spPr>
          <a:xfrm>
            <a:off x="3327452" y="5038580"/>
            <a:ext cx="827904" cy="461665"/>
          </a:xfrm>
          <a:prstGeom prst="rect">
            <a:avLst/>
          </a:prstGeom>
          <a:noFill/>
        </p:spPr>
        <p:txBody>
          <a:bodyPr wrap="square" rtlCol="0">
            <a:spAutoFit/>
          </a:bodyPr>
          <a:lstStyle/>
          <a:p>
            <a:r>
              <a:rPr lang="mr-IN" sz="1200" b="1" dirty="0">
                <a:latin typeface="Arial" panose="020B0604020202020204" pitchFamily="34" charset="0"/>
              </a:rPr>
              <a:t>8.7e-05	</a:t>
            </a:r>
            <a:endParaRPr lang="en-US" sz="1200" b="1" dirty="0">
              <a:latin typeface="Arial" panose="020B0604020202020204" pitchFamily="34" charset="0"/>
              <a:cs typeface="Arial" panose="020B0604020202020204" pitchFamily="34" charset="0"/>
            </a:endParaRPr>
          </a:p>
        </p:txBody>
      </p:sp>
      <p:sp>
        <p:nvSpPr>
          <p:cNvPr id="9" name="TextBox 79"/>
          <p:cNvSpPr txBox="1"/>
          <p:nvPr/>
        </p:nvSpPr>
        <p:spPr>
          <a:xfrm>
            <a:off x="4280723" y="3773203"/>
            <a:ext cx="827904" cy="276999"/>
          </a:xfrm>
          <a:prstGeom prst="rect">
            <a:avLst/>
          </a:prstGeom>
          <a:noFill/>
        </p:spPr>
        <p:txBody>
          <a:bodyPr wrap="square" rtlCol="0">
            <a:spAutoFit/>
          </a:bodyPr>
          <a:lstStyle/>
          <a:p>
            <a:r>
              <a:rPr lang="mr-IN" sz="1200" b="1" dirty="0">
                <a:latin typeface="Arial" panose="020B0604020202020204" pitchFamily="34" charset="0"/>
              </a:rPr>
              <a:t>4.2e-09</a:t>
            </a:r>
            <a:endParaRPr lang="en-US" sz="1200" b="1" dirty="0">
              <a:latin typeface="Arial" panose="020B0604020202020204" pitchFamily="34" charset="0"/>
              <a:cs typeface="Arial" panose="020B0604020202020204" pitchFamily="34" charset="0"/>
            </a:endParaRPr>
          </a:p>
        </p:txBody>
      </p:sp>
      <p:sp>
        <p:nvSpPr>
          <p:cNvPr id="10" name="TextBox 80"/>
          <p:cNvSpPr txBox="1"/>
          <p:nvPr/>
        </p:nvSpPr>
        <p:spPr>
          <a:xfrm>
            <a:off x="5477646" y="4944789"/>
            <a:ext cx="827904" cy="276999"/>
          </a:xfrm>
          <a:prstGeom prst="rect">
            <a:avLst/>
          </a:prstGeom>
          <a:noFill/>
        </p:spPr>
        <p:txBody>
          <a:bodyPr wrap="square" rtlCol="0">
            <a:spAutoFit/>
          </a:bodyPr>
          <a:lstStyle/>
          <a:p>
            <a:r>
              <a:rPr lang="mr-IN" sz="1200" b="1" dirty="0">
                <a:latin typeface="Arial" panose="020B0604020202020204" pitchFamily="34" charset="0"/>
              </a:rPr>
              <a:t>4.6e-05</a:t>
            </a:r>
            <a:endParaRPr lang="en-US" sz="1200" b="1" dirty="0">
              <a:latin typeface="Arial" panose="020B0604020202020204" pitchFamily="34" charset="0"/>
              <a:cs typeface="Arial" panose="020B0604020202020204" pitchFamily="34" charset="0"/>
            </a:endParaRPr>
          </a:p>
        </p:txBody>
      </p:sp>
      <p:sp>
        <p:nvSpPr>
          <p:cNvPr id="11" name="Rectangle 10"/>
          <p:cNvSpPr/>
          <p:nvPr/>
        </p:nvSpPr>
        <p:spPr>
          <a:xfrm>
            <a:off x="5012650" y="3090459"/>
            <a:ext cx="170035" cy="9489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5010036" y="3242859"/>
            <a:ext cx="170035" cy="948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5137202" y="3171509"/>
            <a:ext cx="731196" cy="246221"/>
          </a:xfrm>
          <a:prstGeom prst="rect">
            <a:avLst/>
          </a:prstGeom>
        </p:spPr>
        <p:txBody>
          <a:bodyPr wrap="none">
            <a:spAutoFit/>
          </a:bodyPr>
          <a:lstStyle/>
          <a:p>
            <a:r>
              <a:rPr lang="fr-FR" sz="1000" b="1" dirty="0" smtClean="0">
                <a:latin typeface="Arial" panose="020B0604020202020204" pitchFamily="34" charset="0"/>
                <a:cs typeface="Arial" panose="020B0604020202020204" pitchFamily="34" charset="0"/>
              </a:rPr>
              <a:t>Reference</a:t>
            </a:r>
            <a:endParaRPr lang="fr-FR" sz="1000" b="1" dirty="0">
              <a:latin typeface="Arial" panose="020B0604020202020204" pitchFamily="34" charset="0"/>
              <a:cs typeface="Arial" panose="020B0604020202020204" pitchFamily="34" charset="0"/>
            </a:endParaRPr>
          </a:p>
        </p:txBody>
      </p:sp>
      <p:sp>
        <p:nvSpPr>
          <p:cNvPr id="14" name="Rectangle 13"/>
          <p:cNvSpPr/>
          <p:nvPr/>
        </p:nvSpPr>
        <p:spPr>
          <a:xfrm>
            <a:off x="5137202" y="3028634"/>
            <a:ext cx="718466" cy="246221"/>
          </a:xfrm>
          <a:prstGeom prst="rect">
            <a:avLst/>
          </a:prstGeom>
        </p:spPr>
        <p:txBody>
          <a:bodyPr wrap="none">
            <a:spAutoFit/>
          </a:bodyPr>
          <a:lstStyle/>
          <a:p>
            <a:r>
              <a:rPr lang="fr-FR" sz="1000" b="1" dirty="0" smtClean="0">
                <a:latin typeface="Arial" panose="020B0604020202020204" pitchFamily="34" charset="0"/>
                <a:cs typeface="Arial" panose="020B0604020202020204" pitchFamily="34" charset="0"/>
              </a:rPr>
              <a:t>Input </a:t>
            </a:r>
            <a:r>
              <a:rPr lang="fr-FR" sz="1000" b="1" dirty="0" err="1" smtClean="0">
                <a:latin typeface="Arial" panose="020B0604020202020204" pitchFamily="34" charset="0"/>
                <a:cs typeface="Arial" panose="020B0604020202020204" pitchFamily="34" charset="0"/>
              </a:rPr>
              <a:t>list</a:t>
            </a:r>
            <a:endParaRPr lang="fr-FR" sz="1000" b="1" dirty="0">
              <a:latin typeface="Arial" panose="020B0604020202020204" pitchFamily="34" charset="0"/>
              <a:cs typeface="Arial" panose="020B0604020202020204" pitchFamily="34" charset="0"/>
            </a:endParaRPr>
          </a:p>
        </p:txBody>
      </p:sp>
      <p:sp>
        <p:nvSpPr>
          <p:cNvPr id="15" name="ZoneTexte 11"/>
          <p:cNvSpPr txBox="1"/>
          <p:nvPr/>
        </p:nvSpPr>
        <p:spPr>
          <a:xfrm>
            <a:off x="332656" y="323528"/>
            <a:ext cx="123648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S7</a:t>
            </a:r>
            <a:endParaRPr lang="fr-FR" b="1" dirty="0">
              <a:latin typeface="Arial" panose="020B0604020202020204" pitchFamily="34" charset="0"/>
              <a:cs typeface="Arial" panose="020B0604020202020204" pitchFamily="34" charset="0"/>
            </a:endParaRPr>
          </a:p>
        </p:txBody>
      </p:sp>
      <p:sp>
        <p:nvSpPr>
          <p:cNvPr id="2" name="Rectangle 1"/>
          <p:cNvSpPr/>
          <p:nvPr/>
        </p:nvSpPr>
        <p:spPr>
          <a:xfrm>
            <a:off x="273808" y="7393835"/>
            <a:ext cx="6374921" cy="646331"/>
          </a:xfrm>
          <a:prstGeom prst="rect">
            <a:avLst/>
          </a:prstGeom>
        </p:spPr>
        <p:txBody>
          <a:bodyPr wrap="square">
            <a:spAutoFit/>
          </a:bodyPr>
          <a:lstStyle/>
          <a:p>
            <a:r>
              <a:rPr lang="fr-FR" sz="1200" b="1" dirty="0" err="1"/>
              <a:t>Supplemental</a:t>
            </a:r>
            <a:r>
              <a:rPr lang="fr-FR" sz="1200" b="1" dirty="0"/>
              <a:t> Figure 7: </a:t>
            </a:r>
            <a:r>
              <a:rPr lang="fr-FR" sz="1200" dirty="0"/>
              <a:t>Gene </a:t>
            </a:r>
            <a:r>
              <a:rPr lang="fr-FR" sz="1200" dirty="0" err="1"/>
              <a:t>Ontology</a:t>
            </a:r>
            <a:r>
              <a:rPr lang="fr-FR" sz="1200" dirty="0"/>
              <a:t> </a:t>
            </a:r>
            <a:r>
              <a:rPr lang="fr-FR" sz="1200" dirty="0" err="1"/>
              <a:t>analysis</a:t>
            </a:r>
            <a:r>
              <a:rPr lang="fr-FR" sz="1200" dirty="0"/>
              <a:t> of </a:t>
            </a:r>
            <a:r>
              <a:rPr lang="fr-FR" sz="1200" dirty="0" err="1"/>
              <a:t>common</a:t>
            </a:r>
            <a:r>
              <a:rPr lang="fr-FR" sz="1200" dirty="0"/>
              <a:t> </a:t>
            </a:r>
            <a:r>
              <a:rPr lang="fr-FR" sz="1200" dirty="0" err="1"/>
              <a:t>targets</a:t>
            </a:r>
            <a:r>
              <a:rPr lang="fr-FR" sz="1200" dirty="0"/>
              <a:t> </a:t>
            </a:r>
            <a:r>
              <a:rPr lang="fr-FR" sz="1200" dirty="0" err="1"/>
              <a:t>between</a:t>
            </a:r>
            <a:r>
              <a:rPr lang="fr-FR" sz="1200" dirty="0"/>
              <a:t> BAF60 and PIF4. Bars in </a:t>
            </a:r>
            <a:r>
              <a:rPr lang="fr-FR" sz="1200" dirty="0" err="1"/>
              <a:t>blue</a:t>
            </a:r>
            <a:r>
              <a:rPr lang="fr-FR" sz="1200" dirty="0"/>
              <a:t> </a:t>
            </a:r>
            <a:r>
              <a:rPr lang="fr-FR" sz="1200" dirty="0" err="1"/>
              <a:t>represent</a:t>
            </a:r>
            <a:r>
              <a:rPr lang="fr-FR" sz="1200" dirty="0"/>
              <a:t> the input </a:t>
            </a:r>
            <a:r>
              <a:rPr lang="fr-FR" sz="1200" dirty="0" err="1"/>
              <a:t>list</a:t>
            </a:r>
            <a:r>
              <a:rPr lang="fr-FR" sz="1200" dirty="0"/>
              <a:t> and the bars in black the </a:t>
            </a:r>
            <a:r>
              <a:rPr lang="fr-FR" sz="1200" dirty="0" err="1"/>
              <a:t>reference</a:t>
            </a:r>
            <a:r>
              <a:rPr lang="fr-FR" sz="1200" dirty="0"/>
              <a:t>. There </a:t>
            </a:r>
            <a:r>
              <a:rPr lang="fr-FR" sz="1200" dirty="0" err="1"/>
              <a:t>is</a:t>
            </a:r>
            <a:r>
              <a:rPr lang="fr-FR" sz="1200" dirty="0"/>
              <a:t> a </a:t>
            </a:r>
            <a:r>
              <a:rPr lang="fr-FR" sz="1200" dirty="0" err="1"/>
              <a:t>significant</a:t>
            </a:r>
            <a:r>
              <a:rPr lang="fr-FR" sz="1200" dirty="0"/>
              <a:t> </a:t>
            </a:r>
            <a:r>
              <a:rPr lang="fr-FR" sz="1200" dirty="0" err="1"/>
              <a:t>enrichment</a:t>
            </a:r>
            <a:r>
              <a:rPr lang="fr-FR" sz="1200" dirty="0"/>
              <a:t> in </a:t>
            </a:r>
            <a:r>
              <a:rPr lang="fr-FR" sz="1200" dirty="0" err="1"/>
              <a:t>genes</a:t>
            </a:r>
            <a:r>
              <a:rPr lang="fr-FR" sz="1200" dirty="0"/>
              <a:t> </a:t>
            </a:r>
            <a:r>
              <a:rPr lang="fr-FR" sz="1200" dirty="0" err="1"/>
              <a:t>that</a:t>
            </a:r>
            <a:r>
              <a:rPr lang="fr-FR" sz="1200" dirty="0"/>
              <a:t> </a:t>
            </a:r>
            <a:r>
              <a:rPr lang="fr-FR" sz="1200" dirty="0" err="1"/>
              <a:t>participate</a:t>
            </a:r>
            <a:r>
              <a:rPr lang="fr-FR" sz="1200" dirty="0"/>
              <a:t> in the </a:t>
            </a:r>
            <a:r>
              <a:rPr lang="fr-FR" sz="1200" dirty="0" err="1"/>
              <a:t>response</a:t>
            </a:r>
            <a:r>
              <a:rPr lang="fr-FR" sz="1200" dirty="0"/>
              <a:t> to stimuli </a:t>
            </a:r>
            <a:r>
              <a:rPr lang="fr-FR" sz="1200" dirty="0" err="1"/>
              <a:t>such</a:t>
            </a:r>
            <a:r>
              <a:rPr lang="fr-FR" sz="1200" dirty="0"/>
              <a:t> as light and </a:t>
            </a:r>
            <a:r>
              <a:rPr lang="fr-FR" sz="1200" dirty="0" err="1"/>
              <a:t>temperature</a:t>
            </a:r>
            <a:r>
              <a:rPr lang="fr-FR" sz="1200" dirty="0"/>
              <a:t>. </a:t>
            </a:r>
            <a:endParaRPr lang="fr-FR" sz="1200" dirty="0"/>
          </a:p>
        </p:txBody>
      </p:sp>
    </p:spTree>
    <p:extLst>
      <p:ext uri="{BB962C8B-B14F-4D97-AF65-F5344CB8AC3E}">
        <p14:creationId xmlns:p14="http://schemas.microsoft.com/office/powerpoint/2010/main" val="3590382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940549" y="2416443"/>
            <a:ext cx="5125720" cy="2819400"/>
            <a:chOff x="2390935" y="796874"/>
            <a:chExt cx="4767590" cy="2819400"/>
          </a:xfrm>
        </p:grpSpPr>
        <p:sp>
          <p:nvSpPr>
            <p:cNvPr id="5" name="Rectangle 4"/>
            <p:cNvSpPr/>
            <p:nvPr/>
          </p:nvSpPr>
          <p:spPr>
            <a:xfrm>
              <a:off x="3276984" y="891768"/>
              <a:ext cx="707594" cy="246221"/>
            </a:xfrm>
            <a:prstGeom prst="rect">
              <a:avLst/>
            </a:prstGeom>
          </p:spPr>
          <p:txBody>
            <a:bodyPr wrap="none">
              <a:spAutoFit/>
            </a:bodyPr>
            <a:lstStyle/>
            <a:p>
              <a:r>
                <a:rPr lang="fr-FR" sz="1000" b="1" dirty="0">
                  <a:latin typeface="Arial" panose="020B0604020202020204" pitchFamily="34" charset="0"/>
                  <a:cs typeface="Arial" panose="020B0604020202020204" pitchFamily="34" charset="0"/>
                </a:rPr>
                <a:t>Input </a:t>
              </a:r>
              <a:r>
                <a:rPr lang="fr-FR" sz="1000" b="1" dirty="0" err="1">
                  <a:latin typeface="Arial" panose="020B0604020202020204" pitchFamily="34" charset="0"/>
                  <a:cs typeface="Arial" panose="020B0604020202020204" pitchFamily="34" charset="0"/>
                </a:rPr>
                <a:t>list</a:t>
              </a:r>
              <a:endParaRPr lang="fr-FR" sz="1000" b="1" dirty="0">
                <a:latin typeface="Arial" panose="020B0604020202020204" pitchFamily="34" charset="0"/>
                <a:cs typeface="Arial" panose="020B0604020202020204" pitchFamily="34" charset="0"/>
              </a:endParaRPr>
            </a:p>
          </p:txBody>
        </p:sp>
        <p:graphicFrame>
          <p:nvGraphicFramePr>
            <p:cNvPr id="6" name="Chart 22"/>
            <p:cNvGraphicFramePr>
              <a:graphicFrameLocks/>
            </p:cNvGraphicFramePr>
            <p:nvPr>
              <p:extLst>
                <p:ext uri="{D42A27DB-BD31-4B8C-83A1-F6EECF244321}">
                  <p14:modId xmlns:p14="http://schemas.microsoft.com/office/powerpoint/2010/main" val="2481441018"/>
                </p:ext>
              </p:extLst>
            </p:nvPr>
          </p:nvGraphicFramePr>
          <p:xfrm>
            <a:off x="2390935" y="796874"/>
            <a:ext cx="4767590" cy="2819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1"/>
            <p:cNvSpPr txBox="1"/>
            <p:nvPr/>
          </p:nvSpPr>
          <p:spPr>
            <a:xfrm>
              <a:off x="2766593" y="1680394"/>
              <a:ext cx="986187" cy="246221"/>
            </a:xfrm>
            <a:prstGeom prst="rect">
              <a:avLst/>
            </a:prstGeom>
            <a:noFill/>
          </p:spPr>
          <p:txBody>
            <a:bodyPr wrap="square" rtlCol="0">
              <a:spAutoFit/>
            </a:bodyPr>
            <a:lstStyle/>
            <a:p>
              <a:pPr algn="ctr"/>
              <a:r>
                <a:rPr lang="mr-IN" sz="1000" b="1" dirty="0">
                  <a:latin typeface="Arial" panose="020B0604020202020204" pitchFamily="34" charset="0"/>
                </a:rPr>
                <a:t>5.9e-12</a:t>
              </a:r>
              <a:endParaRPr lang="en-US" sz="1000" b="1" dirty="0">
                <a:latin typeface="Arial" panose="020B0604020202020204" pitchFamily="34" charset="0"/>
                <a:cs typeface="Arial" panose="020B0604020202020204" pitchFamily="34" charset="0"/>
              </a:endParaRPr>
            </a:p>
          </p:txBody>
        </p:sp>
        <p:sp>
          <p:nvSpPr>
            <p:cNvPr id="8" name="TextBox 59"/>
            <p:cNvSpPr txBox="1"/>
            <p:nvPr/>
          </p:nvSpPr>
          <p:spPr>
            <a:xfrm>
              <a:off x="3589934" y="1944692"/>
              <a:ext cx="775812" cy="246221"/>
            </a:xfrm>
            <a:prstGeom prst="rect">
              <a:avLst/>
            </a:prstGeom>
            <a:noFill/>
          </p:spPr>
          <p:txBody>
            <a:bodyPr wrap="square" rtlCol="0">
              <a:spAutoFit/>
            </a:bodyPr>
            <a:lstStyle/>
            <a:p>
              <a:pPr algn="ctr"/>
              <a:r>
                <a:rPr lang="mr-IN" sz="1000" b="1" dirty="0">
                  <a:latin typeface="Arial" panose="020B0604020202020204" pitchFamily="34" charset="0"/>
                </a:rPr>
                <a:t>6.4e-07</a:t>
              </a:r>
              <a:endParaRPr lang="en-US" sz="1000" b="1" dirty="0">
                <a:latin typeface="Arial" panose="020B0604020202020204" pitchFamily="34" charset="0"/>
                <a:cs typeface="Arial" panose="020B0604020202020204" pitchFamily="34" charset="0"/>
              </a:endParaRPr>
            </a:p>
          </p:txBody>
        </p:sp>
        <p:sp>
          <p:nvSpPr>
            <p:cNvPr id="9" name="TextBox 73"/>
            <p:cNvSpPr txBox="1"/>
            <p:nvPr/>
          </p:nvSpPr>
          <p:spPr>
            <a:xfrm>
              <a:off x="4151461" y="2036664"/>
              <a:ext cx="786483" cy="246221"/>
            </a:xfrm>
            <a:prstGeom prst="rect">
              <a:avLst/>
            </a:prstGeom>
            <a:noFill/>
          </p:spPr>
          <p:txBody>
            <a:bodyPr wrap="square" rtlCol="0">
              <a:spAutoFit/>
            </a:bodyPr>
            <a:lstStyle/>
            <a:p>
              <a:pPr algn="ctr"/>
              <a:r>
                <a:rPr lang="mr-IN" sz="1000" b="1" dirty="0">
                  <a:latin typeface="Arial" panose="020B0604020202020204" pitchFamily="34" charset="0"/>
                </a:rPr>
                <a:t>8.2e-09</a:t>
              </a:r>
              <a:endParaRPr lang="en-US" sz="1000" b="1" dirty="0">
                <a:latin typeface="Arial" panose="020B0604020202020204" pitchFamily="34" charset="0"/>
                <a:cs typeface="Arial" panose="020B0604020202020204" pitchFamily="34" charset="0"/>
              </a:endParaRPr>
            </a:p>
          </p:txBody>
        </p:sp>
        <p:sp>
          <p:nvSpPr>
            <p:cNvPr id="10" name="TextBox 74"/>
            <p:cNvSpPr txBox="1"/>
            <p:nvPr/>
          </p:nvSpPr>
          <p:spPr>
            <a:xfrm>
              <a:off x="4893588" y="2110100"/>
              <a:ext cx="734064"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0.0024</a:t>
              </a:r>
            </a:p>
          </p:txBody>
        </p:sp>
        <p:sp>
          <p:nvSpPr>
            <p:cNvPr id="11" name="TextBox 75"/>
            <p:cNvSpPr txBox="1"/>
            <p:nvPr/>
          </p:nvSpPr>
          <p:spPr>
            <a:xfrm>
              <a:off x="5407890" y="864933"/>
              <a:ext cx="822555" cy="246221"/>
            </a:xfrm>
            <a:prstGeom prst="rect">
              <a:avLst/>
            </a:prstGeom>
            <a:noFill/>
          </p:spPr>
          <p:txBody>
            <a:bodyPr wrap="square" rtlCol="0">
              <a:spAutoFit/>
            </a:bodyPr>
            <a:lstStyle/>
            <a:p>
              <a:pPr algn="ctr"/>
              <a:r>
                <a:rPr lang="mr-IN" sz="1000" b="1" dirty="0">
                  <a:latin typeface="Arial" panose="020B0604020202020204" pitchFamily="34" charset="0"/>
                </a:rPr>
                <a:t>4.9e-12</a:t>
              </a:r>
              <a:endParaRPr lang="en-US" sz="1000" b="1" dirty="0">
                <a:latin typeface="Arial" panose="020B0604020202020204" pitchFamily="34" charset="0"/>
                <a:cs typeface="Arial" panose="020B0604020202020204" pitchFamily="34" charset="0"/>
              </a:endParaRPr>
            </a:p>
          </p:txBody>
        </p:sp>
        <p:sp>
          <p:nvSpPr>
            <p:cNvPr id="12" name="Rectangle 11"/>
            <p:cNvSpPr/>
            <p:nvPr/>
          </p:nvSpPr>
          <p:spPr>
            <a:xfrm>
              <a:off x="3170104" y="968686"/>
              <a:ext cx="158155" cy="9489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3176532" y="1121086"/>
              <a:ext cx="158155" cy="948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3277094" y="1049736"/>
              <a:ext cx="680108" cy="246221"/>
            </a:xfrm>
            <a:prstGeom prst="rect">
              <a:avLst/>
            </a:prstGeom>
          </p:spPr>
          <p:txBody>
            <a:bodyPr wrap="none">
              <a:spAutoFit/>
            </a:bodyPr>
            <a:lstStyle/>
            <a:p>
              <a:r>
                <a:rPr lang="fr-FR" sz="1000" b="1" dirty="0" smtClean="0">
                  <a:latin typeface="Arial" panose="020B0604020202020204" pitchFamily="34" charset="0"/>
                  <a:cs typeface="Arial" panose="020B0604020202020204" pitchFamily="34" charset="0"/>
                </a:rPr>
                <a:t>Reference</a:t>
              </a:r>
              <a:endParaRPr lang="fr-FR" sz="1000" b="1" dirty="0">
                <a:latin typeface="Arial" panose="020B0604020202020204" pitchFamily="34" charset="0"/>
                <a:cs typeface="Arial" panose="020B0604020202020204" pitchFamily="34" charset="0"/>
              </a:endParaRPr>
            </a:p>
          </p:txBody>
        </p:sp>
      </p:grpSp>
      <p:sp>
        <p:nvSpPr>
          <p:cNvPr id="15" name="ZoneTexte 14"/>
          <p:cNvSpPr txBox="1"/>
          <p:nvPr/>
        </p:nvSpPr>
        <p:spPr>
          <a:xfrm>
            <a:off x="1218589" y="4163555"/>
            <a:ext cx="1295202" cy="553998"/>
          </a:xfrm>
          <a:prstGeom prst="rect">
            <a:avLst/>
          </a:prstGeom>
          <a:noFill/>
        </p:spPr>
        <p:txBody>
          <a:bodyPr wrap="square" rtlCol="0">
            <a:spAutoFit/>
          </a:bodyPr>
          <a:lstStyle/>
          <a:p>
            <a:pPr algn="ctr"/>
            <a:r>
              <a:rPr lang="fr-FR" sz="1000" b="1" dirty="0" smtClean="0">
                <a:latin typeface="Arial" panose="020B0604020202020204" pitchFamily="34" charset="0"/>
                <a:cs typeface="Arial" panose="020B0604020202020204" pitchFamily="34" charset="0"/>
              </a:rPr>
              <a:t>Hormone-</a:t>
            </a:r>
            <a:r>
              <a:rPr lang="fr-FR" sz="1000" b="1" dirty="0" err="1" smtClean="0">
                <a:latin typeface="Arial" panose="020B0604020202020204" pitchFamily="34" charset="0"/>
                <a:cs typeface="Arial" panose="020B0604020202020204" pitchFamily="34" charset="0"/>
              </a:rPr>
              <a:t>mediated</a:t>
            </a:r>
            <a:r>
              <a:rPr lang="fr-FR" sz="1000" b="1" dirty="0" smtClean="0">
                <a:latin typeface="Arial" panose="020B0604020202020204" pitchFamily="34" charset="0"/>
                <a:cs typeface="Arial" panose="020B0604020202020204" pitchFamily="34" charset="0"/>
              </a:rPr>
              <a:t> </a:t>
            </a:r>
            <a:r>
              <a:rPr lang="fr-FR" sz="1000" b="1" dirty="0" err="1" smtClean="0">
                <a:latin typeface="Arial" panose="020B0604020202020204" pitchFamily="34" charset="0"/>
                <a:cs typeface="Arial" panose="020B0604020202020204" pitchFamily="34" charset="0"/>
              </a:rPr>
              <a:t>signaling</a:t>
            </a:r>
            <a:endParaRPr lang="fr-FR" sz="1000" b="1" dirty="0">
              <a:latin typeface="Arial" panose="020B0604020202020204" pitchFamily="34" charset="0"/>
              <a:cs typeface="Arial" panose="020B0604020202020204" pitchFamily="34" charset="0"/>
            </a:endParaRPr>
          </a:p>
        </p:txBody>
      </p:sp>
      <p:sp>
        <p:nvSpPr>
          <p:cNvPr id="16" name="ZoneTexte 15"/>
          <p:cNvSpPr txBox="1"/>
          <p:nvPr/>
        </p:nvSpPr>
        <p:spPr>
          <a:xfrm>
            <a:off x="2860806" y="4164585"/>
            <a:ext cx="883036" cy="553998"/>
          </a:xfrm>
          <a:prstGeom prst="rect">
            <a:avLst/>
          </a:prstGeom>
          <a:noFill/>
        </p:spPr>
        <p:txBody>
          <a:bodyPr wrap="square" rtlCol="0">
            <a:spAutoFit/>
          </a:bodyPr>
          <a:lstStyle/>
          <a:p>
            <a:pPr algn="ctr"/>
            <a:r>
              <a:rPr lang="fr-FR" sz="1000" b="1" dirty="0" err="1" smtClean="0">
                <a:latin typeface="Arial" panose="020B0604020202020204" pitchFamily="34" charset="0"/>
                <a:cs typeface="Arial" panose="020B0604020202020204" pitchFamily="34" charset="0"/>
              </a:rPr>
              <a:t>Response</a:t>
            </a:r>
            <a:r>
              <a:rPr lang="fr-FR" sz="1000" b="1" dirty="0" smtClean="0">
                <a:latin typeface="Arial" panose="020B0604020202020204" pitchFamily="34" charset="0"/>
                <a:cs typeface="Arial" panose="020B0604020202020204" pitchFamily="34" charset="0"/>
              </a:rPr>
              <a:t> to </a:t>
            </a:r>
            <a:r>
              <a:rPr lang="fr-FR" sz="1000" b="1" dirty="0" err="1" smtClean="0">
                <a:latin typeface="Arial" panose="020B0604020202020204" pitchFamily="34" charset="0"/>
                <a:cs typeface="Arial" panose="020B0604020202020204" pitchFamily="34" charset="0"/>
              </a:rPr>
              <a:t>red</a:t>
            </a:r>
            <a:r>
              <a:rPr lang="fr-FR" sz="1000" b="1" dirty="0" smtClean="0">
                <a:latin typeface="Arial" panose="020B0604020202020204" pitchFamily="34" charset="0"/>
                <a:cs typeface="Arial" panose="020B0604020202020204" pitchFamily="34" charset="0"/>
              </a:rPr>
              <a:t> and far </a:t>
            </a:r>
            <a:r>
              <a:rPr lang="fr-FR" sz="1000" b="1" dirty="0" err="1" smtClean="0">
                <a:latin typeface="Arial" panose="020B0604020202020204" pitchFamily="34" charset="0"/>
                <a:cs typeface="Arial" panose="020B0604020202020204" pitchFamily="34" charset="0"/>
              </a:rPr>
              <a:t>red</a:t>
            </a:r>
            <a:r>
              <a:rPr lang="fr-FR" sz="1000" b="1" dirty="0" smtClean="0">
                <a:latin typeface="Arial" panose="020B0604020202020204" pitchFamily="34" charset="0"/>
                <a:cs typeface="Arial" panose="020B0604020202020204" pitchFamily="34" charset="0"/>
              </a:rPr>
              <a:t> light</a:t>
            </a:r>
            <a:endParaRPr lang="fr-FR" sz="1000" b="1" dirty="0">
              <a:latin typeface="Arial" panose="020B0604020202020204" pitchFamily="34" charset="0"/>
              <a:cs typeface="Arial" panose="020B0604020202020204" pitchFamily="34" charset="0"/>
            </a:endParaRPr>
          </a:p>
        </p:txBody>
      </p:sp>
      <p:sp>
        <p:nvSpPr>
          <p:cNvPr id="17" name="ZoneTexte 16"/>
          <p:cNvSpPr txBox="1"/>
          <p:nvPr/>
        </p:nvSpPr>
        <p:spPr>
          <a:xfrm>
            <a:off x="2204700" y="4175694"/>
            <a:ext cx="766557" cy="400110"/>
          </a:xfrm>
          <a:prstGeom prst="rect">
            <a:avLst/>
          </a:prstGeom>
          <a:noFill/>
        </p:spPr>
        <p:txBody>
          <a:bodyPr wrap="none" rtlCol="0">
            <a:spAutoFit/>
          </a:bodyPr>
          <a:lstStyle/>
          <a:p>
            <a:r>
              <a:rPr lang="fr-FR" sz="1000" b="1" dirty="0" err="1" smtClean="0">
                <a:latin typeface="Arial" panose="020B0604020202020204" pitchFamily="34" charset="0"/>
                <a:cs typeface="Arial" panose="020B0604020202020204" pitchFamily="34" charset="0"/>
              </a:rPr>
              <a:t>Circadian</a:t>
            </a:r>
            <a:endParaRPr lang="fr-FR" sz="1000" b="1" dirty="0">
              <a:latin typeface="Arial" panose="020B0604020202020204" pitchFamily="34" charset="0"/>
              <a:cs typeface="Arial" panose="020B0604020202020204" pitchFamily="34" charset="0"/>
            </a:endParaRPr>
          </a:p>
          <a:p>
            <a:pPr algn="ctr"/>
            <a:r>
              <a:rPr lang="fr-FR" sz="1000" b="1" dirty="0" err="1" smtClean="0">
                <a:latin typeface="Arial" panose="020B0604020202020204" pitchFamily="34" charset="0"/>
                <a:cs typeface="Arial" panose="020B0604020202020204" pitchFamily="34" charset="0"/>
              </a:rPr>
              <a:t>rhytm</a:t>
            </a:r>
            <a:endParaRPr lang="fr-FR" sz="1000" b="1" dirty="0">
              <a:latin typeface="Arial" panose="020B0604020202020204" pitchFamily="34" charset="0"/>
              <a:cs typeface="Arial" panose="020B0604020202020204" pitchFamily="34" charset="0"/>
            </a:endParaRPr>
          </a:p>
        </p:txBody>
      </p:sp>
      <p:sp>
        <p:nvSpPr>
          <p:cNvPr id="18" name="ZoneTexte 17"/>
          <p:cNvSpPr txBox="1"/>
          <p:nvPr/>
        </p:nvSpPr>
        <p:spPr>
          <a:xfrm>
            <a:off x="3553083" y="4175694"/>
            <a:ext cx="909864" cy="553998"/>
          </a:xfrm>
          <a:prstGeom prst="rect">
            <a:avLst/>
          </a:prstGeom>
          <a:noFill/>
        </p:spPr>
        <p:txBody>
          <a:bodyPr wrap="square" rtlCol="0">
            <a:spAutoFit/>
          </a:bodyPr>
          <a:lstStyle/>
          <a:p>
            <a:pPr algn="ctr"/>
            <a:r>
              <a:rPr lang="fr-FR" sz="1000" b="1" dirty="0" err="1" smtClean="0">
                <a:latin typeface="Arial" panose="020B0604020202020204" pitchFamily="34" charset="0"/>
                <a:cs typeface="Arial" panose="020B0604020202020204" pitchFamily="34" charset="0"/>
              </a:rPr>
              <a:t>Response</a:t>
            </a:r>
            <a:r>
              <a:rPr lang="fr-FR" sz="1000" b="1" dirty="0" smtClean="0">
                <a:latin typeface="Arial" panose="020B0604020202020204" pitchFamily="34" charset="0"/>
                <a:cs typeface="Arial" panose="020B0604020202020204" pitchFamily="34" charset="0"/>
              </a:rPr>
              <a:t> to light </a:t>
            </a:r>
            <a:r>
              <a:rPr lang="fr-FR" sz="1000" b="1" dirty="0" err="1" smtClean="0">
                <a:latin typeface="Arial" panose="020B0604020202020204" pitchFamily="34" charset="0"/>
                <a:cs typeface="Arial" panose="020B0604020202020204" pitchFamily="34" charset="0"/>
              </a:rPr>
              <a:t>intensity</a:t>
            </a:r>
            <a:endParaRPr lang="fr-FR" sz="1000" b="1" dirty="0">
              <a:latin typeface="Arial" panose="020B0604020202020204" pitchFamily="34" charset="0"/>
              <a:cs typeface="Arial" panose="020B0604020202020204" pitchFamily="34" charset="0"/>
            </a:endParaRPr>
          </a:p>
        </p:txBody>
      </p:sp>
      <p:sp>
        <p:nvSpPr>
          <p:cNvPr id="19" name="ZoneTexte 18"/>
          <p:cNvSpPr txBox="1"/>
          <p:nvPr/>
        </p:nvSpPr>
        <p:spPr>
          <a:xfrm>
            <a:off x="4223996" y="4189074"/>
            <a:ext cx="1067194" cy="553998"/>
          </a:xfrm>
          <a:prstGeom prst="rect">
            <a:avLst/>
          </a:prstGeom>
          <a:noFill/>
        </p:spPr>
        <p:txBody>
          <a:bodyPr wrap="square" rtlCol="0">
            <a:spAutoFit/>
          </a:bodyPr>
          <a:lstStyle/>
          <a:p>
            <a:pPr algn="ctr"/>
            <a:r>
              <a:rPr lang="fr-FR" sz="1000" b="1" dirty="0" smtClean="0">
                <a:latin typeface="Arial" panose="020B0604020202020204" pitchFamily="34" charset="0"/>
                <a:cs typeface="Arial" panose="020B0604020202020204" pitchFamily="34" charset="0"/>
              </a:rPr>
              <a:t>Transcription DNA </a:t>
            </a:r>
            <a:r>
              <a:rPr lang="fr-FR" sz="1000" b="1" dirty="0" err="1" smtClean="0">
                <a:latin typeface="Arial" panose="020B0604020202020204" pitchFamily="34" charset="0"/>
                <a:cs typeface="Arial" panose="020B0604020202020204" pitchFamily="34" charset="0"/>
              </a:rPr>
              <a:t>dependent</a:t>
            </a:r>
            <a:endParaRPr lang="fr-FR" sz="1000" b="1" dirty="0">
              <a:latin typeface="Arial" panose="020B0604020202020204" pitchFamily="34" charset="0"/>
              <a:cs typeface="Arial" panose="020B0604020202020204" pitchFamily="34" charset="0"/>
            </a:endParaRPr>
          </a:p>
        </p:txBody>
      </p:sp>
      <p:sp>
        <p:nvSpPr>
          <p:cNvPr id="20" name="Rectangle 19"/>
          <p:cNvSpPr/>
          <p:nvPr/>
        </p:nvSpPr>
        <p:spPr>
          <a:xfrm rot="16200000">
            <a:off x="374508" y="3182301"/>
            <a:ext cx="1426994" cy="246221"/>
          </a:xfrm>
          <a:prstGeom prst="rect">
            <a:avLst/>
          </a:prstGeom>
        </p:spPr>
        <p:txBody>
          <a:bodyPr wrap="none">
            <a:spAutoFit/>
          </a:bodyPr>
          <a:lstStyle/>
          <a:p>
            <a:pPr algn="ctr">
              <a:defRPr sz="1000" b="1" i="0" u="none" strike="noStrike" kern="1200" baseline="0">
                <a:solidFill>
                  <a:prstClr val="black"/>
                </a:solidFill>
                <a:latin typeface="Arial" panose="020B0604020202020204" pitchFamily="34" charset="0"/>
                <a:ea typeface="+mn-ea"/>
                <a:cs typeface="Arial" panose="020B0604020202020204" pitchFamily="34" charset="0"/>
              </a:defRPr>
            </a:pPr>
            <a:r>
              <a:rPr lang="en-US" dirty="0">
                <a:latin typeface="Arial" panose="020B0604020202020204" pitchFamily="34" charset="0"/>
                <a:cs typeface="Arial" panose="020B0604020202020204" pitchFamily="34" charset="0"/>
              </a:rPr>
              <a:t>percentage of genes</a:t>
            </a:r>
          </a:p>
        </p:txBody>
      </p:sp>
      <p:sp>
        <p:nvSpPr>
          <p:cNvPr id="21" name="ZoneTexte 20"/>
          <p:cNvSpPr txBox="1"/>
          <p:nvPr/>
        </p:nvSpPr>
        <p:spPr>
          <a:xfrm>
            <a:off x="1296296" y="1901628"/>
            <a:ext cx="4011034" cy="261610"/>
          </a:xfrm>
          <a:prstGeom prst="rect">
            <a:avLst/>
          </a:prstGeom>
          <a:noFill/>
        </p:spPr>
        <p:txBody>
          <a:bodyPr wrap="none" rtlCol="0">
            <a:spAutoFit/>
          </a:bodyPr>
          <a:lstStyle/>
          <a:p>
            <a:r>
              <a:rPr lang="fr-FR" sz="1100" b="1" dirty="0" smtClean="0">
                <a:latin typeface="Arial" panose="020B0604020202020204" pitchFamily="34" charset="0"/>
                <a:cs typeface="Arial" panose="020B0604020202020204" pitchFamily="34" charset="0"/>
              </a:rPr>
              <a:t>Gene Up </a:t>
            </a:r>
            <a:r>
              <a:rPr lang="fr-FR" sz="1100" b="1" dirty="0" err="1" smtClean="0">
                <a:latin typeface="Arial" panose="020B0604020202020204" pitchFamily="34" charset="0"/>
                <a:cs typeface="Arial" panose="020B0604020202020204" pitchFamily="34" charset="0"/>
              </a:rPr>
              <a:t>regulated</a:t>
            </a:r>
            <a:r>
              <a:rPr lang="fr-FR" sz="1100" b="1" dirty="0" smtClean="0">
                <a:latin typeface="Arial" panose="020B0604020202020204" pitchFamily="34" charset="0"/>
                <a:cs typeface="Arial" panose="020B0604020202020204" pitchFamily="34" charset="0"/>
              </a:rPr>
              <a:t> in </a:t>
            </a:r>
            <a:r>
              <a:rPr lang="fr-FR" sz="1100" b="1" i="1" dirty="0" smtClean="0">
                <a:latin typeface="Arial" panose="020B0604020202020204" pitchFamily="34" charset="0"/>
                <a:cs typeface="Arial" panose="020B0604020202020204" pitchFamily="34" charset="0"/>
              </a:rPr>
              <a:t>BAF60</a:t>
            </a:r>
            <a:r>
              <a:rPr lang="fr-FR" sz="1100" b="1" dirty="0" smtClean="0">
                <a:latin typeface="Arial" panose="020B0604020202020204" pitchFamily="34" charset="0"/>
                <a:cs typeface="Arial" panose="020B0604020202020204" pitchFamily="34" charset="0"/>
              </a:rPr>
              <a:t> </a:t>
            </a:r>
            <a:r>
              <a:rPr lang="fr-FR" sz="1100" b="1" dirty="0" err="1" smtClean="0">
                <a:latin typeface="Arial" panose="020B0604020202020204" pitchFamily="34" charset="0"/>
                <a:cs typeface="Arial" panose="020B0604020202020204" pitchFamily="34" charset="0"/>
              </a:rPr>
              <a:t>RNAi</a:t>
            </a:r>
            <a:r>
              <a:rPr lang="fr-FR" sz="1100" b="1" dirty="0" smtClean="0">
                <a:latin typeface="Arial" panose="020B0604020202020204" pitchFamily="34" charset="0"/>
                <a:cs typeface="Arial" panose="020B0604020202020204" pitchFamily="34" charset="0"/>
              </a:rPr>
              <a:t> and </a:t>
            </a:r>
            <a:r>
              <a:rPr lang="fr-FR" sz="1100" b="1" dirty="0" err="1" smtClean="0">
                <a:latin typeface="Arial" panose="020B0604020202020204" pitchFamily="34" charset="0"/>
                <a:cs typeface="Arial" panose="020B0604020202020204" pitchFamily="34" charset="0"/>
              </a:rPr>
              <a:t>targeted</a:t>
            </a:r>
            <a:r>
              <a:rPr lang="fr-FR" sz="1100" b="1" dirty="0" smtClean="0">
                <a:latin typeface="Arial" panose="020B0604020202020204" pitchFamily="34" charset="0"/>
                <a:cs typeface="Arial" panose="020B0604020202020204" pitchFamily="34" charset="0"/>
              </a:rPr>
              <a:t> by BAF60</a:t>
            </a:r>
            <a:endParaRPr lang="fr-FR" sz="1100" b="1" dirty="0">
              <a:latin typeface="Arial" panose="020B0604020202020204" pitchFamily="34" charset="0"/>
              <a:cs typeface="Arial" panose="020B0604020202020204" pitchFamily="34" charset="0"/>
            </a:endParaRPr>
          </a:p>
        </p:txBody>
      </p:sp>
      <p:sp>
        <p:nvSpPr>
          <p:cNvPr id="22" name="ZoneTexte 11"/>
          <p:cNvSpPr txBox="1"/>
          <p:nvPr/>
        </p:nvSpPr>
        <p:spPr>
          <a:xfrm>
            <a:off x="332656" y="323528"/>
            <a:ext cx="123623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S8</a:t>
            </a:r>
            <a:endParaRPr lang="fr-FR" b="1" dirty="0">
              <a:latin typeface="Arial" panose="020B0604020202020204" pitchFamily="34" charset="0"/>
              <a:cs typeface="Arial" panose="020B0604020202020204" pitchFamily="34" charset="0"/>
            </a:endParaRPr>
          </a:p>
        </p:txBody>
      </p:sp>
      <p:sp>
        <p:nvSpPr>
          <p:cNvPr id="2" name="Rectangle 1"/>
          <p:cNvSpPr/>
          <p:nvPr/>
        </p:nvSpPr>
        <p:spPr>
          <a:xfrm>
            <a:off x="230554" y="6325894"/>
            <a:ext cx="6463544" cy="461665"/>
          </a:xfrm>
          <a:prstGeom prst="rect">
            <a:avLst/>
          </a:prstGeom>
        </p:spPr>
        <p:txBody>
          <a:bodyPr wrap="square">
            <a:spAutoFit/>
          </a:bodyPr>
          <a:lstStyle/>
          <a:p>
            <a:r>
              <a:rPr lang="en-US" sz="1200" b="1" dirty="0"/>
              <a:t>Supplemental Figure 8:</a:t>
            </a:r>
            <a:r>
              <a:rPr lang="en-US" sz="1200" dirty="0"/>
              <a:t> Gene Ontology analysis of gene up-regulated in </a:t>
            </a:r>
            <a:r>
              <a:rPr lang="en-US" sz="1200" i="1" dirty="0"/>
              <a:t>BAF60</a:t>
            </a:r>
            <a:r>
              <a:rPr lang="en-US" sz="1200" dirty="0"/>
              <a:t> RNAi and targeted by BAF60. Bars in red represent the input list and the bars in black the reference.</a:t>
            </a:r>
            <a:endParaRPr lang="fr-FR" sz="1200" dirty="0"/>
          </a:p>
        </p:txBody>
      </p:sp>
    </p:spTree>
    <p:extLst>
      <p:ext uri="{BB962C8B-B14F-4D97-AF65-F5344CB8AC3E}">
        <p14:creationId xmlns:p14="http://schemas.microsoft.com/office/powerpoint/2010/main" val="3213950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32656" y="323528"/>
            <a:ext cx="123623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S9</a:t>
            </a:r>
            <a:endParaRPr lang="fr-FR" b="1" dirty="0">
              <a:latin typeface="Arial" panose="020B0604020202020204" pitchFamily="34" charset="0"/>
              <a:cs typeface="Arial" panose="020B0604020202020204" pitchFamily="34" charset="0"/>
            </a:endParaRPr>
          </a:p>
        </p:txBody>
      </p:sp>
      <p:sp>
        <p:nvSpPr>
          <p:cNvPr id="5" name="ZoneTexte 21"/>
          <p:cNvSpPr txBox="1"/>
          <p:nvPr/>
        </p:nvSpPr>
        <p:spPr>
          <a:xfrm>
            <a:off x="4857922" y="5383066"/>
            <a:ext cx="255199" cy="246221"/>
          </a:xfrm>
          <a:prstGeom prst="rect">
            <a:avLst/>
          </a:prstGeom>
          <a:noFill/>
        </p:spPr>
        <p:txBody>
          <a:bodyPr wrap="none" rtlCol="0">
            <a:spAutoFit/>
          </a:bodyPr>
          <a:lstStyle/>
          <a:p>
            <a:pPr algn="ctr">
              <a:spcAft>
                <a:spcPts val="0"/>
              </a:spcAft>
            </a:pPr>
            <a:r>
              <a:rPr lang="fr-FR" sz="1000" b="1" dirty="0">
                <a:solidFill>
                  <a:srgbClr val="000000"/>
                </a:solidFill>
                <a:latin typeface="Arial"/>
                <a:ea typeface="Times New Roman"/>
                <a:cs typeface="Times New Roman"/>
              </a:rPr>
              <a:t>3</a:t>
            </a:r>
            <a:endParaRPr lang="fr-FR" sz="1200" dirty="0">
              <a:effectLst/>
              <a:latin typeface="Times New Roman"/>
              <a:ea typeface="Times New Roman"/>
            </a:endParaRPr>
          </a:p>
        </p:txBody>
      </p:sp>
      <p:sp>
        <p:nvSpPr>
          <p:cNvPr id="6" name="Triangle isocèle 5"/>
          <p:cNvSpPr/>
          <p:nvPr/>
        </p:nvSpPr>
        <p:spPr>
          <a:xfrm rot="10800000">
            <a:off x="1338703" y="3616403"/>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isocèle 6"/>
          <p:cNvSpPr/>
          <p:nvPr/>
        </p:nvSpPr>
        <p:spPr>
          <a:xfrm rot="10800000">
            <a:off x="1705008" y="2030295"/>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riangle isocèle 7"/>
          <p:cNvSpPr/>
          <p:nvPr/>
        </p:nvSpPr>
        <p:spPr>
          <a:xfrm rot="10800000">
            <a:off x="786896" y="2030295"/>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28"/>
          <p:cNvSpPr txBox="1"/>
          <p:nvPr/>
        </p:nvSpPr>
        <p:spPr>
          <a:xfrm rot="16200000">
            <a:off x="3359727" y="2659768"/>
            <a:ext cx="776704" cy="246221"/>
          </a:xfrm>
          <a:prstGeom prst="rect">
            <a:avLst/>
          </a:prstGeom>
          <a:noFill/>
        </p:spPr>
        <p:txBody>
          <a:bodyPr wrap="square" rtlCol="0">
            <a:spAutoFit/>
          </a:bodyPr>
          <a:lstStyle/>
          <a:p>
            <a:pPr algn="ctr">
              <a:spcAft>
                <a:spcPts val="0"/>
              </a:spcAft>
            </a:pPr>
            <a:r>
              <a:rPr lang="fr-FR" sz="1000" b="1" kern="1200" dirty="0">
                <a:solidFill>
                  <a:srgbClr val="000000"/>
                </a:solidFill>
                <a:effectLst/>
                <a:latin typeface="Arial"/>
                <a:ea typeface="Times New Roman"/>
                <a:cs typeface="Times New Roman"/>
              </a:rPr>
              <a:t>% Input</a:t>
            </a:r>
            <a:endParaRPr lang="fr-FR" sz="1200" b="1" dirty="0">
              <a:effectLst/>
              <a:latin typeface="Times New Roman"/>
              <a:ea typeface="Times New Roman"/>
            </a:endParaRPr>
          </a:p>
        </p:txBody>
      </p:sp>
      <p:cxnSp>
        <p:nvCxnSpPr>
          <p:cNvPr id="10" name="Connecteur droit 9"/>
          <p:cNvCxnSpPr/>
          <p:nvPr/>
        </p:nvCxnSpPr>
        <p:spPr>
          <a:xfrm>
            <a:off x="4146058" y="2105306"/>
            <a:ext cx="216497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440343" y="2014442"/>
            <a:ext cx="773727"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cxnSp>
        <p:nvCxnSpPr>
          <p:cNvPr id="12" name="Connecteur droit 11"/>
          <p:cNvCxnSpPr/>
          <p:nvPr/>
        </p:nvCxnSpPr>
        <p:spPr>
          <a:xfrm>
            <a:off x="4187730" y="2196106"/>
            <a:ext cx="78321"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111903" y="2196106"/>
            <a:ext cx="78321"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5317513" y="2196106"/>
            <a:ext cx="108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ZoneTexte 18"/>
          <p:cNvSpPr txBox="1"/>
          <p:nvPr/>
        </p:nvSpPr>
        <p:spPr>
          <a:xfrm>
            <a:off x="4095561" y="2184352"/>
            <a:ext cx="255198"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16" name="ZoneTexte 19"/>
          <p:cNvSpPr txBox="1"/>
          <p:nvPr/>
        </p:nvSpPr>
        <p:spPr>
          <a:xfrm>
            <a:off x="5020960" y="2184351"/>
            <a:ext cx="255198" cy="246221"/>
          </a:xfrm>
          <a:prstGeom prst="rect">
            <a:avLst/>
          </a:prstGeom>
          <a:noFill/>
        </p:spPr>
        <p:txBody>
          <a:bodyPr wrap="none" rtlCol="0">
            <a:spAutoFit/>
          </a:bodyPr>
          <a:lstStyle/>
          <a:p>
            <a:pP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17" name="ZoneTexte 20"/>
          <p:cNvSpPr txBox="1"/>
          <p:nvPr/>
        </p:nvSpPr>
        <p:spPr>
          <a:xfrm>
            <a:off x="5241663" y="2184351"/>
            <a:ext cx="255198" cy="246221"/>
          </a:xfrm>
          <a:prstGeom prst="rect">
            <a:avLst/>
          </a:prstGeom>
          <a:noFill/>
        </p:spPr>
        <p:txBody>
          <a:bodyPr wrap="none" rtlCol="0">
            <a:spAutoFit/>
          </a:bodyPr>
          <a:lstStyle/>
          <a:p>
            <a:pP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graphicFrame>
        <p:nvGraphicFramePr>
          <p:cNvPr id="18" name="Graphique 17"/>
          <p:cNvGraphicFramePr>
            <a:graphicFrameLocks/>
          </p:cNvGraphicFramePr>
          <p:nvPr>
            <p:extLst>
              <p:ext uri="{D42A27DB-BD31-4B8C-83A1-F6EECF244321}">
                <p14:modId xmlns:p14="http://schemas.microsoft.com/office/powerpoint/2010/main" val="1734820647"/>
              </p:ext>
            </p:extLst>
          </p:nvPr>
        </p:nvGraphicFramePr>
        <p:xfrm>
          <a:off x="3803904" y="2423139"/>
          <a:ext cx="2739402" cy="720000"/>
        </p:xfrm>
        <a:graphic>
          <a:graphicData uri="http://schemas.openxmlformats.org/drawingml/2006/chart">
            <c:chart xmlns:c="http://schemas.openxmlformats.org/drawingml/2006/chart" xmlns:r="http://schemas.openxmlformats.org/officeDocument/2006/relationships" r:id="rId2"/>
          </a:graphicData>
        </a:graphic>
      </p:graphicFrame>
      <p:cxnSp>
        <p:nvCxnSpPr>
          <p:cNvPr id="19" name="Connecteur droit 18"/>
          <p:cNvCxnSpPr/>
          <p:nvPr/>
        </p:nvCxnSpPr>
        <p:spPr>
          <a:xfrm>
            <a:off x="4269923" y="3131384"/>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5034152" y="3131384"/>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5801901" y="3131384"/>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ZoneTexte 61"/>
          <p:cNvSpPr txBox="1"/>
          <p:nvPr/>
        </p:nvSpPr>
        <p:spPr>
          <a:xfrm>
            <a:off x="4355919" y="3115142"/>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23" name="ZoneTexte 62"/>
          <p:cNvSpPr txBox="1"/>
          <p:nvPr/>
        </p:nvSpPr>
        <p:spPr>
          <a:xfrm>
            <a:off x="5887897" y="3115142"/>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sp>
        <p:nvSpPr>
          <p:cNvPr id="24" name="ZoneTexte 63"/>
          <p:cNvSpPr txBox="1"/>
          <p:nvPr/>
        </p:nvSpPr>
        <p:spPr>
          <a:xfrm>
            <a:off x="5120148" y="3115142"/>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25" name="ZoneTexte 24"/>
          <p:cNvSpPr txBox="1"/>
          <p:nvPr/>
        </p:nvSpPr>
        <p:spPr>
          <a:xfrm>
            <a:off x="4236345" y="2291168"/>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26" name="ZoneTexte 25"/>
          <p:cNvSpPr txBox="1"/>
          <p:nvPr/>
        </p:nvSpPr>
        <p:spPr>
          <a:xfrm>
            <a:off x="5770226" y="2299430"/>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cxnSp>
        <p:nvCxnSpPr>
          <p:cNvPr id="27" name="Connecteur droit 26"/>
          <p:cNvCxnSpPr/>
          <p:nvPr/>
        </p:nvCxnSpPr>
        <p:spPr>
          <a:xfrm>
            <a:off x="753374" y="3689310"/>
            <a:ext cx="237949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227043" y="3603121"/>
            <a:ext cx="258376"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29" name="Rectangle 28"/>
          <p:cNvSpPr/>
          <p:nvPr/>
        </p:nvSpPr>
        <p:spPr>
          <a:xfrm>
            <a:off x="2537095" y="3603121"/>
            <a:ext cx="155026"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30" name="Rectangle 29"/>
          <p:cNvSpPr/>
          <p:nvPr/>
        </p:nvSpPr>
        <p:spPr>
          <a:xfrm>
            <a:off x="2743795" y="3603121"/>
            <a:ext cx="361727"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cxnSp>
        <p:nvCxnSpPr>
          <p:cNvPr id="31" name="Connecteur droit 30"/>
          <p:cNvCxnSpPr/>
          <p:nvPr/>
        </p:nvCxnSpPr>
        <p:spPr>
          <a:xfrm>
            <a:off x="846385" y="3778838"/>
            <a:ext cx="99357"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ZoneTexte 18"/>
          <p:cNvSpPr txBox="1"/>
          <p:nvPr/>
        </p:nvSpPr>
        <p:spPr>
          <a:xfrm>
            <a:off x="768464" y="3767084"/>
            <a:ext cx="255198"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cxnSp>
        <p:nvCxnSpPr>
          <p:cNvPr id="33" name="Connecteur droit 32"/>
          <p:cNvCxnSpPr/>
          <p:nvPr/>
        </p:nvCxnSpPr>
        <p:spPr>
          <a:xfrm>
            <a:off x="1335710" y="3778838"/>
            <a:ext cx="99357"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ZoneTexte 18"/>
          <p:cNvSpPr txBox="1"/>
          <p:nvPr/>
        </p:nvSpPr>
        <p:spPr>
          <a:xfrm>
            <a:off x="1257789" y="3767084"/>
            <a:ext cx="255198" cy="246221"/>
          </a:xfrm>
          <a:prstGeom prst="rect">
            <a:avLst/>
          </a:prstGeom>
          <a:noFill/>
        </p:spPr>
        <p:txBody>
          <a:bodyPr wrap="none" rtlCol="0">
            <a:spAutoFit/>
          </a:bodyPr>
          <a:lstStyle/>
          <a:p>
            <a:pPr algn="ctr">
              <a:spcAft>
                <a:spcPts val="0"/>
              </a:spcAft>
            </a:pPr>
            <a:r>
              <a:rPr lang="fr-FR" sz="1000" b="1" kern="1200" dirty="0" smtClean="0">
                <a:solidFill>
                  <a:srgbClr val="000000"/>
                </a:solidFill>
                <a:effectLst/>
                <a:latin typeface="Arial"/>
                <a:ea typeface="Times New Roman"/>
                <a:cs typeface="Times New Roman"/>
              </a:rPr>
              <a:t>2</a:t>
            </a:r>
            <a:endParaRPr lang="fr-FR" sz="1000" dirty="0">
              <a:effectLst/>
              <a:latin typeface="Times New Roman"/>
              <a:ea typeface="Times New Roman"/>
            </a:endParaRPr>
          </a:p>
        </p:txBody>
      </p:sp>
      <p:cxnSp>
        <p:nvCxnSpPr>
          <p:cNvPr id="35" name="Connecteur droit 34"/>
          <p:cNvCxnSpPr/>
          <p:nvPr/>
        </p:nvCxnSpPr>
        <p:spPr>
          <a:xfrm>
            <a:off x="2042995" y="3778838"/>
            <a:ext cx="99357"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ZoneTexte 18"/>
          <p:cNvSpPr txBox="1"/>
          <p:nvPr/>
        </p:nvSpPr>
        <p:spPr>
          <a:xfrm>
            <a:off x="1965074" y="3767084"/>
            <a:ext cx="255198" cy="246221"/>
          </a:xfrm>
          <a:prstGeom prst="rect">
            <a:avLst/>
          </a:prstGeom>
          <a:noFill/>
        </p:spPr>
        <p:txBody>
          <a:bodyPr wrap="none" rtlCol="0">
            <a:spAutoFit/>
          </a:bodyPr>
          <a:lstStyle/>
          <a:p>
            <a:pPr algn="ctr">
              <a:spcAft>
                <a:spcPts val="0"/>
              </a:spcAft>
            </a:pPr>
            <a:r>
              <a:rPr lang="fr-FR" sz="1000" b="1" kern="1200" dirty="0" smtClean="0">
                <a:solidFill>
                  <a:srgbClr val="000000"/>
                </a:solidFill>
                <a:effectLst/>
                <a:latin typeface="Arial"/>
                <a:ea typeface="Times New Roman"/>
                <a:cs typeface="Times New Roman"/>
              </a:rPr>
              <a:t>3</a:t>
            </a:r>
            <a:endParaRPr lang="fr-FR" sz="1000" dirty="0">
              <a:effectLst/>
              <a:latin typeface="Times New Roman"/>
              <a:ea typeface="Times New Roman"/>
            </a:endParaRPr>
          </a:p>
        </p:txBody>
      </p:sp>
      <p:graphicFrame>
        <p:nvGraphicFramePr>
          <p:cNvPr id="37" name="Graphique 36"/>
          <p:cNvGraphicFramePr>
            <a:graphicFrameLocks/>
          </p:cNvGraphicFramePr>
          <p:nvPr>
            <p:extLst>
              <p:ext uri="{D42A27DB-BD31-4B8C-83A1-F6EECF244321}">
                <p14:modId xmlns:p14="http://schemas.microsoft.com/office/powerpoint/2010/main" val="4047831178"/>
              </p:ext>
            </p:extLst>
          </p:nvPr>
        </p:nvGraphicFramePr>
        <p:xfrm>
          <a:off x="441249" y="4004934"/>
          <a:ext cx="2739402" cy="720000"/>
        </p:xfrm>
        <a:graphic>
          <a:graphicData uri="http://schemas.openxmlformats.org/drawingml/2006/chart">
            <c:chart xmlns:c="http://schemas.openxmlformats.org/drawingml/2006/chart" xmlns:r="http://schemas.openxmlformats.org/officeDocument/2006/relationships" r:id="rId3"/>
          </a:graphicData>
        </a:graphic>
      </p:graphicFrame>
      <p:sp>
        <p:nvSpPr>
          <p:cNvPr id="38" name="ZoneTexte 28"/>
          <p:cNvSpPr txBox="1"/>
          <p:nvPr/>
        </p:nvSpPr>
        <p:spPr>
          <a:xfrm rot="16200000">
            <a:off x="-3831" y="4241563"/>
            <a:ext cx="776704" cy="246221"/>
          </a:xfrm>
          <a:prstGeom prst="rect">
            <a:avLst/>
          </a:prstGeom>
          <a:noFill/>
        </p:spPr>
        <p:txBody>
          <a:bodyPr wrap="square" rtlCol="0">
            <a:spAutoFit/>
          </a:bodyPr>
          <a:lstStyle/>
          <a:p>
            <a:pPr algn="ctr">
              <a:spcAft>
                <a:spcPts val="0"/>
              </a:spcAft>
            </a:pPr>
            <a:r>
              <a:rPr lang="fr-FR" sz="1000" b="1" kern="1200" dirty="0">
                <a:solidFill>
                  <a:srgbClr val="000000"/>
                </a:solidFill>
                <a:effectLst/>
                <a:latin typeface="Arial"/>
                <a:ea typeface="Times New Roman"/>
                <a:cs typeface="Times New Roman"/>
              </a:rPr>
              <a:t>% Input</a:t>
            </a:r>
            <a:endParaRPr lang="fr-FR" sz="1200" b="1" dirty="0">
              <a:effectLst/>
              <a:latin typeface="Times New Roman"/>
              <a:ea typeface="Times New Roman"/>
            </a:endParaRPr>
          </a:p>
        </p:txBody>
      </p:sp>
      <p:cxnSp>
        <p:nvCxnSpPr>
          <p:cNvPr id="39" name="Connecteur droit 38"/>
          <p:cNvCxnSpPr/>
          <p:nvPr/>
        </p:nvCxnSpPr>
        <p:spPr>
          <a:xfrm>
            <a:off x="906365" y="4713179"/>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a:off x="1670594" y="4713179"/>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2438343" y="4713179"/>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61"/>
          <p:cNvSpPr txBox="1"/>
          <p:nvPr/>
        </p:nvSpPr>
        <p:spPr>
          <a:xfrm>
            <a:off x="992361" y="4696937"/>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43" name="ZoneTexte 62"/>
          <p:cNvSpPr txBox="1"/>
          <p:nvPr/>
        </p:nvSpPr>
        <p:spPr>
          <a:xfrm>
            <a:off x="2524339" y="4696937"/>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sp>
        <p:nvSpPr>
          <p:cNvPr id="44" name="ZoneTexte 63"/>
          <p:cNvSpPr txBox="1"/>
          <p:nvPr/>
        </p:nvSpPr>
        <p:spPr>
          <a:xfrm>
            <a:off x="1756590" y="4696937"/>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45" name="ZoneTexte 44"/>
          <p:cNvSpPr txBox="1"/>
          <p:nvPr/>
        </p:nvSpPr>
        <p:spPr>
          <a:xfrm>
            <a:off x="872787" y="3865266"/>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46" name="ZoneTexte 45"/>
          <p:cNvSpPr txBox="1"/>
          <p:nvPr/>
        </p:nvSpPr>
        <p:spPr>
          <a:xfrm>
            <a:off x="2406668" y="4057712"/>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47" name="ZoneTexte 46"/>
          <p:cNvSpPr txBox="1"/>
          <p:nvPr/>
        </p:nvSpPr>
        <p:spPr>
          <a:xfrm>
            <a:off x="1641357" y="3795639"/>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cxnSp>
        <p:nvCxnSpPr>
          <p:cNvPr id="48" name="Connecteur droit 47"/>
          <p:cNvCxnSpPr/>
          <p:nvPr/>
        </p:nvCxnSpPr>
        <p:spPr>
          <a:xfrm>
            <a:off x="4210646" y="3688339"/>
            <a:ext cx="205698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4853146" y="3601003"/>
            <a:ext cx="121787" cy="180000"/>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50" name="Rectangle 49"/>
          <p:cNvSpPr/>
          <p:nvPr/>
        </p:nvSpPr>
        <p:spPr>
          <a:xfrm>
            <a:off x="5036845" y="3601003"/>
            <a:ext cx="13154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51" name="Rectangle 50"/>
          <p:cNvSpPr/>
          <p:nvPr/>
        </p:nvSpPr>
        <p:spPr>
          <a:xfrm>
            <a:off x="5466933" y="3601003"/>
            <a:ext cx="3410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52" name="Rectangle 51"/>
          <p:cNvSpPr/>
          <p:nvPr/>
        </p:nvSpPr>
        <p:spPr>
          <a:xfrm>
            <a:off x="5565484" y="3601003"/>
            <a:ext cx="90486"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53" name="Rectangle 52"/>
          <p:cNvSpPr/>
          <p:nvPr/>
        </p:nvSpPr>
        <p:spPr>
          <a:xfrm>
            <a:off x="5700865" y="3601003"/>
            <a:ext cx="47973"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54" name="Rectangle 53"/>
          <p:cNvSpPr/>
          <p:nvPr/>
        </p:nvSpPr>
        <p:spPr>
          <a:xfrm>
            <a:off x="5825747" y="3601003"/>
            <a:ext cx="3410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55" name="Rectangle 54"/>
          <p:cNvSpPr/>
          <p:nvPr/>
        </p:nvSpPr>
        <p:spPr>
          <a:xfrm>
            <a:off x="5910225" y="3601003"/>
            <a:ext cx="31223"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56" name="Rectangle 55"/>
          <p:cNvSpPr/>
          <p:nvPr/>
        </p:nvSpPr>
        <p:spPr>
          <a:xfrm>
            <a:off x="6006224" y="3601003"/>
            <a:ext cx="233099"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cxnSp>
        <p:nvCxnSpPr>
          <p:cNvPr id="57" name="Connecteur droit 56"/>
          <p:cNvCxnSpPr/>
          <p:nvPr/>
        </p:nvCxnSpPr>
        <p:spPr>
          <a:xfrm>
            <a:off x="4248586" y="3775578"/>
            <a:ext cx="68199"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4557875" y="3775578"/>
            <a:ext cx="68199"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a:off x="4800644" y="3775578"/>
            <a:ext cx="341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ZoneTexte 21"/>
          <p:cNvSpPr txBox="1"/>
          <p:nvPr/>
        </p:nvSpPr>
        <p:spPr>
          <a:xfrm>
            <a:off x="4155086" y="3769202"/>
            <a:ext cx="255199"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200" dirty="0">
              <a:effectLst/>
              <a:latin typeface="Times New Roman"/>
              <a:ea typeface="Times New Roman"/>
            </a:endParaRPr>
          </a:p>
        </p:txBody>
      </p:sp>
      <p:sp>
        <p:nvSpPr>
          <p:cNvPr id="61" name="ZoneTexte 22"/>
          <p:cNvSpPr txBox="1"/>
          <p:nvPr/>
        </p:nvSpPr>
        <p:spPr>
          <a:xfrm>
            <a:off x="4464375" y="3769202"/>
            <a:ext cx="255199"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200" dirty="0">
              <a:effectLst/>
              <a:latin typeface="Times New Roman"/>
              <a:ea typeface="Times New Roman"/>
            </a:endParaRPr>
          </a:p>
        </p:txBody>
      </p:sp>
      <p:sp>
        <p:nvSpPr>
          <p:cNvPr id="62" name="ZoneTexte 23"/>
          <p:cNvSpPr txBox="1"/>
          <p:nvPr/>
        </p:nvSpPr>
        <p:spPr>
          <a:xfrm>
            <a:off x="4690095" y="3769202"/>
            <a:ext cx="255199"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200" dirty="0">
              <a:effectLst/>
              <a:latin typeface="Times New Roman"/>
              <a:ea typeface="Times New Roman"/>
            </a:endParaRPr>
          </a:p>
        </p:txBody>
      </p:sp>
      <p:graphicFrame>
        <p:nvGraphicFramePr>
          <p:cNvPr id="63" name="Graphique 62"/>
          <p:cNvGraphicFramePr>
            <a:graphicFrameLocks/>
          </p:cNvGraphicFramePr>
          <p:nvPr>
            <p:extLst>
              <p:ext uri="{D42A27DB-BD31-4B8C-83A1-F6EECF244321}">
                <p14:modId xmlns:p14="http://schemas.microsoft.com/office/powerpoint/2010/main" val="2875054533"/>
              </p:ext>
            </p:extLst>
          </p:nvPr>
        </p:nvGraphicFramePr>
        <p:xfrm>
          <a:off x="3803904" y="4005084"/>
          <a:ext cx="2739402" cy="720000"/>
        </p:xfrm>
        <a:graphic>
          <a:graphicData uri="http://schemas.openxmlformats.org/drawingml/2006/chart">
            <c:chart xmlns:c="http://schemas.openxmlformats.org/drawingml/2006/chart" xmlns:r="http://schemas.openxmlformats.org/officeDocument/2006/relationships" r:id="rId4"/>
          </a:graphicData>
        </a:graphic>
      </p:graphicFrame>
      <p:sp>
        <p:nvSpPr>
          <p:cNvPr id="64" name="ZoneTexte 28"/>
          <p:cNvSpPr txBox="1"/>
          <p:nvPr/>
        </p:nvSpPr>
        <p:spPr>
          <a:xfrm rot="16200000">
            <a:off x="3359646" y="4241696"/>
            <a:ext cx="776704" cy="246221"/>
          </a:xfrm>
          <a:prstGeom prst="rect">
            <a:avLst/>
          </a:prstGeom>
          <a:noFill/>
        </p:spPr>
        <p:txBody>
          <a:bodyPr wrap="square" rtlCol="0">
            <a:spAutoFit/>
          </a:bodyPr>
          <a:lstStyle/>
          <a:p>
            <a:pPr algn="ctr">
              <a:spcAft>
                <a:spcPts val="0"/>
              </a:spcAft>
            </a:pPr>
            <a:r>
              <a:rPr lang="fr-FR" sz="1000" b="1" kern="1200" dirty="0">
                <a:solidFill>
                  <a:srgbClr val="000000"/>
                </a:solidFill>
                <a:effectLst/>
                <a:latin typeface="Arial"/>
                <a:ea typeface="Times New Roman"/>
                <a:cs typeface="Times New Roman"/>
              </a:rPr>
              <a:t>% Input</a:t>
            </a:r>
            <a:endParaRPr lang="fr-FR" sz="1200" b="1" dirty="0">
              <a:effectLst/>
              <a:latin typeface="Times New Roman"/>
              <a:ea typeface="Times New Roman"/>
            </a:endParaRPr>
          </a:p>
        </p:txBody>
      </p:sp>
      <p:cxnSp>
        <p:nvCxnSpPr>
          <p:cNvPr id="65" name="Connecteur droit 64"/>
          <p:cNvCxnSpPr/>
          <p:nvPr/>
        </p:nvCxnSpPr>
        <p:spPr>
          <a:xfrm>
            <a:off x="4269842" y="4713312"/>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necteur droit 65"/>
          <p:cNvCxnSpPr/>
          <p:nvPr/>
        </p:nvCxnSpPr>
        <p:spPr>
          <a:xfrm>
            <a:off x="5034071" y="4713312"/>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5801820" y="4713312"/>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ZoneTexte 61"/>
          <p:cNvSpPr txBox="1"/>
          <p:nvPr/>
        </p:nvSpPr>
        <p:spPr>
          <a:xfrm>
            <a:off x="4355838" y="4697070"/>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69" name="ZoneTexte 62"/>
          <p:cNvSpPr txBox="1"/>
          <p:nvPr/>
        </p:nvSpPr>
        <p:spPr>
          <a:xfrm>
            <a:off x="5887816" y="4697070"/>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sp>
        <p:nvSpPr>
          <p:cNvPr id="70" name="ZoneTexte 63"/>
          <p:cNvSpPr txBox="1"/>
          <p:nvPr/>
        </p:nvSpPr>
        <p:spPr>
          <a:xfrm>
            <a:off x="5120067" y="4697070"/>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71" name="ZoneTexte 70"/>
          <p:cNvSpPr txBox="1"/>
          <p:nvPr/>
        </p:nvSpPr>
        <p:spPr>
          <a:xfrm>
            <a:off x="4236264" y="4074858"/>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72" name="ZoneTexte 71"/>
          <p:cNvSpPr txBox="1"/>
          <p:nvPr/>
        </p:nvSpPr>
        <p:spPr>
          <a:xfrm>
            <a:off x="5004834" y="4163765"/>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graphicFrame>
        <p:nvGraphicFramePr>
          <p:cNvPr id="73" name="Graphique 72"/>
          <p:cNvGraphicFramePr>
            <a:graphicFrameLocks/>
          </p:cNvGraphicFramePr>
          <p:nvPr>
            <p:extLst>
              <p:ext uri="{D42A27DB-BD31-4B8C-83A1-F6EECF244321}">
                <p14:modId xmlns:p14="http://schemas.microsoft.com/office/powerpoint/2010/main" val="3505456553"/>
              </p:ext>
            </p:extLst>
          </p:nvPr>
        </p:nvGraphicFramePr>
        <p:xfrm>
          <a:off x="434531" y="2423430"/>
          <a:ext cx="2739402" cy="720000"/>
        </p:xfrm>
        <a:graphic>
          <a:graphicData uri="http://schemas.openxmlformats.org/drawingml/2006/chart">
            <c:chart xmlns:c="http://schemas.openxmlformats.org/drawingml/2006/chart" xmlns:r="http://schemas.openxmlformats.org/officeDocument/2006/relationships" r:id="rId5"/>
          </a:graphicData>
        </a:graphic>
      </p:graphicFrame>
      <p:sp>
        <p:nvSpPr>
          <p:cNvPr id="74" name="ZoneTexte 28"/>
          <p:cNvSpPr txBox="1"/>
          <p:nvPr/>
        </p:nvSpPr>
        <p:spPr>
          <a:xfrm rot="16200000">
            <a:off x="-9134" y="2659522"/>
            <a:ext cx="776704" cy="246221"/>
          </a:xfrm>
          <a:prstGeom prst="rect">
            <a:avLst/>
          </a:prstGeom>
          <a:noFill/>
        </p:spPr>
        <p:txBody>
          <a:bodyPr wrap="square" rtlCol="0">
            <a:spAutoFit/>
          </a:bodyPr>
          <a:lstStyle/>
          <a:p>
            <a:pPr algn="ctr">
              <a:spcAft>
                <a:spcPts val="0"/>
              </a:spcAft>
            </a:pPr>
            <a:r>
              <a:rPr lang="fr-FR" sz="1000" b="1" kern="1200" dirty="0">
                <a:solidFill>
                  <a:srgbClr val="000000"/>
                </a:solidFill>
                <a:effectLst/>
                <a:latin typeface="Arial"/>
                <a:ea typeface="Times New Roman"/>
                <a:cs typeface="Times New Roman"/>
              </a:rPr>
              <a:t>% Input</a:t>
            </a:r>
            <a:endParaRPr lang="fr-FR" sz="1200" b="1" dirty="0">
              <a:effectLst/>
              <a:latin typeface="Times New Roman"/>
              <a:ea typeface="Times New Roman"/>
            </a:endParaRPr>
          </a:p>
        </p:txBody>
      </p:sp>
      <p:cxnSp>
        <p:nvCxnSpPr>
          <p:cNvPr id="75" name="Connecteur droit 74"/>
          <p:cNvCxnSpPr/>
          <p:nvPr/>
        </p:nvCxnSpPr>
        <p:spPr>
          <a:xfrm>
            <a:off x="901062" y="3131138"/>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1665291" y="3131138"/>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a:off x="2433040" y="3131138"/>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ZoneTexte 61"/>
          <p:cNvSpPr txBox="1"/>
          <p:nvPr/>
        </p:nvSpPr>
        <p:spPr>
          <a:xfrm>
            <a:off x="987058" y="3114896"/>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79" name="ZoneTexte 62"/>
          <p:cNvSpPr txBox="1"/>
          <p:nvPr/>
        </p:nvSpPr>
        <p:spPr>
          <a:xfrm>
            <a:off x="2519036" y="3114896"/>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sp>
        <p:nvSpPr>
          <p:cNvPr id="80" name="ZoneTexte 63"/>
          <p:cNvSpPr txBox="1"/>
          <p:nvPr/>
        </p:nvSpPr>
        <p:spPr>
          <a:xfrm>
            <a:off x="1751287" y="3114896"/>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81" name="ZoneTexte 80"/>
          <p:cNvSpPr txBox="1"/>
          <p:nvPr/>
        </p:nvSpPr>
        <p:spPr>
          <a:xfrm>
            <a:off x="682371" y="2182355"/>
            <a:ext cx="255199"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82" name="ZoneTexte 81"/>
          <p:cNvSpPr txBox="1"/>
          <p:nvPr/>
        </p:nvSpPr>
        <p:spPr>
          <a:xfrm>
            <a:off x="1454018" y="2182355"/>
            <a:ext cx="255198" cy="246221"/>
          </a:xfrm>
          <a:prstGeom prst="rect">
            <a:avLst/>
          </a:prstGeom>
          <a:noFill/>
        </p:spPr>
        <p:txBody>
          <a:bodyPr wrap="none" rtlCol="0">
            <a:spAutoFit/>
          </a:bodyPr>
          <a:lstStyle/>
          <a:p>
            <a:pP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83" name="ZoneTexte 82"/>
          <p:cNvSpPr txBox="1"/>
          <p:nvPr/>
        </p:nvSpPr>
        <p:spPr>
          <a:xfrm>
            <a:off x="1608444" y="2182355"/>
            <a:ext cx="255198" cy="246220"/>
          </a:xfrm>
          <a:prstGeom prst="rect">
            <a:avLst/>
          </a:prstGeom>
          <a:noFill/>
        </p:spPr>
        <p:txBody>
          <a:bodyPr wrap="none" rtlCol="0">
            <a:spAutoFit/>
          </a:bodyPr>
          <a:lstStyle/>
          <a:p>
            <a:pP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cxnSp>
        <p:nvCxnSpPr>
          <p:cNvPr id="84" name="Connecteur droit 83"/>
          <p:cNvCxnSpPr/>
          <p:nvPr/>
        </p:nvCxnSpPr>
        <p:spPr>
          <a:xfrm>
            <a:off x="744527" y="2105246"/>
            <a:ext cx="2235532"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1788431" y="2014292"/>
            <a:ext cx="336598"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86" name="Rectangle 85"/>
          <p:cNvSpPr/>
          <p:nvPr/>
        </p:nvSpPr>
        <p:spPr>
          <a:xfrm>
            <a:off x="2534971" y="2014292"/>
            <a:ext cx="56794"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87" name="Rectangle 86"/>
          <p:cNvSpPr/>
          <p:nvPr/>
        </p:nvSpPr>
        <p:spPr>
          <a:xfrm>
            <a:off x="2662415" y="2014292"/>
            <a:ext cx="262733"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cxnSp>
        <p:nvCxnSpPr>
          <p:cNvPr id="88" name="Connecteur droit 87"/>
          <p:cNvCxnSpPr/>
          <p:nvPr/>
        </p:nvCxnSpPr>
        <p:spPr>
          <a:xfrm>
            <a:off x="5421626" y="1613220"/>
            <a:ext cx="698400" cy="0"/>
          </a:xfrm>
          <a:prstGeom prst="line">
            <a:avLst/>
          </a:prstGeom>
          <a:ln w="190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Connecteur droit 88"/>
          <p:cNvCxnSpPr/>
          <p:nvPr/>
        </p:nvCxnSpPr>
        <p:spPr>
          <a:xfrm>
            <a:off x="788196" y="2196152"/>
            <a:ext cx="4355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onnecteur droit 89"/>
          <p:cNvCxnSpPr/>
          <p:nvPr/>
        </p:nvCxnSpPr>
        <p:spPr>
          <a:xfrm>
            <a:off x="1531166" y="2196152"/>
            <a:ext cx="92552"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a:off x="1700079" y="2196152"/>
            <a:ext cx="63658"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ZoneTexte 91"/>
          <p:cNvSpPr txBox="1"/>
          <p:nvPr/>
        </p:nvSpPr>
        <p:spPr>
          <a:xfrm>
            <a:off x="5474302" y="1388494"/>
            <a:ext cx="576901" cy="246221"/>
          </a:xfrm>
          <a:prstGeom prst="rect">
            <a:avLst/>
          </a:prstGeom>
          <a:noFill/>
        </p:spPr>
        <p:txBody>
          <a:bodyPr wrap="none" rtlCol="0">
            <a:spAutoFit/>
          </a:bodyPr>
          <a:lstStyle/>
          <a:p>
            <a:pPr algn="ctr">
              <a:spcAft>
                <a:spcPts val="0"/>
              </a:spcAft>
            </a:pPr>
            <a:r>
              <a:rPr lang="fr-FR" sz="1000" kern="1200" dirty="0">
                <a:solidFill>
                  <a:srgbClr val="000000"/>
                </a:solidFill>
                <a:effectLst/>
                <a:latin typeface="Arial"/>
                <a:ea typeface="Times New Roman"/>
                <a:cs typeface="Times New Roman"/>
              </a:rPr>
              <a:t>500 </a:t>
            </a:r>
            <a:r>
              <a:rPr lang="fr-FR" sz="1000" kern="1200" dirty="0" err="1" smtClean="0">
                <a:solidFill>
                  <a:srgbClr val="000000"/>
                </a:solidFill>
                <a:effectLst/>
                <a:latin typeface="Arial"/>
                <a:ea typeface="Times New Roman"/>
                <a:cs typeface="Times New Roman"/>
              </a:rPr>
              <a:t>bp</a:t>
            </a:r>
            <a:endParaRPr lang="fr-FR" sz="1600" dirty="0">
              <a:effectLst/>
              <a:latin typeface="Times New Roman"/>
              <a:ea typeface="Times New Roman"/>
            </a:endParaRPr>
          </a:p>
        </p:txBody>
      </p:sp>
      <p:sp>
        <p:nvSpPr>
          <p:cNvPr id="93" name="ZoneTexte 92"/>
          <p:cNvSpPr txBox="1"/>
          <p:nvPr/>
        </p:nvSpPr>
        <p:spPr>
          <a:xfrm>
            <a:off x="1635611" y="2335858"/>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94" name="ZoneTexte 93"/>
          <p:cNvSpPr txBox="1"/>
          <p:nvPr/>
        </p:nvSpPr>
        <p:spPr>
          <a:xfrm>
            <a:off x="2401004" y="2424390"/>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95" name="ZoneTexte 94"/>
          <p:cNvSpPr txBox="1"/>
          <p:nvPr/>
        </p:nvSpPr>
        <p:spPr>
          <a:xfrm>
            <a:off x="869528" y="2544446"/>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cxnSp>
        <p:nvCxnSpPr>
          <p:cNvPr id="96" name="Connecteur droit 95"/>
          <p:cNvCxnSpPr/>
          <p:nvPr/>
        </p:nvCxnSpPr>
        <p:spPr>
          <a:xfrm>
            <a:off x="734953" y="5306854"/>
            <a:ext cx="224552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1642573" y="5219352"/>
            <a:ext cx="95891"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98" name="Rectangle 97"/>
          <p:cNvSpPr/>
          <p:nvPr/>
        </p:nvSpPr>
        <p:spPr>
          <a:xfrm>
            <a:off x="1803832" y="5219352"/>
            <a:ext cx="208683"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99" name="Rectangle 98"/>
          <p:cNvSpPr/>
          <p:nvPr/>
        </p:nvSpPr>
        <p:spPr>
          <a:xfrm>
            <a:off x="2065308" y="5219352"/>
            <a:ext cx="78317"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100" name="Rectangle 99"/>
          <p:cNvSpPr/>
          <p:nvPr/>
        </p:nvSpPr>
        <p:spPr>
          <a:xfrm>
            <a:off x="2239885" y="5219352"/>
            <a:ext cx="2153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101" name="Rectangle 100"/>
          <p:cNvSpPr/>
          <p:nvPr/>
        </p:nvSpPr>
        <p:spPr>
          <a:xfrm>
            <a:off x="2547952" y="5219352"/>
            <a:ext cx="294161"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sp>
        <p:nvSpPr>
          <p:cNvPr id="102" name="ZoneTexte 45"/>
          <p:cNvSpPr txBox="1"/>
          <p:nvPr/>
        </p:nvSpPr>
        <p:spPr>
          <a:xfrm>
            <a:off x="682371" y="5383066"/>
            <a:ext cx="256137" cy="247127"/>
          </a:xfrm>
          <a:prstGeom prst="rect">
            <a:avLst/>
          </a:prstGeom>
          <a:noFill/>
        </p:spPr>
        <p:txBody>
          <a:bodyPr wrap="none" rtlCol="0">
            <a:spAutoFit/>
          </a:bodyPr>
          <a:lstStyle/>
          <a:p>
            <a:pP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103" name="ZoneTexte 46"/>
          <p:cNvSpPr txBox="1"/>
          <p:nvPr/>
        </p:nvSpPr>
        <p:spPr>
          <a:xfrm>
            <a:off x="932085" y="5383066"/>
            <a:ext cx="256137" cy="247127"/>
          </a:xfrm>
          <a:prstGeom prst="rect">
            <a:avLst/>
          </a:prstGeom>
          <a:noFill/>
        </p:spPr>
        <p:txBody>
          <a:bodyPr wrap="none" rtlCol="0">
            <a:spAutoFit/>
          </a:bodyPr>
          <a:lstStyle/>
          <a:p>
            <a:pPr>
              <a:spcAft>
                <a:spcPts val="0"/>
              </a:spcAft>
            </a:pPr>
            <a:r>
              <a:rPr lang="fr-FR" sz="1000" b="1" kern="1200">
                <a:solidFill>
                  <a:srgbClr val="000000"/>
                </a:solidFill>
                <a:effectLst/>
                <a:latin typeface="Arial"/>
                <a:ea typeface="Times New Roman"/>
                <a:cs typeface="Times New Roman"/>
              </a:rPr>
              <a:t>2</a:t>
            </a:r>
            <a:endParaRPr lang="fr-FR" sz="1000">
              <a:effectLst/>
              <a:latin typeface="Times New Roman"/>
              <a:ea typeface="Times New Roman"/>
            </a:endParaRPr>
          </a:p>
        </p:txBody>
      </p:sp>
      <p:sp>
        <p:nvSpPr>
          <p:cNvPr id="104" name="ZoneTexte 48"/>
          <p:cNvSpPr txBox="1"/>
          <p:nvPr/>
        </p:nvSpPr>
        <p:spPr>
          <a:xfrm>
            <a:off x="1465257" y="5383066"/>
            <a:ext cx="256137" cy="247127"/>
          </a:xfrm>
          <a:prstGeom prst="rect">
            <a:avLst/>
          </a:prstGeom>
          <a:noFill/>
        </p:spPr>
        <p:txBody>
          <a:bodyPr wrap="none" rtlCol="0">
            <a:spAutoFit/>
          </a:bodyPr>
          <a:lstStyle/>
          <a:p>
            <a:pPr>
              <a:spcAft>
                <a:spcPts val="0"/>
              </a:spcAft>
            </a:pPr>
            <a:r>
              <a:rPr lang="fr-FR" sz="1000" b="1" kern="1200" dirty="0" smtClean="0">
                <a:solidFill>
                  <a:srgbClr val="000000"/>
                </a:solidFill>
                <a:effectLst/>
                <a:latin typeface="Arial"/>
                <a:ea typeface="Times New Roman"/>
                <a:cs typeface="Times New Roman"/>
              </a:rPr>
              <a:t>3</a:t>
            </a:r>
            <a:endParaRPr lang="fr-FR" sz="1000" dirty="0">
              <a:effectLst/>
              <a:latin typeface="Times New Roman"/>
              <a:ea typeface="Times New Roman"/>
            </a:endParaRPr>
          </a:p>
        </p:txBody>
      </p:sp>
      <p:cxnSp>
        <p:nvCxnSpPr>
          <p:cNvPr id="105" name="Connecteur droit 104"/>
          <p:cNvCxnSpPr/>
          <p:nvPr/>
        </p:nvCxnSpPr>
        <p:spPr>
          <a:xfrm>
            <a:off x="790614" y="5395367"/>
            <a:ext cx="5588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necteur droit 105"/>
          <p:cNvCxnSpPr/>
          <p:nvPr/>
        </p:nvCxnSpPr>
        <p:spPr>
          <a:xfrm>
            <a:off x="1052089" y="5395367"/>
            <a:ext cx="36497"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Connecteur droit 106"/>
          <p:cNvCxnSpPr/>
          <p:nvPr/>
        </p:nvCxnSpPr>
        <p:spPr>
          <a:xfrm>
            <a:off x="1581379" y="5395367"/>
            <a:ext cx="42464"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8" name="Graphique 107"/>
          <p:cNvGraphicFramePr>
            <a:graphicFrameLocks/>
          </p:cNvGraphicFramePr>
          <p:nvPr>
            <p:extLst>
              <p:ext uri="{D42A27DB-BD31-4B8C-83A1-F6EECF244321}">
                <p14:modId xmlns:p14="http://schemas.microsoft.com/office/powerpoint/2010/main" val="286488660"/>
              </p:ext>
            </p:extLst>
          </p:nvPr>
        </p:nvGraphicFramePr>
        <p:xfrm>
          <a:off x="441865" y="5663855"/>
          <a:ext cx="2739402" cy="720000"/>
        </p:xfrm>
        <a:graphic>
          <a:graphicData uri="http://schemas.openxmlformats.org/drawingml/2006/chart">
            <c:chart xmlns:c="http://schemas.openxmlformats.org/drawingml/2006/chart" xmlns:r="http://schemas.openxmlformats.org/officeDocument/2006/relationships" r:id="rId6"/>
          </a:graphicData>
        </a:graphic>
      </p:graphicFrame>
      <p:sp>
        <p:nvSpPr>
          <p:cNvPr id="109" name="ZoneTexte 28"/>
          <p:cNvSpPr txBox="1"/>
          <p:nvPr/>
        </p:nvSpPr>
        <p:spPr>
          <a:xfrm rot="16200000">
            <a:off x="-2351" y="5897747"/>
            <a:ext cx="776704" cy="246221"/>
          </a:xfrm>
          <a:prstGeom prst="rect">
            <a:avLst/>
          </a:prstGeom>
          <a:noFill/>
        </p:spPr>
        <p:txBody>
          <a:bodyPr wrap="square" rtlCol="0">
            <a:spAutoFit/>
          </a:bodyPr>
          <a:lstStyle/>
          <a:p>
            <a:pPr algn="ctr">
              <a:spcAft>
                <a:spcPts val="0"/>
              </a:spcAft>
            </a:pPr>
            <a:r>
              <a:rPr lang="fr-FR" sz="1000" b="1" kern="1200" dirty="0">
                <a:solidFill>
                  <a:srgbClr val="000000"/>
                </a:solidFill>
                <a:effectLst/>
                <a:latin typeface="Arial"/>
                <a:ea typeface="Times New Roman"/>
                <a:cs typeface="Times New Roman"/>
              </a:rPr>
              <a:t>% Input</a:t>
            </a:r>
            <a:endParaRPr lang="fr-FR" sz="1200" b="1" dirty="0">
              <a:effectLst/>
              <a:latin typeface="Times New Roman"/>
              <a:ea typeface="Times New Roman"/>
            </a:endParaRPr>
          </a:p>
        </p:txBody>
      </p:sp>
      <p:cxnSp>
        <p:nvCxnSpPr>
          <p:cNvPr id="110" name="Connecteur droit 109"/>
          <p:cNvCxnSpPr/>
          <p:nvPr/>
        </p:nvCxnSpPr>
        <p:spPr>
          <a:xfrm>
            <a:off x="907845" y="6369363"/>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Connecteur droit 110"/>
          <p:cNvCxnSpPr/>
          <p:nvPr/>
        </p:nvCxnSpPr>
        <p:spPr>
          <a:xfrm>
            <a:off x="1672074" y="6369363"/>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Connecteur droit 111"/>
          <p:cNvCxnSpPr/>
          <p:nvPr/>
        </p:nvCxnSpPr>
        <p:spPr>
          <a:xfrm>
            <a:off x="2439823" y="6369363"/>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ZoneTexte 61"/>
          <p:cNvSpPr txBox="1"/>
          <p:nvPr/>
        </p:nvSpPr>
        <p:spPr>
          <a:xfrm>
            <a:off x="993841" y="6353121"/>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114" name="ZoneTexte 62"/>
          <p:cNvSpPr txBox="1"/>
          <p:nvPr/>
        </p:nvSpPr>
        <p:spPr>
          <a:xfrm>
            <a:off x="2525819" y="6353121"/>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sp>
        <p:nvSpPr>
          <p:cNvPr id="115" name="ZoneTexte 63"/>
          <p:cNvSpPr txBox="1"/>
          <p:nvPr/>
        </p:nvSpPr>
        <p:spPr>
          <a:xfrm>
            <a:off x="1758070" y="6353121"/>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116" name="ZoneTexte 115"/>
          <p:cNvSpPr txBox="1"/>
          <p:nvPr/>
        </p:nvSpPr>
        <p:spPr>
          <a:xfrm>
            <a:off x="863116" y="5483156"/>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117" name="ZoneTexte 116"/>
          <p:cNvSpPr txBox="1"/>
          <p:nvPr/>
        </p:nvSpPr>
        <p:spPr>
          <a:xfrm>
            <a:off x="2408148" y="5651310"/>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118" name="ZoneTexte 117"/>
          <p:cNvSpPr txBox="1"/>
          <p:nvPr/>
        </p:nvSpPr>
        <p:spPr>
          <a:xfrm>
            <a:off x="1642837" y="5498203"/>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cxnSp>
        <p:nvCxnSpPr>
          <p:cNvPr id="119" name="Connecteur droit 118"/>
          <p:cNvCxnSpPr/>
          <p:nvPr/>
        </p:nvCxnSpPr>
        <p:spPr>
          <a:xfrm>
            <a:off x="4135049" y="5312833"/>
            <a:ext cx="224552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ZoneTexte 44"/>
          <p:cNvSpPr txBox="1"/>
          <p:nvPr/>
        </p:nvSpPr>
        <p:spPr>
          <a:xfrm>
            <a:off x="4942594" y="4918529"/>
            <a:ext cx="525109" cy="246221"/>
          </a:xfrm>
          <a:prstGeom prst="rect">
            <a:avLst/>
          </a:prstGeom>
          <a:noFill/>
        </p:spPr>
        <p:txBody>
          <a:bodyPr wrap="none" rtlCol="0">
            <a:spAutoFit/>
          </a:bodyPr>
          <a:lstStyle/>
          <a:p>
            <a:pPr algn="ctr">
              <a:spcAft>
                <a:spcPts val="0"/>
              </a:spcAft>
            </a:pPr>
            <a:r>
              <a:rPr lang="fr-FR" sz="1000" b="1" i="1" kern="1200" dirty="0" smtClean="0">
                <a:solidFill>
                  <a:srgbClr val="000000"/>
                </a:solidFill>
                <a:effectLst/>
                <a:latin typeface="Arial"/>
                <a:ea typeface="Times New Roman"/>
                <a:cs typeface="Times New Roman"/>
              </a:rPr>
              <a:t>BEE1</a:t>
            </a:r>
            <a:endParaRPr lang="fr-FR" sz="1200" dirty="0">
              <a:effectLst/>
              <a:latin typeface="Times New Roman"/>
              <a:ea typeface="Times New Roman"/>
            </a:endParaRPr>
          </a:p>
        </p:txBody>
      </p:sp>
      <p:cxnSp>
        <p:nvCxnSpPr>
          <p:cNvPr id="121" name="Connecteur droit avec flèche 120"/>
          <p:cNvCxnSpPr/>
          <p:nvPr/>
        </p:nvCxnSpPr>
        <p:spPr>
          <a:xfrm>
            <a:off x="5041143" y="5162809"/>
            <a:ext cx="216819" cy="0"/>
          </a:xfrm>
          <a:prstGeom prst="straightConnector1">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Connecteur droit 121"/>
          <p:cNvCxnSpPr/>
          <p:nvPr/>
        </p:nvCxnSpPr>
        <p:spPr>
          <a:xfrm>
            <a:off x="5041723" y="5162809"/>
            <a:ext cx="0" cy="1445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ZoneTexte 28"/>
          <p:cNvSpPr txBox="1"/>
          <p:nvPr/>
        </p:nvSpPr>
        <p:spPr>
          <a:xfrm rot="16200000">
            <a:off x="3397745" y="5904978"/>
            <a:ext cx="776704" cy="246221"/>
          </a:xfrm>
          <a:prstGeom prst="rect">
            <a:avLst/>
          </a:prstGeom>
          <a:noFill/>
        </p:spPr>
        <p:txBody>
          <a:bodyPr wrap="square" rtlCol="0">
            <a:spAutoFit/>
          </a:bodyPr>
          <a:lstStyle/>
          <a:p>
            <a:pPr algn="ctr">
              <a:spcAft>
                <a:spcPts val="0"/>
              </a:spcAft>
            </a:pPr>
            <a:r>
              <a:rPr lang="fr-FR" sz="1000" b="1" kern="1200" dirty="0">
                <a:solidFill>
                  <a:srgbClr val="000000"/>
                </a:solidFill>
                <a:effectLst/>
                <a:latin typeface="Arial"/>
                <a:ea typeface="Times New Roman"/>
                <a:cs typeface="Times New Roman"/>
              </a:rPr>
              <a:t>% Input</a:t>
            </a:r>
            <a:endParaRPr lang="fr-FR" sz="1200" b="1" dirty="0">
              <a:effectLst/>
              <a:latin typeface="Times New Roman"/>
              <a:ea typeface="Times New Roman"/>
            </a:endParaRPr>
          </a:p>
        </p:txBody>
      </p:sp>
      <p:cxnSp>
        <p:nvCxnSpPr>
          <p:cNvPr id="124" name="Connecteur droit 123"/>
          <p:cNvCxnSpPr/>
          <p:nvPr/>
        </p:nvCxnSpPr>
        <p:spPr>
          <a:xfrm>
            <a:off x="4268935" y="6376594"/>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Connecteur droit 124"/>
          <p:cNvCxnSpPr/>
          <p:nvPr/>
        </p:nvCxnSpPr>
        <p:spPr>
          <a:xfrm>
            <a:off x="5033164" y="6376594"/>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Connecteur droit 125"/>
          <p:cNvCxnSpPr/>
          <p:nvPr/>
        </p:nvCxnSpPr>
        <p:spPr>
          <a:xfrm>
            <a:off x="5800913" y="6376594"/>
            <a:ext cx="43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ZoneTexte 61"/>
          <p:cNvSpPr txBox="1"/>
          <p:nvPr/>
        </p:nvSpPr>
        <p:spPr>
          <a:xfrm>
            <a:off x="4354931" y="6360352"/>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000" dirty="0">
              <a:effectLst/>
              <a:latin typeface="Times New Roman"/>
              <a:ea typeface="Times New Roman"/>
            </a:endParaRPr>
          </a:p>
        </p:txBody>
      </p:sp>
      <p:sp>
        <p:nvSpPr>
          <p:cNvPr id="128" name="ZoneTexte 62"/>
          <p:cNvSpPr txBox="1"/>
          <p:nvPr/>
        </p:nvSpPr>
        <p:spPr>
          <a:xfrm>
            <a:off x="5886909" y="6360352"/>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3</a:t>
            </a:r>
            <a:endParaRPr lang="fr-FR" sz="1000" dirty="0">
              <a:effectLst/>
              <a:latin typeface="Times New Roman"/>
              <a:ea typeface="Times New Roman"/>
            </a:endParaRPr>
          </a:p>
        </p:txBody>
      </p:sp>
      <p:sp>
        <p:nvSpPr>
          <p:cNvPr id="129" name="ZoneTexte 63"/>
          <p:cNvSpPr txBox="1"/>
          <p:nvPr/>
        </p:nvSpPr>
        <p:spPr>
          <a:xfrm>
            <a:off x="5119160" y="6360352"/>
            <a:ext cx="260008" cy="253916"/>
          </a:xfrm>
          <a:prstGeom prst="rect">
            <a:avLst/>
          </a:prstGeom>
          <a:noFill/>
          <a:ln>
            <a:noFill/>
          </a:ln>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2</a:t>
            </a:r>
            <a:endParaRPr lang="fr-FR" sz="1000" dirty="0">
              <a:effectLst/>
              <a:latin typeface="Times New Roman"/>
              <a:ea typeface="Times New Roman"/>
            </a:endParaRPr>
          </a:p>
        </p:txBody>
      </p:sp>
      <p:sp>
        <p:nvSpPr>
          <p:cNvPr id="130" name="Triangle isocèle 129"/>
          <p:cNvSpPr/>
          <p:nvPr/>
        </p:nvSpPr>
        <p:spPr>
          <a:xfrm rot="10800000">
            <a:off x="4202775" y="2028782"/>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Triangle isocèle 130"/>
          <p:cNvSpPr/>
          <p:nvPr/>
        </p:nvSpPr>
        <p:spPr>
          <a:xfrm rot="10800000">
            <a:off x="5354903" y="2028782"/>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Triangle isocèle 131"/>
          <p:cNvSpPr/>
          <p:nvPr/>
        </p:nvSpPr>
        <p:spPr>
          <a:xfrm rot="10800000">
            <a:off x="1039405" y="5230188"/>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Triangle isocèle 132"/>
          <p:cNvSpPr/>
          <p:nvPr/>
        </p:nvSpPr>
        <p:spPr>
          <a:xfrm rot="10800000">
            <a:off x="786143" y="5230188"/>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Rectangle 133"/>
          <p:cNvSpPr/>
          <p:nvPr/>
        </p:nvSpPr>
        <p:spPr>
          <a:xfrm>
            <a:off x="5039029" y="5224679"/>
            <a:ext cx="22707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135" name="Rectangle 134"/>
          <p:cNvSpPr/>
          <p:nvPr/>
        </p:nvSpPr>
        <p:spPr>
          <a:xfrm>
            <a:off x="5318717" y="5224679"/>
            <a:ext cx="63761"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136" name="Rectangle 135"/>
          <p:cNvSpPr/>
          <p:nvPr/>
        </p:nvSpPr>
        <p:spPr>
          <a:xfrm>
            <a:off x="5431523" y="5224679"/>
            <a:ext cx="3600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137" name="Rectangle 136"/>
          <p:cNvSpPr/>
          <p:nvPr/>
        </p:nvSpPr>
        <p:spPr>
          <a:xfrm>
            <a:off x="6132973" y="5224679"/>
            <a:ext cx="12733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a:solidFill>
                  <a:srgbClr val="FFFFFF"/>
                </a:solidFill>
                <a:effectLst/>
                <a:ea typeface="Times New Roman"/>
              </a:rPr>
              <a:t> </a:t>
            </a:r>
            <a:endParaRPr lang="fr-FR" sz="1100">
              <a:effectLst/>
              <a:latin typeface="Times New Roman"/>
              <a:ea typeface="Times New Roman"/>
            </a:endParaRPr>
          </a:p>
        </p:txBody>
      </p:sp>
      <p:cxnSp>
        <p:nvCxnSpPr>
          <p:cNvPr id="138" name="Connecteur droit 137"/>
          <p:cNvCxnSpPr/>
          <p:nvPr/>
        </p:nvCxnSpPr>
        <p:spPr>
          <a:xfrm>
            <a:off x="4601949" y="5398117"/>
            <a:ext cx="36000"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Connecteur droit 138"/>
          <p:cNvCxnSpPr/>
          <p:nvPr/>
        </p:nvCxnSpPr>
        <p:spPr>
          <a:xfrm>
            <a:off x="4900422" y="5398117"/>
            <a:ext cx="36497"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Connecteur droit 139"/>
          <p:cNvCxnSpPr/>
          <p:nvPr/>
        </p:nvCxnSpPr>
        <p:spPr>
          <a:xfrm>
            <a:off x="4957885" y="5398117"/>
            <a:ext cx="42464" cy="0"/>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41" name="Triangle isocèle 140"/>
          <p:cNvSpPr/>
          <p:nvPr/>
        </p:nvSpPr>
        <p:spPr>
          <a:xfrm rot="10800000">
            <a:off x="4939188" y="5232938"/>
            <a:ext cx="72000" cy="72000"/>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2" name="Rectangle 141"/>
          <p:cNvSpPr/>
          <p:nvPr/>
        </p:nvSpPr>
        <p:spPr>
          <a:xfrm>
            <a:off x="5683980" y="5224679"/>
            <a:ext cx="3600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143" name="Rectangle 142"/>
          <p:cNvSpPr/>
          <p:nvPr/>
        </p:nvSpPr>
        <p:spPr>
          <a:xfrm>
            <a:off x="5876280" y="5224679"/>
            <a:ext cx="36000" cy="1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fr-FR" sz="1050" kern="1200" dirty="0">
                <a:solidFill>
                  <a:srgbClr val="FFFFFF"/>
                </a:solidFill>
                <a:effectLst/>
                <a:ea typeface="Times New Roman"/>
              </a:rPr>
              <a:t> </a:t>
            </a:r>
            <a:endParaRPr lang="fr-FR" sz="1100" dirty="0">
              <a:effectLst/>
              <a:latin typeface="Times New Roman"/>
              <a:ea typeface="Times New Roman"/>
            </a:endParaRPr>
          </a:p>
        </p:txBody>
      </p:sp>
      <p:sp>
        <p:nvSpPr>
          <p:cNvPr id="144" name="ZoneTexte 21"/>
          <p:cNvSpPr txBox="1"/>
          <p:nvPr/>
        </p:nvSpPr>
        <p:spPr>
          <a:xfrm>
            <a:off x="4491824" y="5383066"/>
            <a:ext cx="255199" cy="246221"/>
          </a:xfrm>
          <a:prstGeom prst="rect">
            <a:avLst/>
          </a:prstGeom>
          <a:noFill/>
        </p:spPr>
        <p:txBody>
          <a:bodyPr wrap="none" rtlCol="0">
            <a:spAutoFit/>
          </a:bodyPr>
          <a:lstStyle/>
          <a:p>
            <a:pPr algn="ctr">
              <a:spcAft>
                <a:spcPts val="0"/>
              </a:spcAft>
            </a:pPr>
            <a:r>
              <a:rPr lang="fr-FR" sz="1000" b="1" kern="1200" dirty="0">
                <a:solidFill>
                  <a:srgbClr val="000000"/>
                </a:solidFill>
                <a:effectLst/>
                <a:latin typeface="Arial"/>
                <a:ea typeface="Times New Roman"/>
                <a:cs typeface="Times New Roman"/>
              </a:rPr>
              <a:t>1</a:t>
            </a:r>
            <a:endParaRPr lang="fr-FR" sz="1200" dirty="0">
              <a:effectLst/>
              <a:latin typeface="Times New Roman"/>
              <a:ea typeface="Times New Roman"/>
            </a:endParaRPr>
          </a:p>
        </p:txBody>
      </p:sp>
      <p:sp>
        <p:nvSpPr>
          <p:cNvPr id="145" name="ZoneTexte 21"/>
          <p:cNvSpPr txBox="1"/>
          <p:nvPr/>
        </p:nvSpPr>
        <p:spPr>
          <a:xfrm>
            <a:off x="4785914" y="5383066"/>
            <a:ext cx="255199" cy="246221"/>
          </a:xfrm>
          <a:prstGeom prst="rect">
            <a:avLst/>
          </a:prstGeom>
          <a:noFill/>
        </p:spPr>
        <p:txBody>
          <a:bodyPr wrap="none" rtlCol="0">
            <a:spAutoFit/>
          </a:bodyPr>
          <a:lstStyle/>
          <a:p>
            <a:pPr algn="ctr">
              <a:spcAft>
                <a:spcPts val="0"/>
              </a:spcAft>
            </a:pPr>
            <a:r>
              <a:rPr lang="fr-FR" sz="1000" b="1" kern="1200" dirty="0" smtClean="0">
                <a:solidFill>
                  <a:srgbClr val="000000"/>
                </a:solidFill>
                <a:effectLst/>
                <a:latin typeface="Arial"/>
                <a:ea typeface="Times New Roman"/>
                <a:cs typeface="Times New Roman"/>
              </a:rPr>
              <a:t>2</a:t>
            </a:r>
            <a:endParaRPr lang="fr-FR" sz="1200" dirty="0">
              <a:effectLst/>
              <a:latin typeface="Times New Roman"/>
              <a:ea typeface="Times New Roman"/>
            </a:endParaRPr>
          </a:p>
        </p:txBody>
      </p:sp>
      <p:graphicFrame>
        <p:nvGraphicFramePr>
          <p:cNvPr id="146" name="Graphique 145"/>
          <p:cNvGraphicFramePr>
            <a:graphicFrameLocks/>
          </p:cNvGraphicFramePr>
          <p:nvPr>
            <p:extLst>
              <p:ext uri="{D42A27DB-BD31-4B8C-83A1-F6EECF244321}">
                <p14:modId xmlns:p14="http://schemas.microsoft.com/office/powerpoint/2010/main" val="353151649"/>
              </p:ext>
            </p:extLst>
          </p:nvPr>
        </p:nvGraphicFramePr>
        <p:xfrm>
          <a:off x="3800998" y="5663855"/>
          <a:ext cx="2739402" cy="720000"/>
        </p:xfrm>
        <a:graphic>
          <a:graphicData uri="http://schemas.openxmlformats.org/drawingml/2006/chart">
            <c:chart xmlns:c="http://schemas.openxmlformats.org/drawingml/2006/chart" xmlns:r="http://schemas.openxmlformats.org/officeDocument/2006/relationships" r:id="rId7"/>
          </a:graphicData>
        </a:graphic>
      </p:graphicFrame>
      <p:sp>
        <p:nvSpPr>
          <p:cNvPr id="147" name="ZoneTexte 146"/>
          <p:cNvSpPr txBox="1"/>
          <p:nvPr/>
        </p:nvSpPr>
        <p:spPr>
          <a:xfrm>
            <a:off x="5764977" y="5798680"/>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148" name="ZoneTexte 147"/>
          <p:cNvSpPr txBox="1"/>
          <p:nvPr/>
        </p:nvSpPr>
        <p:spPr>
          <a:xfrm>
            <a:off x="4234716" y="5507446"/>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149" name="ZoneTexte 148"/>
          <p:cNvSpPr txBox="1"/>
          <p:nvPr/>
        </p:nvSpPr>
        <p:spPr>
          <a:xfrm>
            <a:off x="5006595" y="5984947"/>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150" name="ZoneTexte 44"/>
          <p:cNvSpPr txBox="1"/>
          <p:nvPr/>
        </p:nvSpPr>
        <p:spPr>
          <a:xfrm>
            <a:off x="4743106" y="3297486"/>
            <a:ext cx="460864" cy="246221"/>
          </a:xfrm>
          <a:prstGeom prst="rect">
            <a:avLst/>
          </a:prstGeom>
          <a:noFill/>
        </p:spPr>
        <p:txBody>
          <a:bodyPr wrap="none" rtlCol="0">
            <a:spAutoFit/>
          </a:bodyPr>
          <a:lstStyle/>
          <a:p>
            <a:pPr algn="ctr">
              <a:spcAft>
                <a:spcPts val="0"/>
              </a:spcAft>
            </a:pPr>
            <a:r>
              <a:rPr lang="fr-FR" sz="1000" b="1" i="1" kern="1200" dirty="0" smtClean="0">
                <a:solidFill>
                  <a:srgbClr val="000000"/>
                </a:solidFill>
                <a:effectLst/>
                <a:latin typeface="Arial"/>
                <a:ea typeface="Times New Roman"/>
                <a:cs typeface="Times New Roman"/>
              </a:rPr>
              <a:t>SDR</a:t>
            </a:r>
            <a:endParaRPr lang="fr-FR" sz="1200" dirty="0">
              <a:effectLst/>
              <a:latin typeface="Times New Roman"/>
              <a:ea typeface="Times New Roman"/>
            </a:endParaRPr>
          </a:p>
        </p:txBody>
      </p:sp>
      <p:cxnSp>
        <p:nvCxnSpPr>
          <p:cNvPr id="151" name="Connecteur droit avec flèche 150"/>
          <p:cNvCxnSpPr/>
          <p:nvPr/>
        </p:nvCxnSpPr>
        <p:spPr>
          <a:xfrm>
            <a:off x="4857866" y="3541766"/>
            <a:ext cx="216819" cy="0"/>
          </a:xfrm>
          <a:prstGeom prst="straightConnector1">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2" name="Connecteur droit 151"/>
          <p:cNvCxnSpPr/>
          <p:nvPr/>
        </p:nvCxnSpPr>
        <p:spPr>
          <a:xfrm>
            <a:off x="4858446" y="3541766"/>
            <a:ext cx="0" cy="1445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3" name="ZoneTexte 44"/>
          <p:cNvSpPr txBox="1"/>
          <p:nvPr/>
        </p:nvSpPr>
        <p:spPr>
          <a:xfrm>
            <a:off x="5339637" y="1713310"/>
            <a:ext cx="496618" cy="246221"/>
          </a:xfrm>
          <a:prstGeom prst="rect">
            <a:avLst/>
          </a:prstGeom>
          <a:noFill/>
        </p:spPr>
        <p:txBody>
          <a:bodyPr wrap="none" rtlCol="0">
            <a:spAutoFit/>
          </a:bodyPr>
          <a:lstStyle/>
          <a:p>
            <a:pPr algn="ctr">
              <a:spcAft>
                <a:spcPts val="0"/>
              </a:spcAft>
            </a:pPr>
            <a:r>
              <a:rPr lang="fr-FR" sz="1000" b="1" i="1" dirty="0" smtClean="0">
                <a:solidFill>
                  <a:srgbClr val="000000"/>
                </a:solidFill>
                <a:latin typeface="Arial"/>
                <a:ea typeface="Times New Roman"/>
                <a:cs typeface="Times New Roman"/>
              </a:rPr>
              <a:t>ST2a</a:t>
            </a:r>
            <a:endParaRPr lang="fr-FR" sz="1200" dirty="0">
              <a:effectLst/>
              <a:latin typeface="Times New Roman"/>
              <a:ea typeface="Times New Roman"/>
            </a:endParaRPr>
          </a:p>
        </p:txBody>
      </p:sp>
      <p:cxnSp>
        <p:nvCxnSpPr>
          <p:cNvPr id="154" name="Connecteur droit avec flèche 153"/>
          <p:cNvCxnSpPr/>
          <p:nvPr/>
        </p:nvCxnSpPr>
        <p:spPr>
          <a:xfrm>
            <a:off x="5441517" y="1957590"/>
            <a:ext cx="216819" cy="0"/>
          </a:xfrm>
          <a:prstGeom prst="straightConnector1">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5" name="Connecteur droit 154"/>
          <p:cNvCxnSpPr/>
          <p:nvPr/>
        </p:nvCxnSpPr>
        <p:spPr>
          <a:xfrm>
            <a:off x="5442097" y="1957590"/>
            <a:ext cx="0" cy="1445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6" name="ZoneTexte 44"/>
          <p:cNvSpPr txBox="1"/>
          <p:nvPr/>
        </p:nvSpPr>
        <p:spPr>
          <a:xfrm>
            <a:off x="1530814" y="4916822"/>
            <a:ext cx="524984" cy="246221"/>
          </a:xfrm>
          <a:prstGeom prst="rect">
            <a:avLst/>
          </a:prstGeom>
          <a:noFill/>
        </p:spPr>
        <p:txBody>
          <a:bodyPr wrap="none" rtlCol="0">
            <a:spAutoFit/>
          </a:bodyPr>
          <a:lstStyle/>
          <a:p>
            <a:pPr algn="ctr">
              <a:spcAft>
                <a:spcPts val="0"/>
              </a:spcAft>
            </a:pPr>
            <a:r>
              <a:rPr lang="fr-FR" sz="1000" b="1" i="1" kern="1200" dirty="0" smtClean="0">
                <a:solidFill>
                  <a:srgbClr val="000000"/>
                </a:solidFill>
                <a:effectLst/>
                <a:latin typeface="Arial"/>
                <a:ea typeface="Times New Roman"/>
                <a:cs typeface="Times New Roman"/>
              </a:rPr>
              <a:t>HFR1</a:t>
            </a:r>
            <a:endParaRPr lang="fr-FR" sz="1200" dirty="0">
              <a:effectLst/>
              <a:latin typeface="Times New Roman"/>
              <a:ea typeface="Times New Roman"/>
            </a:endParaRPr>
          </a:p>
        </p:txBody>
      </p:sp>
      <p:cxnSp>
        <p:nvCxnSpPr>
          <p:cNvPr id="157" name="Connecteur droit avec flèche 156"/>
          <p:cNvCxnSpPr/>
          <p:nvPr/>
        </p:nvCxnSpPr>
        <p:spPr>
          <a:xfrm>
            <a:off x="1646877" y="5161102"/>
            <a:ext cx="216819" cy="0"/>
          </a:xfrm>
          <a:prstGeom prst="straightConnector1">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8" name="Connecteur droit 157"/>
          <p:cNvCxnSpPr/>
          <p:nvPr/>
        </p:nvCxnSpPr>
        <p:spPr>
          <a:xfrm>
            <a:off x="1647457" y="5161102"/>
            <a:ext cx="0" cy="1445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ZoneTexte 44"/>
          <p:cNvSpPr txBox="1"/>
          <p:nvPr/>
        </p:nvSpPr>
        <p:spPr>
          <a:xfrm>
            <a:off x="2118356" y="3297486"/>
            <a:ext cx="517908" cy="246221"/>
          </a:xfrm>
          <a:prstGeom prst="rect">
            <a:avLst/>
          </a:prstGeom>
          <a:noFill/>
        </p:spPr>
        <p:txBody>
          <a:bodyPr wrap="none" rtlCol="0">
            <a:spAutoFit/>
          </a:bodyPr>
          <a:lstStyle/>
          <a:p>
            <a:pPr algn="ctr">
              <a:spcAft>
                <a:spcPts val="0"/>
              </a:spcAft>
            </a:pPr>
            <a:r>
              <a:rPr lang="fr-FR" sz="1000" b="1" i="1" kern="1200" dirty="0" smtClean="0">
                <a:solidFill>
                  <a:srgbClr val="000000"/>
                </a:solidFill>
                <a:effectLst/>
                <a:latin typeface="Arial"/>
                <a:ea typeface="Times New Roman"/>
                <a:cs typeface="Times New Roman"/>
              </a:rPr>
              <a:t>XFR7</a:t>
            </a:r>
            <a:endParaRPr lang="fr-FR" sz="1200" dirty="0">
              <a:effectLst/>
              <a:latin typeface="Times New Roman"/>
              <a:ea typeface="Times New Roman"/>
            </a:endParaRPr>
          </a:p>
        </p:txBody>
      </p:sp>
      <p:cxnSp>
        <p:nvCxnSpPr>
          <p:cNvPr id="160" name="Connecteur droit avec flèche 159"/>
          <p:cNvCxnSpPr/>
          <p:nvPr/>
        </p:nvCxnSpPr>
        <p:spPr>
          <a:xfrm>
            <a:off x="2230881" y="3541766"/>
            <a:ext cx="216819" cy="0"/>
          </a:xfrm>
          <a:prstGeom prst="straightConnector1">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1" name="Connecteur droit 160"/>
          <p:cNvCxnSpPr/>
          <p:nvPr/>
        </p:nvCxnSpPr>
        <p:spPr>
          <a:xfrm>
            <a:off x="2231461" y="3541766"/>
            <a:ext cx="0" cy="1445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ZoneTexte 44"/>
          <p:cNvSpPr txBox="1"/>
          <p:nvPr/>
        </p:nvSpPr>
        <p:spPr>
          <a:xfrm>
            <a:off x="1688778" y="1716017"/>
            <a:ext cx="553600" cy="246221"/>
          </a:xfrm>
          <a:prstGeom prst="rect">
            <a:avLst/>
          </a:prstGeom>
          <a:noFill/>
        </p:spPr>
        <p:txBody>
          <a:bodyPr wrap="none" rtlCol="0">
            <a:spAutoFit/>
          </a:bodyPr>
          <a:lstStyle/>
          <a:p>
            <a:pPr algn="ctr">
              <a:spcAft>
                <a:spcPts val="0"/>
              </a:spcAft>
            </a:pPr>
            <a:r>
              <a:rPr lang="fr-FR" sz="1000" b="1" i="1" kern="1200" dirty="0" smtClean="0">
                <a:solidFill>
                  <a:srgbClr val="000000"/>
                </a:solidFill>
                <a:effectLst/>
                <a:latin typeface="Arial"/>
                <a:ea typeface="Times New Roman"/>
                <a:cs typeface="Times New Roman"/>
              </a:rPr>
              <a:t>IAA19</a:t>
            </a:r>
            <a:endParaRPr lang="fr-FR" sz="1200" dirty="0">
              <a:effectLst/>
              <a:latin typeface="Times New Roman"/>
              <a:ea typeface="Times New Roman"/>
            </a:endParaRPr>
          </a:p>
        </p:txBody>
      </p:sp>
      <p:cxnSp>
        <p:nvCxnSpPr>
          <p:cNvPr id="163" name="Connecteur droit avec flèche 162"/>
          <p:cNvCxnSpPr/>
          <p:nvPr/>
        </p:nvCxnSpPr>
        <p:spPr>
          <a:xfrm>
            <a:off x="1792783" y="1960297"/>
            <a:ext cx="216819" cy="0"/>
          </a:xfrm>
          <a:prstGeom prst="straightConnector1">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Connecteur droit 163"/>
          <p:cNvCxnSpPr/>
          <p:nvPr/>
        </p:nvCxnSpPr>
        <p:spPr>
          <a:xfrm>
            <a:off x="1793363" y="1960297"/>
            <a:ext cx="0" cy="14453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5" name="ZoneTexte 164"/>
          <p:cNvSpPr txBox="1"/>
          <p:nvPr/>
        </p:nvSpPr>
        <p:spPr>
          <a:xfrm>
            <a:off x="4125698" y="1418156"/>
            <a:ext cx="1100563"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CACGTG motif</a:t>
            </a:r>
            <a:endParaRPr lang="fr-FR" sz="1000" dirty="0">
              <a:latin typeface="Arial" panose="020B0604020202020204" pitchFamily="34" charset="0"/>
              <a:cs typeface="Arial" panose="020B0604020202020204" pitchFamily="34" charset="0"/>
            </a:endParaRPr>
          </a:p>
        </p:txBody>
      </p:sp>
      <p:cxnSp>
        <p:nvCxnSpPr>
          <p:cNvPr id="166" name="Connecteur droit 165"/>
          <p:cNvCxnSpPr/>
          <p:nvPr/>
        </p:nvCxnSpPr>
        <p:spPr>
          <a:xfrm>
            <a:off x="2950539" y="1541266"/>
            <a:ext cx="22950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ZoneTexte 166"/>
          <p:cNvSpPr txBox="1"/>
          <p:nvPr/>
        </p:nvSpPr>
        <p:spPr>
          <a:xfrm>
            <a:off x="3156921" y="1418156"/>
            <a:ext cx="772479" cy="246221"/>
          </a:xfrm>
          <a:prstGeom prst="rect">
            <a:avLst/>
          </a:prstGeom>
          <a:noFill/>
        </p:spPr>
        <p:txBody>
          <a:bodyPr wrap="square" rtlCol="0">
            <a:spAutoFit/>
          </a:bodyPr>
          <a:lstStyle/>
          <a:p>
            <a:r>
              <a:rPr lang="fr-FR" sz="1000" dirty="0" smtClean="0">
                <a:latin typeface="Arial" panose="020B0604020202020204" pitchFamily="34" charset="0"/>
                <a:cs typeface="Arial" panose="020B0604020202020204" pitchFamily="34" charset="0"/>
              </a:rPr>
              <a:t>Anti-IgG</a:t>
            </a:r>
            <a:endParaRPr lang="fr-FR" sz="1000" dirty="0">
              <a:latin typeface="Arial" panose="020B0604020202020204" pitchFamily="34" charset="0"/>
              <a:cs typeface="Arial" panose="020B0604020202020204" pitchFamily="34" charset="0"/>
            </a:endParaRPr>
          </a:p>
        </p:txBody>
      </p:sp>
      <p:sp>
        <p:nvSpPr>
          <p:cNvPr id="168" name="ZoneTexte 167"/>
          <p:cNvSpPr txBox="1"/>
          <p:nvPr/>
        </p:nvSpPr>
        <p:spPr>
          <a:xfrm>
            <a:off x="1942018" y="1418156"/>
            <a:ext cx="912368" cy="246221"/>
          </a:xfrm>
          <a:prstGeom prst="rect">
            <a:avLst/>
          </a:prstGeom>
          <a:noFill/>
        </p:spPr>
        <p:txBody>
          <a:bodyPr wrap="square" rtlCol="0">
            <a:spAutoFit/>
          </a:bodyPr>
          <a:lstStyle/>
          <a:p>
            <a:r>
              <a:rPr lang="fr-FR" sz="1000" dirty="0">
                <a:latin typeface="Arial" panose="020B0604020202020204" pitchFamily="34" charset="0"/>
                <a:cs typeface="Arial" panose="020B0604020202020204" pitchFamily="34" charset="0"/>
              </a:rPr>
              <a:t>Anti-GFP</a:t>
            </a:r>
          </a:p>
        </p:txBody>
      </p:sp>
      <p:sp>
        <p:nvSpPr>
          <p:cNvPr id="169" name="Rectangle 168"/>
          <p:cNvSpPr/>
          <p:nvPr/>
        </p:nvSpPr>
        <p:spPr>
          <a:xfrm>
            <a:off x="1625145" y="1403648"/>
            <a:ext cx="3607709" cy="27523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b="1"/>
          </a:p>
        </p:txBody>
      </p:sp>
      <p:cxnSp>
        <p:nvCxnSpPr>
          <p:cNvPr id="170" name="Connecteur droit 169"/>
          <p:cNvCxnSpPr/>
          <p:nvPr/>
        </p:nvCxnSpPr>
        <p:spPr>
          <a:xfrm>
            <a:off x="1755684" y="1547664"/>
            <a:ext cx="22950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71" name="Triangle isocèle 170"/>
          <p:cNvSpPr/>
          <p:nvPr/>
        </p:nvSpPr>
        <p:spPr>
          <a:xfrm rot="10800000">
            <a:off x="4076592" y="1512739"/>
            <a:ext cx="72008" cy="72008"/>
          </a:xfrm>
          <a:prstGeom prst="triangle">
            <a:avLst>
              <a:gd name="adj" fmla="val 52930"/>
            </a:avLst>
          </a:prstGeom>
          <a:solidFill>
            <a:srgbClr val="EE18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178285" y="6946042"/>
            <a:ext cx="6501428" cy="646331"/>
          </a:xfrm>
          <a:prstGeom prst="rect">
            <a:avLst/>
          </a:prstGeom>
        </p:spPr>
        <p:txBody>
          <a:bodyPr wrap="square">
            <a:spAutoFit/>
          </a:bodyPr>
          <a:lstStyle/>
          <a:p>
            <a:r>
              <a:rPr lang="en-US" sz="1200" b="1" dirty="0"/>
              <a:t>Supplemental Figure 9: </a:t>
            </a:r>
            <a:r>
              <a:rPr lang="en-US" sz="1200" dirty="0"/>
              <a:t>Histogram representing the binding of BAF60 to different regions of selected targets, analyzed through </a:t>
            </a:r>
            <a:r>
              <a:rPr lang="en-US" sz="1200" dirty="0" err="1"/>
              <a:t>ChIP</a:t>
            </a:r>
            <a:r>
              <a:rPr lang="en-US" sz="1200" dirty="0"/>
              <a:t>-qPCR. Pink arrows represent the presence of CACGTG motifs in the target promoter and anti-IgG represent the negative control.</a:t>
            </a:r>
            <a:endParaRPr lang="fr-FR" sz="1200" dirty="0"/>
          </a:p>
        </p:txBody>
      </p:sp>
    </p:spTree>
    <p:extLst>
      <p:ext uri="{BB962C8B-B14F-4D97-AF65-F5344CB8AC3E}">
        <p14:creationId xmlns:p14="http://schemas.microsoft.com/office/powerpoint/2010/main" val="2447043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32"/>
          <p:cNvSpPr txBox="1"/>
          <p:nvPr/>
        </p:nvSpPr>
        <p:spPr>
          <a:xfrm>
            <a:off x="332656" y="323528"/>
            <a:ext cx="1364864"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S10</a:t>
            </a:r>
            <a:endParaRPr lang="fr-FR" b="1" dirty="0">
              <a:latin typeface="Arial" panose="020B0604020202020204" pitchFamily="34" charset="0"/>
              <a:cs typeface="Arial" panose="020B0604020202020204" pitchFamily="34" charset="0"/>
            </a:endParaRPr>
          </a:p>
        </p:txBody>
      </p:sp>
      <p:graphicFrame>
        <p:nvGraphicFramePr>
          <p:cNvPr id="17" name="Graphique 3"/>
          <p:cNvGraphicFramePr>
            <a:graphicFrameLocks/>
          </p:cNvGraphicFramePr>
          <p:nvPr>
            <p:extLst>
              <p:ext uri="{D42A27DB-BD31-4B8C-83A1-F6EECF244321}">
                <p14:modId xmlns:p14="http://schemas.microsoft.com/office/powerpoint/2010/main" val="1692474241"/>
              </p:ext>
            </p:extLst>
          </p:nvPr>
        </p:nvGraphicFramePr>
        <p:xfrm>
          <a:off x="1737423" y="4478396"/>
          <a:ext cx="3226675" cy="2023881"/>
        </p:xfrm>
        <a:graphic>
          <a:graphicData uri="http://schemas.openxmlformats.org/drawingml/2006/chart">
            <c:chart xmlns:c="http://schemas.openxmlformats.org/drawingml/2006/chart" xmlns:r="http://schemas.openxmlformats.org/officeDocument/2006/relationships" r:id="rId2"/>
          </a:graphicData>
        </a:graphic>
      </p:graphicFrame>
      <p:sp>
        <p:nvSpPr>
          <p:cNvPr id="18" name="ZoneTexte 5"/>
          <p:cNvSpPr txBox="1"/>
          <p:nvPr/>
        </p:nvSpPr>
        <p:spPr>
          <a:xfrm>
            <a:off x="2037262" y="6319979"/>
            <a:ext cx="546945"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IAA19</a:t>
            </a:r>
            <a:endParaRPr lang="fr-FR" sz="1000" b="1" i="1" dirty="0">
              <a:latin typeface="Arial" pitchFamily="34" charset="0"/>
              <a:cs typeface="Arial" pitchFamily="34" charset="0"/>
            </a:endParaRPr>
          </a:p>
        </p:txBody>
      </p:sp>
      <p:sp>
        <p:nvSpPr>
          <p:cNvPr id="19" name="ZoneTexte 6"/>
          <p:cNvSpPr txBox="1"/>
          <p:nvPr/>
        </p:nvSpPr>
        <p:spPr>
          <a:xfrm>
            <a:off x="2518957" y="6319979"/>
            <a:ext cx="489238"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ST2a</a:t>
            </a:r>
            <a:endParaRPr lang="fr-FR" sz="1000" b="1" i="1" dirty="0">
              <a:latin typeface="Arial" pitchFamily="34" charset="0"/>
              <a:cs typeface="Arial" pitchFamily="34" charset="0"/>
            </a:endParaRPr>
          </a:p>
        </p:txBody>
      </p:sp>
      <p:sp>
        <p:nvSpPr>
          <p:cNvPr id="20" name="ZoneTexte 7"/>
          <p:cNvSpPr txBox="1"/>
          <p:nvPr/>
        </p:nvSpPr>
        <p:spPr>
          <a:xfrm>
            <a:off x="2989448" y="6319979"/>
            <a:ext cx="511679"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XTR7</a:t>
            </a:r>
            <a:endParaRPr lang="fr-FR" sz="1000" b="1" i="1" dirty="0">
              <a:latin typeface="Arial" pitchFamily="34" charset="0"/>
              <a:cs typeface="Arial" pitchFamily="34" charset="0"/>
            </a:endParaRPr>
          </a:p>
        </p:txBody>
      </p:sp>
      <p:sp>
        <p:nvSpPr>
          <p:cNvPr id="21" name="ZoneTexte 8"/>
          <p:cNvSpPr txBox="1"/>
          <p:nvPr/>
        </p:nvSpPr>
        <p:spPr>
          <a:xfrm>
            <a:off x="3431500" y="6319979"/>
            <a:ext cx="455574"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SDR</a:t>
            </a:r>
            <a:endParaRPr lang="fr-FR" sz="1000" b="1" i="1" dirty="0">
              <a:latin typeface="Arial" pitchFamily="34" charset="0"/>
              <a:cs typeface="Arial" pitchFamily="34" charset="0"/>
            </a:endParaRPr>
          </a:p>
        </p:txBody>
      </p:sp>
      <p:sp>
        <p:nvSpPr>
          <p:cNvPr id="22" name="ZoneTexte 9"/>
          <p:cNvSpPr txBox="1"/>
          <p:nvPr/>
        </p:nvSpPr>
        <p:spPr>
          <a:xfrm>
            <a:off x="3856478" y="6319979"/>
            <a:ext cx="519694"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HFR1</a:t>
            </a:r>
            <a:endParaRPr lang="fr-FR" sz="1000" b="1" i="1" dirty="0">
              <a:latin typeface="Arial" pitchFamily="34" charset="0"/>
              <a:cs typeface="Arial" pitchFamily="34" charset="0"/>
            </a:endParaRPr>
          </a:p>
        </p:txBody>
      </p:sp>
      <p:sp>
        <p:nvSpPr>
          <p:cNvPr id="23" name="ZoneTexte 10"/>
          <p:cNvSpPr txBox="1"/>
          <p:nvPr/>
        </p:nvSpPr>
        <p:spPr>
          <a:xfrm>
            <a:off x="4272591" y="6319979"/>
            <a:ext cx="623890"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   BEE1</a:t>
            </a:r>
            <a:endParaRPr lang="fr-FR" sz="1000" b="1" i="1" dirty="0">
              <a:latin typeface="Arial" pitchFamily="34" charset="0"/>
              <a:cs typeface="Arial" pitchFamily="34" charset="0"/>
            </a:endParaRPr>
          </a:p>
        </p:txBody>
      </p:sp>
      <p:sp>
        <p:nvSpPr>
          <p:cNvPr id="24" name="Rectangle 23"/>
          <p:cNvSpPr/>
          <p:nvPr/>
        </p:nvSpPr>
        <p:spPr>
          <a:xfrm>
            <a:off x="4739953" y="4133455"/>
            <a:ext cx="180888" cy="138989"/>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4746053" y="4329745"/>
            <a:ext cx="180888" cy="13898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2"/>
          <p:cNvSpPr txBox="1"/>
          <p:nvPr/>
        </p:nvSpPr>
        <p:spPr>
          <a:xfrm>
            <a:off x="4885317" y="4071279"/>
            <a:ext cx="797462" cy="276999"/>
          </a:xfrm>
          <a:prstGeom prst="rect">
            <a:avLst/>
          </a:prstGeom>
          <a:noFill/>
        </p:spPr>
        <p:txBody>
          <a:bodyPr wrap="none" rtlCol="0">
            <a:spAutoFit/>
          </a:bodyPr>
          <a:lstStyle/>
          <a:p>
            <a:r>
              <a:rPr lang="fr-FR" sz="1200" dirty="0" smtClean="0">
                <a:latin typeface="Arial" panose="020B0604020202020204" pitchFamily="34" charset="0"/>
                <a:cs typeface="Arial" panose="020B0604020202020204" pitchFamily="34" charset="0"/>
              </a:rPr>
              <a:t>WT Light</a:t>
            </a:r>
            <a:endParaRPr lang="fr-FR" sz="1200" dirty="0">
              <a:latin typeface="Arial" panose="020B0604020202020204" pitchFamily="34" charset="0"/>
              <a:cs typeface="Arial" panose="020B0604020202020204" pitchFamily="34" charset="0"/>
            </a:endParaRPr>
          </a:p>
        </p:txBody>
      </p:sp>
      <p:sp>
        <p:nvSpPr>
          <p:cNvPr id="27" name="ZoneTexte 23"/>
          <p:cNvSpPr txBox="1"/>
          <p:nvPr/>
        </p:nvSpPr>
        <p:spPr>
          <a:xfrm>
            <a:off x="4906047" y="4274884"/>
            <a:ext cx="789447" cy="276999"/>
          </a:xfrm>
          <a:prstGeom prst="rect">
            <a:avLst/>
          </a:prstGeom>
          <a:noFill/>
        </p:spPr>
        <p:txBody>
          <a:bodyPr wrap="none" rtlCol="0">
            <a:spAutoFit/>
          </a:bodyPr>
          <a:lstStyle/>
          <a:p>
            <a:r>
              <a:rPr lang="fr-FR" sz="1200" dirty="0" smtClean="0">
                <a:latin typeface="Arial" panose="020B0604020202020204" pitchFamily="34" charset="0"/>
                <a:cs typeface="Arial" panose="020B0604020202020204" pitchFamily="34" charset="0"/>
              </a:rPr>
              <a:t>WT </a:t>
            </a:r>
            <a:r>
              <a:rPr lang="fr-FR" sz="1200" dirty="0" err="1" smtClean="0">
                <a:latin typeface="Arial" panose="020B0604020202020204" pitchFamily="34" charset="0"/>
                <a:cs typeface="Arial" panose="020B0604020202020204" pitchFamily="34" charset="0"/>
              </a:rPr>
              <a:t>Dark</a:t>
            </a:r>
            <a:endParaRPr lang="fr-FR" sz="1200" dirty="0">
              <a:latin typeface="Arial" panose="020B0604020202020204" pitchFamily="34" charset="0"/>
              <a:cs typeface="Arial" panose="020B0604020202020204" pitchFamily="34" charset="0"/>
            </a:endParaRPr>
          </a:p>
        </p:txBody>
      </p:sp>
      <p:sp>
        <p:nvSpPr>
          <p:cNvPr id="28" name="Rectangle 27"/>
          <p:cNvSpPr/>
          <p:nvPr/>
        </p:nvSpPr>
        <p:spPr>
          <a:xfrm>
            <a:off x="4745554" y="4536916"/>
            <a:ext cx="180888" cy="138989"/>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7"/>
          <p:cNvSpPr txBox="1"/>
          <p:nvPr/>
        </p:nvSpPr>
        <p:spPr>
          <a:xfrm>
            <a:off x="4905548" y="4482055"/>
            <a:ext cx="1287532" cy="276999"/>
          </a:xfrm>
          <a:prstGeom prst="rect">
            <a:avLst/>
          </a:prstGeom>
          <a:noFill/>
        </p:spPr>
        <p:txBody>
          <a:bodyPr wrap="none" rtlCol="0">
            <a:spAutoFit/>
          </a:bodyPr>
          <a:lstStyle/>
          <a:p>
            <a:r>
              <a:rPr lang="fr-FR" sz="1200" dirty="0" smtClean="0">
                <a:latin typeface="Arial" panose="020B0604020202020204" pitchFamily="34" charset="0"/>
                <a:cs typeface="Arial" panose="020B0604020202020204" pitchFamily="34" charset="0"/>
              </a:rPr>
              <a:t>BAF60 OE </a:t>
            </a:r>
            <a:r>
              <a:rPr lang="fr-FR" sz="1200" dirty="0" err="1" smtClean="0">
                <a:latin typeface="Arial" panose="020B0604020202020204" pitchFamily="34" charset="0"/>
                <a:cs typeface="Arial" panose="020B0604020202020204" pitchFamily="34" charset="0"/>
              </a:rPr>
              <a:t>Dark</a:t>
            </a:r>
            <a:endParaRPr lang="fr-FR" sz="1200" dirty="0">
              <a:latin typeface="Arial" panose="020B0604020202020204" pitchFamily="34" charset="0"/>
              <a:cs typeface="Arial" panose="020B0604020202020204" pitchFamily="34" charset="0"/>
            </a:endParaRPr>
          </a:p>
        </p:txBody>
      </p:sp>
      <p:sp>
        <p:nvSpPr>
          <p:cNvPr id="30" name="ZoneTexte 13"/>
          <p:cNvSpPr txBox="1"/>
          <p:nvPr/>
        </p:nvSpPr>
        <p:spPr>
          <a:xfrm rot="16200000">
            <a:off x="1340477" y="5260357"/>
            <a:ext cx="620683" cy="246221"/>
          </a:xfrm>
          <a:prstGeom prst="rect">
            <a:avLst/>
          </a:prstGeom>
          <a:noFill/>
        </p:spPr>
        <p:txBody>
          <a:bodyPr wrap="none" rtlCol="0">
            <a:spAutoFit/>
          </a:bodyPr>
          <a:lstStyle/>
          <a:p>
            <a:pPr algn="ctr">
              <a:spcAft>
                <a:spcPts val="0"/>
              </a:spcAft>
            </a:pPr>
            <a:r>
              <a:rPr lang="fr-FR" sz="1000" dirty="0">
                <a:solidFill>
                  <a:srgbClr val="000000"/>
                </a:solidFill>
                <a:latin typeface="Arial"/>
                <a:ea typeface="Times New Roman"/>
                <a:cs typeface="Times New Roman"/>
              </a:rPr>
              <a:t>% Input</a:t>
            </a:r>
            <a:endParaRPr lang="fr-FR" sz="1200" dirty="0">
              <a:latin typeface="Times New Roman"/>
              <a:ea typeface="Times New Roman"/>
            </a:endParaRPr>
          </a:p>
        </p:txBody>
      </p:sp>
      <p:graphicFrame>
        <p:nvGraphicFramePr>
          <p:cNvPr id="31" name="Graphique 30"/>
          <p:cNvGraphicFramePr>
            <a:graphicFrameLocks/>
          </p:cNvGraphicFramePr>
          <p:nvPr>
            <p:extLst>
              <p:ext uri="{D42A27DB-BD31-4B8C-83A1-F6EECF244321}">
                <p14:modId xmlns:p14="http://schemas.microsoft.com/office/powerpoint/2010/main" val="2280259605"/>
              </p:ext>
            </p:extLst>
          </p:nvPr>
        </p:nvGraphicFramePr>
        <p:xfrm>
          <a:off x="1709039" y="1457865"/>
          <a:ext cx="3168000" cy="1980000"/>
        </p:xfrm>
        <a:graphic>
          <a:graphicData uri="http://schemas.openxmlformats.org/drawingml/2006/chart">
            <c:chart xmlns:c="http://schemas.openxmlformats.org/drawingml/2006/chart" xmlns:r="http://schemas.openxmlformats.org/officeDocument/2006/relationships" r:id="rId3"/>
          </a:graphicData>
        </a:graphic>
      </p:graphicFrame>
      <p:sp>
        <p:nvSpPr>
          <p:cNvPr id="33" name="Rectangle 32"/>
          <p:cNvSpPr/>
          <p:nvPr/>
        </p:nvSpPr>
        <p:spPr>
          <a:xfrm>
            <a:off x="4516444" y="1644054"/>
            <a:ext cx="180888" cy="13898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23"/>
          <p:cNvSpPr txBox="1"/>
          <p:nvPr/>
        </p:nvSpPr>
        <p:spPr>
          <a:xfrm>
            <a:off x="4676438" y="1589193"/>
            <a:ext cx="789447" cy="276999"/>
          </a:xfrm>
          <a:prstGeom prst="rect">
            <a:avLst/>
          </a:prstGeom>
          <a:noFill/>
        </p:spPr>
        <p:txBody>
          <a:bodyPr wrap="none" rtlCol="0">
            <a:spAutoFit/>
          </a:bodyPr>
          <a:lstStyle/>
          <a:p>
            <a:r>
              <a:rPr lang="fr-FR" sz="1200" dirty="0" smtClean="0">
                <a:latin typeface="Arial" panose="020B0604020202020204" pitchFamily="34" charset="0"/>
                <a:cs typeface="Arial" panose="020B0604020202020204" pitchFamily="34" charset="0"/>
              </a:rPr>
              <a:t>WT </a:t>
            </a:r>
            <a:r>
              <a:rPr lang="fr-FR" sz="1200" dirty="0" err="1" smtClean="0">
                <a:latin typeface="Arial" panose="020B0604020202020204" pitchFamily="34" charset="0"/>
                <a:cs typeface="Arial" panose="020B0604020202020204" pitchFamily="34" charset="0"/>
              </a:rPr>
              <a:t>Dark</a:t>
            </a:r>
            <a:endParaRPr lang="fr-FR" sz="1200" dirty="0">
              <a:latin typeface="Arial" panose="020B0604020202020204" pitchFamily="34" charset="0"/>
              <a:cs typeface="Arial" panose="020B0604020202020204" pitchFamily="34" charset="0"/>
            </a:endParaRPr>
          </a:p>
        </p:txBody>
      </p:sp>
      <p:sp>
        <p:nvSpPr>
          <p:cNvPr id="36" name="Rectangle 35"/>
          <p:cNvSpPr/>
          <p:nvPr/>
        </p:nvSpPr>
        <p:spPr>
          <a:xfrm>
            <a:off x="4515945" y="1851225"/>
            <a:ext cx="180888" cy="138989"/>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27"/>
          <p:cNvSpPr txBox="1"/>
          <p:nvPr/>
        </p:nvSpPr>
        <p:spPr>
          <a:xfrm>
            <a:off x="4675939" y="1796364"/>
            <a:ext cx="1287532" cy="276999"/>
          </a:xfrm>
          <a:prstGeom prst="rect">
            <a:avLst/>
          </a:prstGeom>
          <a:noFill/>
        </p:spPr>
        <p:txBody>
          <a:bodyPr wrap="none" rtlCol="0">
            <a:spAutoFit/>
          </a:bodyPr>
          <a:lstStyle/>
          <a:p>
            <a:r>
              <a:rPr lang="fr-FR" sz="1200" dirty="0" smtClean="0">
                <a:latin typeface="Arial" panose="020B0604020202020204" pitchFamily="34" charset="0"/>
                <a:cs typeface="Arial" panose="020B0604020202020204" pitchFamily="34" charset="0"/>
              </a:rPr>
              <a:t>BAF60 OE </a:t>
            </a:r>
            <a:r>
              <a:rPr lang="fr-FR" sz="1200" dirty="0" err="1" smtClean="0">
                <a:latin typeface="Arial" panose="020B0604020202020204" pitchFamily="34" charset="0"/>
                <a:cs typeface="Arial" panose="020B0604020202020204" pitchFamily="34" charset="0"/>
              </a:rPr>
              <a:t>Dark</a:t>
            </a:r>
            <a:endParaRPr lang="fr-FR" sz="1200" dirty="0">
              <a:latin typeface="Arial" panose="020B0604020202020204" pitchFamily="34" charset="0"/>
              <a:cs typeface="Arial" panose="020B0604020202020204" pitchFamily="34" charset="0"/>
            </a:endParaRPr>
          </a:p>
        </p:txBody>
      </p:sp>
      <p:sp>
        <p:nvSpPr>
          <p:cNvPr id="38" name="ZoneTexte 7"/>
          <p:cNvSpPr txBox="1"/>
          <p:nvPr/>
        </p:nvSpPr>
        <p:spPr>
          <a:xfrm rot="16200000">
            <a:off x="771030" y="2221251"/>
            <a:ext cx="1510337" cy="246221"/>
          </a:xfrm>
          <a:prstGeom prst="rect">
            <a:avLst/>
          </a:prstGeom>
          <a:noFill/>
        </p:spPr>
        <p:txBody>
          <a:bodyPr wrap="none" rtlCol="0">
            <a:spAutoFit/>
          </a:bodyPr>
          <a:lstStyle/>
          <a:p>
            <a:pPr algn="ctr"/>
            <a:r>
              <a:rPr lang="fr-FR" sz="1000" dirty="0" smtClean="0">
                <a:latin typeface="Arial" pitchFamily="34" charset="0"/>
                <a:cs typeface="Arial" pitchFamily="34" charset="0"/>
              </a:rPr>
              <a:t>Relative transcript level</a:t>
            </a:r>
            <a:endParaRPr lang="fr-FR" sz="1000" dirty="0">
              <a:latin typeface="Arial" pitchFamily="34" charset="0"/>
              <a:cs typeface="Arial" pitchFamily="34" charset="0"/>
            </a:endParaRPr>
          </a:p>
        </p:txBody>
      </p:sp>
      <p:sp>
        <p:nvSpPr>
          <p:cNvPr id="39" name="ZoneTexte 5"/>
          <p:cNvSpPr txBox="1"/>
          <p:nvPr/>
        </p:nvSpPr>
        <p:spPr>
          <a:xfrm>
            <a:off x="2029718" y="3315130"/>
            <a:ext cx="546945"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IAA19</a:t>
            </a:r>
            <a:endParaRPr lang="fr-FR" sz="1000" b="1" i="1" dirty="0">
              <a:latin typeface="Arial" pitchFamily="34" charset="0"/>
              <a:cs typeface="Arial" pitchFamily="34" charset="0"/>
            </a:endParaRPr>
          </a:p>
        </p:txBody>
      </p:sp>
      <p:sp>
        <p:nvSpPr>
          <p:cNvPr id="40" name="ZoneTexte 6"/>
          <p:cNvSpPr txBox="1"/>
          <p:nvPr/>
        </p:nvSpPr>
        <p:spPr>
          <a:xfrm>
            <a:off x="2511413" y="3315130"/>
            <a:ext cx="489238"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ST2a</a:t>
            </a:r>
            <a:endParaRPr lang="fr-FR" sz="1000" b="1" i="1" dirty="0">
              <a:latin typeface="Arial" pitchFamily="34" charset="0"/>
              <a:cs typeface="Arial" pitchFamily="34" charset="0"/>
            </a:endParaRPr>
          </a:p>
        </p:txBody>
      </p:sp>
      <p:sp>
        <p:nvSpPr>
          <p:cNvPr id="41" name="ZoneTexte 7"/>
          <p:cNvSpPr txBox="1"/>
          <p:nvPr/>
        </p:nvSpPr>
        <p:spPr>
          <a:xfrm>
            <a:off x="2938774" y="3315130"/>
            <a:ext cx="511679"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XTR7</a:t>
            </a:r>
            <a:endParaRPr lang="fr-FR" sz="1000" b="1" i="1" dirty="0">
              <a:latin typeface="Arial" pitchFamily="34" charset="0"/>
              <a:cs typeface="Arial" pitchFamily="34" charset="0"/>
            </a:endParaRPr>
          </a:p>
        </p:txBody>
      </p:sp>
      <p:sp>
        <p:nvSpPr>
          <p:cNvPr id="42" name="ZoneTexte 8"/>
          <p:cNvSpPr txBox="1"/>
          <p:nvPr/>
        </p:nvSpPr>
        <p:spPr>
          <a:xfrm>
            <a:off x="3406704" y="3315130"/>
            <a:ext cx="455574"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SDR</a:t>
            </a:r>
            <a:endParaRPr lang="fr-FR" sz="1000" b="1" i="1" dirty="0">
              <a:latin typeface="Arial" pitchFamily="34" charset="0"/>
              <a:cs typeface="Arial" pitchFamily="34" charset="0"/>
            </a:endParaRPr>
          </a:p>
        </p:txBody>
      </p:sp>
      <p:sp>
        <p:nvSpPr>
          <p:cNvPr id="43" name="ZoneTexte 9"/>
          <p:cNvSpPr txBox="1"/>
          <p:nvPr/>
        </p:nvSpPr>
        <p:spPr>
          <a:xfrm>
            <a:off x="3805804" y="3315130"/>
            <a:ext cx="519694"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HFR1</a:t>
            </a:r>
            <a:endParaRPr lang="fr-FR" sz="1000" b="1" i="1" dirty="0">
              <a:latin typeface="Arial" pitchFamily="34" charset="0"/>
              <a:cs typeface="Arial" pitchFamily="34" charset="0"/>
            </a:endParaRPr>
          </a:p>
        </p:txBody>
      </p:sp>
      <p:sp>
        <p:nvSpPr>
          <p:cNvPr id="44" name="ZoneTexte 10"/>
          <p:cNvSpPr txBox="1"/>
          <p:nvPr/>
        </p:nvSpPr>
        <p:spPr>
          <a:xfrm>
            <a:off x="4187413" y="3315130"/>
            <a:ext cx="623890" cy="246221"/>
          </a:xfrm>
          <a:prstGeom prst="rect">
            <a:avLst/>
          </a:prstGeom>
          <a:noFill/>
        </p:spPr>
        <p:txBody>
          <a:bodyPr wrap="none" rtlCol="0">
            <a:spAutoFit/>
          </a:bodyPr>
          <a:lstStyle/>
          <a:p>
            <a:pPr algn="ctr"/>
            <a:r>
              <a:rPr lang="fr-FR" sz="1000" b="1" i="1" dirty="0" smtClean="0">
                <a:latin typeface="Arial" pitchFamily="34" charset="0"/>
                <a:cs typeface="Arial" pitchFamily="34" charset="0"/>
              </a:rPr>
              <a:t>   BEE1</a:t>
            </a:r>
            <a:endParaRPr lang="fr-FR" sz="1000" b="1" i="1" dirty="0">
              <a:latin typeface="Arial" pitchFamily="34" charset="0"/>
              <a:cs typeface="Arial" pitchFamily="34" charset="0"/>
            </a:endParaRPr>
          </a:p>
        </p:txBody>
      </p:sp>
      <p:sp>
        <p:nvSpPr>
          <p:cNvPr id="45" name="ZoneTexte 44"/>
          <p:cNvSpPr txBox="1"/>
          <p:nvPr/>
        </p:nvSpPr>
        <p:spPr>
          <a:xfrm>
            <a:off x="2230237" y="2456499"/>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46" name="ZoneTexte 45"/>
          <p:cNvSpPr txBox="1"/>
          <p:nvPr/>
        </p:nvSpPr>
        <p:spPr>
          <a:xfrm>
            <a:off x="2650043" y="2591647"/>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47" name="ZoneTexte 46"/>
          <p:cNvSpPr txBox="1"/>
          <p:nvPr/>
        </p:nvSpPr>
        <p:spPr>
          <a:xfrm>
            <a:off x="3104353" y="2916567"/>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48" name="ZoneTexte 47"/>
          <p:cNvSpPr txBox="1"/>
          <p:nvPr/>
        </p:nvSpPr>
        <p:spPr>
          <a:xfrm>
            <a:off x="3541411" y="2792935"/>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49" name="ZoneTexte 48"/>
          <p:cNvSpPr txBox="1"/>
          <p:nvPr/>
        </p:nvSpPr>
        <p:spPr>
          <a:xfrm>
            <a:off x="3987095" y="2341515"/>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50" name="ZoneTexte 49"/>
          <p:cNvSpPr txBox="1"/>
          <p:nvPr/>
        </p:nvSpPr>
        <p:spPr>
          <a:xfrm>
            <a:off x="4432779" y="2416281"/>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58" name="ZoneTexte 57"/>
          <p:cNvSpPr txBox="1"/>
          <p:nvPr/>
        </p:nvSpPr>
        <p:spPr>
          <a:xfrm>
            <a:off x="2259777" y="5168012"/>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59" name="ZoneTexte 58"/>
          <p:cNvSpPr txBox="1"/>
          <p:nvPr/>
        </p:nvSpPr>
        <p:spPr>
          <a:xfrm>
            <a:off x="2722713" y="5104762"/>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60" name="ZoneTexte 59"/>
          <p:cNvSpPr txBox="1"/>
          <p:nvPr/>
        </p:nvSpPr>
        <p:spPr>
          <a:xfrm>
            <a:off x="3177023" y="5170902"/>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61" name="ZoneTexte 60"/>
          <p:cNvSpPr txBox="1"/>
          <p:nvPr/>
        </p:nvSpPr>
        <p:spPr>
          <a:xfrm>
            <a:off x="3631333" y="5185286"/>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62" name="ZoneTexte 61"/>
          <p:cNvSpPr txBox="1"/>
          <p:nvPr/>
        </p:nvSpPr>
        <p:spPr>
          <a:xfrm>
            <a:off x="4085643" y="5001272"/>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63" name="ZoneTexte 62"/>
          <p:cNvSpPr txBox="1"/>
          <p:nvPr/>
        </p:nvSpPr>
        <p:spPr>
          <a:xfrm>
            <a:off x="4548579" y="4963900"/>
            <a:ext cx="274434" cy="369332"/>
          </a:xfrm>
          <a:prstGeom prst="rect">
            <a:avLst/>
          </a:prstGeom>
          <a:noFill/>
        </p:spPr>
        <p:txBody>
          <a:bodyPr wrap="none" rtlCol="0">
            <a:spAutoFit/>
          </a:bodyPr>
          <a:lstStyle/>
          <a:p>
            <a:pPr algn="ctr"/>
            <a:r>
              <a:rPr lang="fr-FR" dirty="0" smtClean="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p:txBody>
      </p:sp>
      <p:sp>
        <p:nvSpPr>
          <p:cNvPr id="51" name="ZoneTexte 95"/>
          <p:cNvSpPr txBox="1"/>
          <p:nvPr/>
        </p:nvSpPr>
        <p:spPr>
          <a:xfrm>
            <a:off x="1471417" y="3936008"/>
            <a:ext cx="351378"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B</a:t>
            </a:r>
            <a:endParaRPr lang="fr-FR" b="1" dirty="0">
              <a:latin typeface="Arial" panose="020B0604020202020204" pitchFamily="34" charset="0"/>
              <a:cs typeface="Arial" panose="020B0604020202020204" pitchFamily="34" charset="0"/>
            </a:endParaRPr>
          </a:p>
        </p:txBody>
      </p:sp>
      <p:sp>
        <p:nvSpPr>
          <p:cNvPr id="52" name="ZoneTexte 94"/>
          <p:cNvSpPr txBox="1"/>
          <p:nvPr/>
        </p:nvSpPr>
        <p:spPr>
          <a:xfrm>
            <a:off x="1471417" y="1003449"/>
            <a:ext cx="321612" cy="338045"/>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A</a:t>
            </a:r>
            <a:endParaRPr lang="fr-FR" b="1" dirty="0">
              <a:latin typeface="Arial" panose="020B0604020202020204" pitchFamily="34" charset="0"/>
              <a:cs typeface="Arial" panose="020B0604020202020204" pitchFamily="34" charset="0"/>
            </a:endParaRPr>
          </a:p>
        </p:txBody>
      </p:sp>
      <p:sp>
        <p:nvSpPr>
          <p:cNvPr id="53" name="TextBox 52"/>
          <p:cNvSpPr txBox="1"/>
          <p:nvPr/>
        </p:nvSpPr>
        <p:spPr>
          <a:xfrm>
            <a:off x="3175905" y="6618373"/>
            <a:ext cx="1080798" cy="246221"/>
          </a:xfrm>
          <a:prstGeom prst="rect">
            <a:avLst/>
          </a:prstGeom>
          <a:noFill/>
        </p:spPr>
        <p:txBody>
          <a:bodyPr wrap="square" rtlCol="0">
            <a:spAutoFit/>
          </a:bodyPr>
          <a:lstStyle/>
          <a:p>
            <a:r>
              <a:rPr lang="en-US" sz="1000" dirty="0" smtClean="0">
                <a:latin typeface="Arial"/>
                <a:cs typeface="Arial"/>
              </a:rPr>
              <a:t>gene</a:t>
            </a:r>
            <a:endParaRPr lang="en-US" sz="1000" dirty="0">
              <a:latin typeface="Arial"/>
              <a:cs typeface="Arial"/>
            </a:endParaRPr>
          </a:p>
        </p:txBody>
      </p:sp>
      <p:sp>
        <p:nvSpPr>
          <p:cNvPr id="54" name="TextBox 53"/>
          <p:cNvSpPr txBox="1"/>
          <p:nvPr/>
        </p:nvSpPr>
        <p:spPr>
          <a:xfrm>
            <a:off x="3143578" y="3595772"/>
            <a:ext cx="1080798" cy="246221"/>
          </a:xfrm>
          <a:prstGeom prst="rect">
            <a:avLst/>
          </a:prstGeom>
          <a:noFill/>
        </p:spPr>
        <p:txBody>
          <a:bodyPr wrap="square" rtlCol="0">
            <a:spAutoFit/>
          </a:bodyPr>
          <a:lstStyle/>
          <a:p>
            <a:r>
              <a:rPr lang="en-US" sz="1000" dirty="0" smtClean="0">
                <a:latin typeface="Arial"/>
                <a:cs typeface="Arial"/>
              </a:rPr>
              <a:t>gene</a:t>
            </a:r>
            <a:endParaRPr lang="en-US" sz="1000" dirty="0">
              <a:latin typeface="Arial"/>
              <a:cs typeface="Arial"/>
            </a:endParaRPr>
          </a:p>
        </p:txBody>
      </p:sp>
      <p:sp>
        <p:nvSpPr>
          <p:cNvPr id="2" name="Rectangle 1"/>
          <p:cNvSpPr/>
          <p:nvPr/>
        </p:nvSpPr>
        <p:spPr>
          <a:xfrm>
            <a:off x="85673" y="7212580"/>
            <a:ext cx="6729560" cy="1200329"/>
          </a:xfrm>
          <a:prstGeom prst="rect">
            <a:avLst/>
          </a:prstGeom>
        </p:spPr>
        <p:txBody>
          <a:bodyPr wrap="square">
            <a:spAutoFit/>
          </a:bodyPr>
          <a:lstStyle/>
          <a:p>
            <a:r>
              <a:rPr lang="en-US" sz="1200" b="1" dirty="0"/>
              <a:t>Supplemental Figure 10: </a:t>
            </a:r>
            <a:r>
              <a:rPr lang="en-US" sz="1200" dirty="0"/>
              <a:t>BAF60 regulates the expression of genes involved in cell elongation by modulating their promoter accessibility.</a:t>
            </a:r>
            <a:r>
              <a:rPr lang="en-US" sz="1200" b="1" dirty="0"/>
              <a:t> (A) </a:t>
            </a:r>
            <a:r>
              <a:rPr lang="en-US" sz="1200" dirty="0"/>
              <a:t>qPCR analysis of the expression level of genes in the wild-type and BAF60 OE lines in the dark. Values are average +/- standard deviation obtained from three replicates.</a:t>
            </a:r>
            <a:r>
              <a:rPr lang="en-US" sz="1200" b="1" dirty="0"/>
              <a:t> </a:t>
            </a:r>
            <a:r>
              <a:rPr lang="en-US" sz="1200" dirty="0"/>
              <a:t>Asterisks indicate significantly different values (Student’s t test, P &lt; 0.05)</a:t>
            </a:r>
            <a:r>
              <a:rPr lang="en-US" sz="1200" b="1" dirty="0"/>
              <a:t> (B) </a:t>
            </a:r>
            <a:r>
              <a:rPr lang="en-US" sz="1200" dirty="0"/>
              <a:t>FAIRE-qPCR analysis of promoter accessibility of the same loci in OE lines grown in the dark, or WT lines grown under light or dark conditions. Asterisks indicate significantly different values (Student’s t test, P &lt; 0.05).</a:t>
            </a:r>
            <a:endParaRPr lang="fr-FR" sz="1200" dirty="0"/>
          </a:p>
        </p:txBody>
      </p:sp>
    </p:spTree>
    <p:extLst>
      <p:ext uri="{BB962C8B-B14F-4D97-AF65-F5344CB8AC3E}">
        <p14:creationId xmlns:p14="http://schemas.microsoft.com/office/powerpoint/2010/main" val="11754904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7" t="18042" b="50000"/>
          <a:stretch/>
        </p:blipFill>
        <p:spPr bwMode="auto">
          <a:xfrm>
            <a:off x="306035" y="471870"/>
            <a:ext cx="6340416" cy="1137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306035" y="557180"/>
            <a:ext cx="569387" cy="276999"/>
          </a:xfrm>
          <a:prstGeom prst="rect">
            <a:avLst/>
          </a:prstGeom>
          <a:noFill/>
        </p:spPr>
        <p:txBody>
          <a:bodyPr wrap="none" rtlCol="0">
            <a:spAutoFit/>
          </a:bodyPr>
          <a:lstStyle/>
          <a:p>
            <a:r>
              <a:rPr lang="fr-FR" sz="1200" b="1" dirty="0" smtClean="0"/>
              <a:t>IAA19</a:t>
            </a:r>
            <a:endParaRPr lang="fr-FR" sz="1200" b="1" dirty="0"/>
          </a:p>
        </p:txBody>
      </p:sp>
      <p:sp>
        <p:nvSpPr>
          <p:cNvPr id="6" name="ZoneTexte 5"/>
          <p:cNvSpPr txBox="1"/>
          <p:nvPr/>
        </p:nvSpPr>
        <p:spPr>
          <a:xfrm>
            <a:off x="1035035" y="1002677"/>
            <a:ext cx="484428" cy="246221"/>
          </a:xfrm>
          <a:prstGeom prst="rect">
            <a:avLst/>
          </a:prstGeom>
          <a:noFill/>
        </p:spPr>
        <p:txBody>
          <a:bodyPr wrap="none" rtlCol="0">
            <a:spAutoFit/>
          </a:bodyPr>
          <a:lstStyle/>
          <a:p>
            <a:r>
              <a:rPr lang="fr-FR" sz="1000" b="1" dirty="0" smtClean="0"/>
              <a:t>DARK</a:t>
            </a:r>
            <a:endParaRPr lang="fr-FR" sz="1000" b="1" dirty="0"/>
          </a:p>
        </p:txBody>
      </p:sp>
      <p:sp>
        <p:nvSpPr>
          <p:cNvPr id="7" name="ZoneTexte 6"/>
          <p:cNvSpPr txBox="1"/>
          <p:nvPr/>
        </p:nvSpPr>
        <p:spPr>
          <a:xfrm>
            <a:off x="1035035" y="1318971"/>
            <a:ext cx="1074333" cy="246221"/>
          </a:xfrm>
          <a:prstGeom prst="rect">
            <a:avLst/>
          </a:prstGeom>
          <a:noFill/>
        </p:spPr>
        <p:txBody>
          <a:bodyPr wrap="none" rtlCol="0">
            <a:spAutoFit/>
          </a:bodyPr>
          <a:lstStyle/>
          <a:p>
            <a:r>
              <a:rPr lang="fr-FR" sz="1000" b="1" dirty="0" smtClean="0"/>
              <a:t>DARK + 24h light</a:t>
            </a:r>
            <a:endParaRPr lang="fr-FR" sz="1000" b="1" dirty="0"/>
          </a:p>
        </p:txBody>
      </p:sp>
      <p:pic>
        <p:nvPicPr>
          <p:cNvPr id="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124" b="47348"/>
          <a:stretch/>
        </p:blipFill>
        <p:spPr bwMode="auto">
          <a:xfrm>
            <a:off x="310451" y="1851612"/>
            <a:ext cx="6336000" cy="123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5939" y="1923233"/>
            <a:ext cx="511679" cy="276999"/>
          </a:xfrm>
          <a:prstGeom prst="rect">
            <a:avLst/>
          </a:prstGeom>
        </p:spPr>
        <p:txBody>
          <a:bodyPr wrap="none">
            <a:spAutoFit/>
          </a:bodyPr>
          <a:lstStyle/>
          <a:p>
            <a:r>
              <a:rPr lang="en-US" sz="1200" b="1" dirty="0"/>
              <a:t>XTR7</a:t>
            </a:r>
            <a:endParaRPr lang="fr-FR" sz="1200" b="1" dirty="0"/>
          </a:p>
        </p:txBody>
      </p:sp>
      <p:sp>
        <p:nvSpPr>
          <p:cNvPr id="10" name="ZoneTexte 9"/>
          <p:cNvSpPr txBox="1"/>
          <p:nvPr/>
        </p:nvSpPr>
        <p:spPr>
          <a:xfrm>
            <a:off x="1035035" y="2492107"/>
            <a:ext cx="484428" cy="246221"/>
          </a:xfrm>
          <a:prstGeom prst="rect">
            <a:avLst/>
          </a:prstGeom>
          <a:noFill/>
        </p:spPr>
        <p:txBody>
          <a:bodyPr wrap="none" rtlCol="0">
            <a:spAutoFit/>
          </a:bodyPr>
          <a:lstStyle/>
          <a:p>
            <a:r>
              <a:rPr lang="fr-FR" sz="1000" b="1" dirty="0" smtClean="0"/>
              <a:t>DARK</a:t>
            </a:r>
            <a:endParaRPr lang="fr-FR" sz="1000" b="1" dirty="0"/>
          </a:p>
        </p:txBody>
      </p:sp>
      <p:sp>
        <p:nvSpPr>
          <p:cNvPr id="11" name="ZoneTexte 10"/>
          <p:cNvSpPr txBox="1"/>
          <p:nvPr/>
        </p:nvSpPr>
        <p:spPr>
          <a:xfrm>
            <a:off x="1035035" y="2773897"/>
            <a:ext cx="1074333" cy="246221"/>
          </a:xfrm>
          <a:prstGeom prst="rect">
            <a:avLst/>
          </a:prstGeom>
          <a:noFill/>
        </p:spPr>
        <p:txBody>
          <a:bodyPr wrap="none" rtlCol="0">
            <a:spAutoFit/>
          </a:bodyPr>
          <a:lstStyle/>
          <a:p>
            <a:r>
              <a:rPr lang="fr-FR" sz="1000" b="1" dirty="0" smtClean="0"/>
              <a:t>DARK + 24h light</a:t>
            </a:r>
            <a:endParaRPr lang="fr-FR" sz="1000" b="1" dirty="0"/>
          </a:p>
        </p:txBody>
      </p:sp>
      <p:pic>
        <p:nvPicPr>
          <p:cNvPr id="1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341" b="50790"/>
          <a:stretch/>
        </p:blipFill>
        <p:spPr bwMode="auto">
          <a:xfrm>
            <a:off x="310451" y="3324279"/>
            <a:ext cx="6336000" cy="113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7096" b="50000"/>
          <a:stretch/>
        </p:blipFill>
        <p:spPr bwMode="auto">
          <a:xfrm>
            <a:off x="301825" y="4702188"/>
            <a:ext cx="6336000" cy="1172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6281" b="48129"/>
          <a:stretch/>
        </p:blipFill>
        <p:spPr bwMode="auto">
          <a:xfrm>
            <a:off x="310451" y="6116991"/>
            <a:ext cx="6336000" cy="1268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7168" b="47907"/>
          <a:stretch/>
        </p:blipFill>
        <p:spPr bwMode="auto">
          <a:xfrm>
            <a:off x="310451" y="7627489"/>
            <a:ext cx="6336000" cy="1244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ZoneTexte 21"/>
          <p:cNvSpPr txBox="1"/>
          <p:nvPr/>
        </p:nvSpPr>
        <p:spPr>
          <a:xfrm>
            <a:off x="1035035" y="3927410"/>
            <a:ext cx="484428" cy="246221"/>
          </a:xfrm>
          <a:prstGeom prst="rect">
            <a:avLst/>
          </a:prstGeom>
          <a:noFill/>
        </p:spPr>
        <p:txBody>
          <a:bodyPr wrap="none" rtlCol="0">
            <a:spAutoFit/>
          </a:bodyPr>
          <a:lstStyle/>
          <a:p>
            <a:r>
              <a:rPr lang="fr-FR" sz="1000" b="1" dirty="0" smtClean="0"/>
              <a:t>DARK</a:t>
            </a:r>
            <a:endParaRPr lang="fr-FR" sz="1000" b="1" dirty="0"/>
          </a:p>
        </p:txBody>
      </p:sp>
      <p:sp>
        <p:nvSpPr>
          <p:cNvPr id="23" name="ZoneTexte 22"/>
          <p:cNvSpPr txBox="1"/>
          <p:nvPr/>
        </p:nvSpPr>
        <p:spPr>
          <a:xfrm>
            <a:off x="1035035" y="4191948"/>
            <a:ext cx="1074333" cy="246221"/>
          </a:xfrm>
          <a:prstGeom prst="rect">
            <a:avLst/>
          </a:prstGeom>
          <a:noFill/>
        </p:spPr>
        <p:txBody>
          <a:bodyPr wrap="none" rtlCol="0">
            <a:spAutoFit/>
          </a:bodyPr>
          <a:lstStyle/>
          <a:p>
            <a:r>
              <a:rPr lang="fr-FR" sz="1000" b="1" dirty="0" smtClean="0"/>
              <a:t>DARK + 24h light</a:t>
            </a:r>
            <a:endParaRPr lang="fr-FR" sz="1000" b="1" dirty="0"/>
          </a:p>
        </p:txBody>
      </p:sp>
      <p:sp>
        <p:nvSpPr>
          <p:cNvPr id="24" name="ZoneTexte 23"/>
          <p:cNvSpPr txBox="1"/>
          <p:nvPr/>
        </p:nvSpPr>
        <p:spPr>
          <a:xfrm>
            <a:off x="1035035" y="5382336"/>
            <a:ext cx="484428" cy="246221"/>
          </a:xfrm>
          <a:prstGeom prst="rect">
            <a:avLst/>
          </a:prstGeom>
          <a:noFill/>
        </p:spPr>
        <p:txBody>
          <a:bodyPr wrap="none" rtlCol="0">
            <a:spAutoFit/>
          </a:bodyPr>
          <a:lstStyle/>
          <a:p>
            <a:r>
              <a:rPr lang="fr-FR" sz="1000" b="1" dirty="0" smtClean="0"/>
              <a:t>DARK</a:t>
            </a:r>
            <a:endParaRPr lang="fr-FR" sz="1000" b="1" dirty="0"/>
          </a:p>
        </p:txBody>
      </p:sp>
      <p:sp>
        <p:nvSpPr>
          <p:cNvPr id="25" name="ZoneTexte 24"/>
          <p:cNvSpPr txBox="1"/>
          <p:nvPr/>
        </p:nvSpPr>
        <p:spPr>
          <a:xfrm>
            <a:off x="1035035" y="5646874"/>
            <a:ext cx="1074333" cy="246221"/>
          </a:xfrm>
          <a:prstGeom prst="rect">
            <a:avLst/>
          </a:prstGeom>
          <a:noFill/>
        </p:spPr>
        <p:txBody>
          <a:bodyPr wrap="none" rtlCol="0">
            <a:spAutoFit/>
          </a:bodyPr>
          <a:lstStyle/>
          <a:p>
            <a:r>
              <a:rPr lang="fr-FR" sz="1000" b="1" dirty="0" smtClean="0"/>
              <a:t>DARK + 24h light</a:t>
            </a:r>
            <a:endParaRPr lang="fr-FR" sz="1000" b="1" dirty="0"/>
          </a:p>
        </p:txBody>
      </p:sp>
      <p:sp>
        <p:nvSpPr>
          <p:cNvPr id="26" name="ZoneTexte 25"/>
          <p:cNvSpPr txBox="1"/>
          <p:nvPr/>
        </p:nvSpPr>
        <p:spPr>
          <a:xfrm>
            <a:off x="1049419" y="6891886"/>
            <a:ext cx="484428" cy="246221"/>
          </a:xfrm>
          <a:prstGeom prst="rect">
            <a:avLst/>
          </a:prstGeom>
          <a:noFill/>
        </p:spPr>
        <p:txBody>
          <a:bodyPr wrap="none" rtlCol="0">
            <a:spAutoFit/>
          </a:bodyPr>
          <a:lstStyle/>
          <a:p>
            <a:r>
              <a:rPr lang="fr-FR" sz="1000" b="1" dirty="0" smtClean="0"/>
              <a:t>DARK</a:t>
            </a:r>
            <a:endParaRPr lang="fr-FR" sz="1000" b="1" dirty="0"/>
          </a:p>
        </p:txBody>
      </p:sp>
      <p:sp>
        <p:nvSpPr>
          <p:cNvPr id="27" name="ZoneTexte 26"/>
          <p:cNvSpPr txBox="1"/>
          <p:nvPr/>
        </p:nvSpPr>
        <p:spPr>
          <a:xfrm>
            <a:off x="1049419" y="7156424"/>
            <a:ext cx="1074333" cy="246221"/>
          </a:xfrm>
          <a:prstGeom prst="rect">
            <a:avLst/>
          </a:prstGeom>
          <a:noFill/>
        </p:spPr>
        <p:txBody>
          <a:bodyPr wrap="none" rtlCol="0">
            <a:spAutoFit/>
          </a:bodyPr>
          <a:lstStyle/>
          <a:p>
            <a:r>
              <a:rPr lang="fr-FR" sz="1000" b="1" dirty="0" smtClean="0"/>
              <a:t>DARK + 24h light</a:t>
            </a:r>
            <a:endParaRPr lang="fr-FR" sz="1000" b="1" dirty="0"/>
          </a:p>
        </p:txBody>
      </p:sp>
      <p:sp>
        <p:nvSpPr>
          <p:cNvPr id="28" name="ZoneTexte 27"/>
          <p:cNvSpPr txBox="1"/>
          <p:nvPr/>
        </p:nvSpPr>
        <p:spPr>
          <a:xfrm>
            <a:off x="1049419" y="8346812"/>
            <a:ext cx="484428" cy="246221"/>
          </a:xfrm>
          <a:prstGeom prst="rect">
            <a:avLst/>
          </a:prstGeom>
          <a:noFill/>
        </p:spPr>
        <p:txBody>
          <a:bodyPr wrap="none" rtlCol="0">
            <a:spAutoFit/>
          </a:bodyPr>
          <a:lstStyle/>
          <a:p>
            <a:r>
              <a:rPr lang="fr-FR" sz="1000" b="1" dirty="0" smtClean="0"/>
              <a:t>DARK</a:t>
            </a:r>
            <a:endParaRPr lang="fr-FR" sz="1000" b="1" dirty="0"/>
          </a:p>
        </p:txBody>
      </p:sp>
      <p:sp>
        <p:nvSpPr>
          <p:cNvPr id="29" name="ZoneTexte 28"/>
          <p:cNvSpPr txBox="1"/>
          <p:nvPr/>
        </p:nvSpPr>
        <p:spPr>
          <a:xfrm>
            <a:off x="1049419" y="8611350"/>
            <a:ext cx="1074333" cy="246221"/>
          </a:xfrm>
          <a:prstGeom prst="rect">
            <a:avLst/>
          </a:prstGeom>
          <a:noFill/>
        </p:spPr>
        <p:txBody>
          <a:bodyPr wrap="none" rtlCol="0">
            <a:spAutoFit/>
          </a:bodyPr>
          <a:lstStyle/>
          <a:p>
            <a:r>
              <a:rPr lang="fr-FR" sz="1000" b="1" dirty="0" smtClean="0"/>
              <a:t>DARK + 24h light</a:t>
            </a:r>
            <a:endParaRPr lang="fr-FR" sz="1000" b="1" dirty="0"/>
          </a:p>
        </p:txBody>
      </p:sp>
      <p:sp>
        <p:nvSpPr>
          <p:cNvPr id="30" name="Rectangle 29"/>
          <p:cNvSpPr/>
          <p:nvPr/>
        </p:nvSpPr>
        <p:spPr>
          <a:xfrm>
            <a:off x="314685" y="3422769"/>
            <a:ext cx="441146" cy="276999"/>
          </a:xfrm>
          <a:prstGeom prst="rect">
            <a:avLst/>
          </a:prstGeom>
        </p:spPr>
        <p:txBody>
          <a:bodyPr wrap="none">
            <a:spAutoFit/>
          </a:bodyPr>
          <a:lstStyle/>
          <a:p>
            <a:r>
              <a:rPr lang="en-US" sz="1200" b="1" dirty="0"/>
              <a:t>SDR</a:t>
            </a:r>
            <a:endParaRPr lang="fr-FR" sz="1200" b="1" dirty="0"/>
          </a:p>
        </p:txBody>
      </p:sp>
      <p:sp>
        <p:nvSpPr>
          <p:cNvPr id="31" name="Rectangle 30"/>
          <p:cNvSpPr/>
          <p:nvPr/>
        </p:nvSpPr>
        <p:spPr>
          <a:xfrm>
            <a:off x="313108" y="4820716"/>
            <a:ext cx="503792" cy="276999"/>
          </a:xfrm>
          <a:prstGeom prst="rect">
            <a:avLst/>
          </a:prstGeom>
        </p:spPr>
        <p:txBody>
          <a:bodyPr wrap="none">
            <a:spAutoFit/>
          </a:bodyPr>
          <a:lstStyle/>
          <a:p>
            <a:r>
              <a:rPr lang="en-US" sz="1200" b="1" dirty="0"/>
              <a:t>ST2A</a:t>
            </a:r>
            <a:endParaRPr lang="fr-FR" sz="1200" b="1" dirty="0"/>
          </a:p>
        </p:txBody>
      </p:sp>
      <p:sp>
        <p:nvSpPr>
          <p:cNvPr id="32" name="Rectangle 31"/>
          <p:cNvSpPr/>
          <p:nvPr/>
        </p:nvSpPr>
        <p:spPr>
          <a:xfrm>
            <a:off x="277489" y="6283606"/>
            <a:ext cx="513282" cy="276999"/>
          </a:xfrm>
          <a:prstGeom prst="rect">
            <a:avLst/>
          </a:prstGeom>
        </p:spPr>
        <p:txBody>
          <a:bodyPr wrap="none">
            <a:spAutoFit/>
          </a:bodyPr>
          <a:lstStyle/>
          <a:p>
            <a:r>
              <a:rPr lang="en-US" sz="1200" b="1" dirty="0"/>
              <a:t>HFR1</a:t>
            </a:r>
            <a:endParaRPr lang="fr-FR" sz="1200" b="1" dirty="0"/>
          </a:p>
        </p:txBody>
      </p:sp>
      <p:sp>
        <p:nvSpPr>
          <p:cNvPr id="33" name="Rectangle 32"/>
          <p:cNvSpPr/>
          <p:nvPr/>
        </p:nvSpPr>
        <p:spPr>
          <a:xfrm>
            <a:off x="283247" y="7764410"/>
            <a:ext cx="500458" cy="276999"/>
          </a:xfrm>
          <a:prstGeom prst="rect">
            <a:avLst/>
          </a:prstGeom>
        </p:spPr>
        <p:txBody>
          <a:bodyPr wrap="none">
            <a:spAutoFit/>
          </a:bodyPr>
          <a:lstStyle/>
          <a:p>
            <a:r>
              <a:rPr lang="en-US" sz="1200" b="1" dirty="0" smtClean="0"/>
              <a:t>BEE1</a:t>
            </a:r>
            <a:endParaRPr lang="fr-FR" sz="1200" b="1" dirty="0"/>
          </a:p>
        </p:txBody>
      </p:sp>
      <p:sp>
        <p:nvSpPr>
          <p:cNvPr id="34" name="ZoneTexte 32"/>
          <p:cNvSpPr txBox="1"/>
          <p:nvPr/>
        </p:nvSpPr>
        <p:spPr>
          <a:xfrm>
            <a:off x="0" y="0"/>
            <a:ext cx="1351717"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S11</a:t>
            </a:r>
            <a:endParaRPr lang="fr-F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9425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4878" y="262000"/>
            <a:ext cx="6446088" cy="461665"/>
          </a:xfrm>
          <a:prstGeom prst="rect">
            <a:avLst/>
          </a:prstGeom>
        </p:spPr>
        <p:txBody>
          <a:bodyPr wrap="square">
            <a:spAutoFit/>
          </a:bodyPr>
          <a:lstStyle/>
          <a:p>
            <a:r>
              <a:rPr lang="en-US" sz="1200" b="1" dirty="0"/>
              <a:t>Supplemental Figure 11: </a:t>
            </a:r>
            <a:r>
              <a:rPr lang="en-US" sz="1200" dirty="0"/>
              <a:t>Screenshot showing the accessibility</a:t>
            </a:r>
            <a:r>
              <a:rPr lang="en-US" sz="1200" b="1" dirty="0"/>
              <a:t> </a:t>
            </a:r>
            <a:r>
              <a:rPr lang="en-US" sz="1200" dirty="0"/>
              <a:t>of</a:t>
            </a:r>
            <a:r>
              <a:rPr lang="en-US" sz="1200" b="1" dirty="0"/>
              <a:t> </a:t>
            </a:r>
            <a:r>
              <a:rPr lang="en-US" sz="1200" i="1" dirty="0"/>
              <a:t>IAA19, ST2a, XTR7, SDR, HFR1</a:t>
            </a:r>
            <a:r>
              <a:rPr lang="en-US" sz="1200" dirty="0"/>
              <a:t> and </a:t>
            </a:r>
            <a:r>
              <a:rPr lang="en-US" sz="1200" i="1" dirty="0"/>
              <a:t>BEE1 </a:t>
            </a:r>
            <a:r>
              <a:rPr lang="en-US" sz="1200" dirty="0"/>
              <a:t>promoters in the dark or after transfer to </a:t>
            </a:r>
            <a:r>
              <a:rPr lang="en-US" sz="1200" dirty="0"/>
              <a:t>light (http://plantregulome.org</a:t>
            </a:r>
            <a:r>
              <a:rPr lang="en-US" sz="1200" dirty="0" smtClean="0"/>
              <a:t>/).</a:t>
            </a:r>
            <a:endParaRPr lang="fr-FR" sz="1200" dirty="0"/>
          </a:p>
        </p:txBody>
      </p:sp>
    </p:spTree>
    <p:extLst>
      <p:ext uri="{BB962C8B-B14F-4D97-AF65-F5344CB8AC3E}">
        <p14:creationId xmlns:p14="http://schemas.microsoft.com/office/powerpoint/2010/main" val="294612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benham\AppData\Local\Temp\IMG_20161119_0009-1.tif"/>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35000"/>
                    </a14:imgEffect>
                  </a14:imgLayer>
                </a14:imgProps>
              </a:ext>
              <a:ext uri="{28A0092B-C50C-407E-A947-70E740481C1C}">
                <a14:useLocalDpi xmlns:a14="http://schemas.microsoft.com/office/drawing/2010/main" val="0"/>
              </a:ext>
            </a:extLst>
          </a:blip>
          <a:srcRect l="49069" t="64678" r="160" b="-1"/>
          <a:stretch/>
        </p:blipFill>
        <p:spPr bwMode="auto">
          <a:xfrm>
            <a:off x="2439773" y="4785743"/>
            <a:ext cx="2149563" cy="13094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mbenham\AppData\Local\Temp\IMG_20161119_0010-1.tif"/>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44000" contrast="38000"/>
                    </a14:imgEffect>
                  </a14:imgLayer>
                </a14:imgProps>
              </a:ext>
              <a:ext uri="{28A0092B-C50C-407E-A947-70E740481C1C}">
                <a14:useLocalDpi xmlns:a14="http://schemas.microsoft.com/office/drawing/2010/main" val="0"/>
              </a:ext>
            </a:extLst>
          </a:blip>
          <a:srcRect l="37916" t="23958" r="9046" b="29046"/>
          <a:stretch/>
        </p:blipFill>
        <p:spPr bwMode="auto">
          <a:xfrm>
            <a:off x="2322587" y="2503867"/>
            <a:ext cx="2266749" cy="215761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390717">
            <a:off x="2428191" y="3179905"/>
            <a:ext cx="1816796" cy="5075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7" name="Rectangle 6"/>
          <p:cNvSpPr/>
          <p:nvPr/>
        </p:nvSpPr>
        <p:spPr>
          <a:xfrm>
            <a:off x="2427781" y="4920974"/>
            <a:ext cx="1816796" cy="5075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8" name="ZoneTexte 17"/>
          <p:cNvSpPr txBox="1">
            <a:spLocks noChangeArrowheads="1"/>
          </p:cNvSpPr>
          <p:nvPr/>
        </p:nvSpPr>
        <p:spPr bwMode="auto">
          <a:xfrm>
            <a:off x="4663046" y="3539553"/>
            <a:ext cx="5812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smtClean="0">
                <a:latin typeface="Symbol" charset="2"/>
                <a:cs typeface="Symbol" charset="2"/>
              </a:rPr>
              <a:t>a</a:t>
            </a:r>
            <a:r>
              <a:rPr lang="fr-FR" sz="1000" b="1" dirty="0" smtClean="0">
                <a:latin typeface="Arial" pitchFamily="34" charset="0"/>
                <a:cs typeface="Arial" pitchFamily="34" charset="0"/>
              </a:rPr>
              <a:t>-GFP</a:t>
            </a:r>
            <a:endParaRPr lang="fr-FR" sz="1000" b="1" dirty="0">
              <a:latin typeface="Arial" pitchFamily="34" charset="0"/>
              <a:cs typeface="Arial" pitchFamily="34" charset="0"/>
            </a:endParaRPr>
          </a:p>
        </p:txBody>
      </p:sp>
      <p:sp>
        <p:nvSpPr>
          <p:cNvPr id="9" name="ZoneTexte 17"/>
          <p:cNvSpPr txBox="1">
            <a:spLocks noChangeArrowheads="1"/>
          </p:cNvSpPr>
          <p:nvPr/>
        </p:nvSpPr>
        <p:spPr bwMode="auto">
          <a:xfrm>
            <a:off x="1805851" y="5051635"/>
            <a:ext cx="3481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smtClean="0">
                <a:latin typeface="Arial" pitchFamily="34" charset="0"/>
                <a:cs typeface="Arial" pitchFamily="34" charset="0"/>
              </a:rPr>
              <a:t>H3</a:t>
            </a:r>
            <a:endParaRPr lang="fr-FR" sz="1000" b="1" dirty="0">
              <a:latin typeface="Arial" pitchFamily="34" charset="0"/>
              <a:cs typeface="Arial" pitchFamily="34" charset="0"/>
            </a:endParaRPr>
          </a:p>
        </p:txBody>
      </p:sp>
      <p:sp>
        <p:nvSpPr>
          <p:cNvPr id="10" name="ZoneTexte 17"/>
          <p:cNvSpPr txBox="1">
            <a:spLocks noChangeArrowheads="1"/>
          </p:cNvSpPr>
          <p:nvPr/>
        </p:nvSpPr>
        <p:spPr bwMode="auto">
          <a:xfrm>
            <a:off x="1445539" y="3310566"/>
            <a:ext cx="8877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smtClean="0">
                <a:latin typeface="Arial" pitchFamily="34" charset="0"/>
                <a:cs typeface="Arial" pitchFamily="34" charset="0"/>
              </a:rPr>
              <a:t>BAF60-CFP</a:t>
            </a:r>
            <a:endParaRPr lang="fr-FR" sz="1000" b="1" dirty="0">
              <a:latin typeface="Arial" pitchFamily="34" charset="0"/>
              <a:cs typeface="Arial" pitchFamily="34" charset="0"/>
            </a:endParaRPr>
          </a:p>
        </p:txBody>
      </p:sp>
      <p:sp>
        <p:nvSpPr>
          <p:cNvPr id="11" name="ZoneTexte 17"/>
          <p:cNvSpPr txBox="1">
            <a:spLocks noChangeArrowheads="1"/>
          </p:cNvSpPr>
          <p:nvPr/>
        </p:nvSpPr>
        <p:spPr bwMode="auto">
          <a:xfrm>
            <a:off x="4704518" y="5051634"/>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entury" pitchFamily="18" charset="0"/>
                <a:ea typeface="MS PGothic" pitchFamily="34" charset="-128"/>
              </a:defRPr>
            </a:lvl1pPr>
            <a:lvl2pPr marL="742950" indent="-285750" eaLnBrk="0" hangingPunct="0">
              <a:defRPr sz="2400">
                <a:solidFill>
                  <a:schemeClr val="tx1"/>
                </a:solidFill>
                <a:latin typeface="Century" pitchFamily="18" charset="0"/>
                <a:ea typeface="MS PGothic" pitchFamily="34" charset="-128"/>
              </a:defRPr>
            </a:lvl2pPr>
            <a:lvl3pPr marL="1143000" indent="-228600" eaLnBrk="0" hangingPunct="0">
              <a:defRPr sz="2400">
                <a:solidFill>
                  <a:schemeClr val="tx1"/>
                </a:solidFill>
                <a:latin typeface="Century" pitchFamily="18" charset="0"/>
                <a:ea typeface="MS PGothic" pitchFamily="34" charset="-128"/>
              </a:defRPr>
            </a:lvl3pPr>
            <a:lvl4pPr marL="1600200" indent="-228600" eaLnBrk="0" hangingPunct="0">
              <a:defRPr sz="2400">
                <a:solidFill>
                  <a:schemeClr val="tx1"/>
                </a:solidFill>
                <a:latin typeface="Century" pitchFamily="18" charset="0"/>
                <a:ea typeface="MS PGothic" pitchFamily="34" charset="-128"/>
              </a:defRPr>
            </a:lvl4pPr>
            <a:lvl5pPr marL="2057400" indent="-228600" eaLnBrk="0" hangingPunct="0">
              <a:defRPr sz="2400">
                <a:solidFill>
                  <a:schemeClr val="tx1"/>
                </a:solidFill>
                <a:latin typeface="Century"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Century"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Century"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Century"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Century" pitchFamily="18" charset="0"/>
                <a:ea typeface="MS PGothic" pitchFamily="34" charset="-128"/>
              </a:defRPr>
            </a:lvl9pPr>
          </a:lstStyle>
          <a:p>
            <a:pPr algn="r"/>
            <a:r>
              <a:rPr lang="fr-FR" sz="1000" b="1" dirty="0">
                <a:latin typeface="Symbol" charset="2"/>
                <a:cs typeface="Symbol" charset="2"/>
              </a:rPr>
              <a:t>a</a:t>
            </a:r>
            <a:r>
              <a:rPr lang="fr-FR" sz="1000" b="1" dirty="0" smtClean="0">
                <a:latin typeface="Arial" pitchFamily="34" charset="0"/>
                <a:cs typeface="Arial" pitchFamily="34" charset="0"/>
              </a:rPr>
              <a:t>-H3</a:t>
            </a:r>
            <a:endParaRPr lang="fr-FR" sz="1000" b="1" dirty="0">
              <a:latin typeface="Arial" pitchFamily="34" charset="0"/>
              <a:cs typeface="Arial" pitchFamily="34" charset="0"/>
            </a:endParaRPr>
          </a:p>
        </p:txBody>
      </p:sp>
      <p:sp>
        <p:nvSpPr>
          <p:cNvPr id="12" name="ZoneTexte 32"/>
          <p:cNvSpPr txBox="1"/>
          <p:nvPr/>
        </p:nvSpPr>
        <p:spPr>
          <a:xfrm>
            <a:off x="332656" y="323528"/>
            <a:ext cx="1364476"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Figure S12</a:t>
            </a:r>
            <a:endParaRPr lang="fr-FR" b="1" dirty="0">
              <a:latin typeface="Arial" panose="020B0604020202020204" pitchFamily="34" charset="0"/>
              <a:cs typeface="Arial" panose="020B0604020202020204" pitchFamily="34" charset="0"/>
            </a:endParaRPr>
          </a:p>
        </p:txBody>
      </p:sp>
      <p:sp>
        <p:nvSpPr>
          <p:cNvPr id="2" name="Rectangle 1"/>
          <p:cNvSpPr/>
          <p:nvPr/>
        </p:nvSpPr>
        <p:spPr>
          <a:xfrm>
            <a:off x="690771" y="6982931"/>
            <a:ext cx="5865304" cy="276999"/>
          </a:xfrm>
          <a:prstGeom prst="rect">
            <a:avLst/>
          </a:prstGeom>
        </p:spPr>
        <p:txBody>
          <a:bodyPr wrap="square">
            <a:spAutoFit/>
          </a:bodyPr>
          <a:lstStyle/>
          <a:p>
            <a:r>
              <a:rPr lang="en-US" sz="1200" b="1" dirty="0"/>
              <a:t>Supplemental Figure 12: </a:t>
            </a:r>
            <a:r>
              <a:rPr lang="en-US" sz="1200" dirty="0"/>
              <a:t>Full size blot of the panel shown on Figure 2C.</a:t>
            </a:r>
            <a:endParaRPr lang="fr-FR" sz="1200" dirty="0"/>
          </a:p>
        </p:txBody>
      </p:sp>
    </p:spTree>
    <p:extLst>
      <p:ext uri="{BB962C8B-B14F-4D97-AF65-F5344CB8AC3E}">
        <p14:creationId xmlns:p14="http://schemas.microsoft.com/office/powerpoint/2010/main" val="4254786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4624" y="1475656"/>
            <a:ext cx="3528392" cy="6912768"/>
          </a:xfrm>
        </p:spPr>
        <p:txBody>
          <a:bodyPr>
            <a:noAutofit/>
          </a:bodyPr>
          <a:lstStyle/>
          <a:p>
            <a:pPr marL="0" indent="0">
              <a:buNone/>
            </a:pPr>
            <a:r>
              <a:rPr lang="fr-FR" sz="1000" b="1" dirty="0" smtClean="0">
                <a:latin typeface="Arial"/>
                <a:cs typeface="Arial"/>
              </a:rPr>
              <a:t>ChIP and FAIRE:</a:t>
            </a:r>
          </a:p>
          <a:p>
            <a:pPr marL="0" indent="0">
              <a:buNone/>
            </a:pPr>
            <a:endParaRPr lang="fr-FR" sz="1000" b="1" dirty="0" smtClean="0">
              <a:latin typeface="Arial"/>
              <a:cs typeface="Arial"/>
            </a:endParaRPr>
          </a:p>
          <a:p>
            <a:pPr marL="0" indent="0">
              <a:buNone/>
            </a:pPr>
            <a:r>
              <a:rPr lang="fr-FR" sz="1000" dirty="0" smtClean="0">
                <a:latin typeface="Arial"/>
                <a:cs typeface="Arial"/>
              </a:rPr>
              <a:t>TGGAACTTAATCTCTTTATGTGGTTG	Iaa19_1F</a:t>
            </a:r>
          </a:p>
          <a:p>
            <a:pPr marL="0" indent="0">
              <a:buNone/>
            </a:pPr>
            <a:r>
              <a:rPr lang="fr-FR" sz="1000" dirty="0" smtClean="0">
                <a:latin typeface="Arial"/>
                <a:cs typeface="Arial"/>
              </a:rPr>
              <a:t>TGGATTGACAGAAACAAGTTGG	Iaa19_1R</a:t>
            </a:r>
          </a:p>
          <a:p>
            <a:pPr marL="0" indent="0">
              <a:buNone/>
            </a:pPr>
            <a:r>
              <a:rPr lang="fr-FR" sz="1000" dirty="0" smtClean="0">
                <a:latin typeface="Arial"/>
                <a:cs typeface="Arial"/>
              </a:rPr>
              <a:t>CATGGGATGTTAGGAGAAGGA	Iaa19_2F</a:t>
            </a:r>
          </a:p>
          <a:p>
            <a:pPr marL="0" indent="0">
              <a:buNone/>
            </a:pPr>
            <a:r>
              <a:rPr lang="fr-FR" sz="1000" dirty="0" smtClean="0">
                <a:latin typeface="Arial"/>
                <a:cs typeface="Arial"/>
              </a:rPr>
              <a:t>AAGACCGGCATTACAAGGTG		Iaa19_2R</a:t>
            </a:r>
          </a:p>
          <a:p>
            <a:pPr marL="0" indent="0">
              <a:buNone/>
            </a:pPr>
            <a:r>
              <a:rPr lang="fr-FR" sz="1000" dirty="0" smtClean="0">
                <a:latin typeface="Arial"/>
                <a:cs typeface="Arial"/>
              </a:rPr>
              <a:t>TGTCTCCCCACACAAACTGA		Iaa19_3F</a:t>
            </a:r>
          </a:p>
          <a:p>
            <a:pPr marL="0" indent="0">
              <a:buNone/>
            </a:pPr>
            <a:r>
              <a:rPr lang="fr-FR" sz="1000" dirty="0" smtClean="0">
                <a:latin typeface="Arial"/>
                <a:cs typeface="Arial"/>
              </a:rPr>
              <a:t>CGTTGGTCCACACGATACAA		Iaa19_3R</a:t>
            </a:r>
          </a:p>
          <a:p>
            <a:pPr marL="0" indent="0">
              <a:buNone/>
            </a:pPr>
            <a:r>
              <a:rPr lang="fr-FR" sz="1000" dirty="0" smtClean="0">
                <a:latin typeface="Arial"/>
                <a:cs typeface="Arial"/>
              </a:rPr>
              <a:t>AGGCTTCAAAGCACACTCAC		St2a_1F</a:t>
            </a:r>
          </a:p>
          <a:p>
            <a:pPr marL="0" indent="0">
              <a:buNone/>
            </a:pPr>
            <a:r>
              <a:rPr lang="fr-FR" sz="1000" dirty="0" smtClean="0">
                <a:latin typeface="Arial"/>
                <a:cs typeface="Arial"/>
              </a:rPr>
              <a:t>GTCCTAAGCTAGATGTGGGGTCT	St2a_1R</a:t>
            </a:r>
            <a:endParaRPr lang="fr-FR" sz="1000" dirty="0">
              <a:latin typeface="Arial"/>
              <a:cs typeface="Arial"/>
            </a:endParaRPr>
          </a:p>
          <a:p>
            <a:pPr marL="0" indent="0">
              <a:buNone/>
            </a:pPr>
            <a:r>
              <a:rPr lang="fr-FR" sz="1000" dirty="0" smtClean="0">
                <a:latin typeface="Arial"/>
                <a:cs typeface="Arial"/>
              </a:rPr>
              <a:t>TGTCCACATTTCAGTTTGTCG		St2a_2F</a:t>
            </a:r>
            <a:endParaRPr lang="fr-FR" sz="1000" dirty="0">
              <a:latin typeface="Arial"/>
              <a:cs typeface="Arial"/>
            </a:endParaRPr>
          </a:p>
          <a:p>
            <a:pPr marL="0" indent="0">
              <a:buNone/>
            </a:pPr>
            <a:r>
              <a:rPr lang="fr-FR" sz="1000" dirty="0" smtClean="0">
                <a:latin typeface="Arial"/>
                <a:cs typeface="Arial"/>
              </a:rPr>
              <a:t>TCAGGCACACCCATCAAGTA	</a:t>
            </a:r>
            <a:r>
              <a:rPr lang="fr-FR" sz="1000" dirty="0">
                <a:latin typeface="Arial"/>
                <a:cs typeface="Arial"/>
              </a:rPr>
              <a:t>	</a:t>
            </a:r>
            <a:r>
              <a:rPr lang="fr-FR" sz="1000" dirty="0" smtClean="0">
                <a:latin typeface="Arial"/>
                <a:cs typeface="Arial"/>
              </a:rPr>
              <a:t>St2a_2R</a:t>
            </a:r>
            <a:endParaRPr lang="fr-FR" sz="1000" dirty="0">
              <a:latin typeface="Arial"/>
              <a:cs typeface="Arial"/>
            </a:endParaRPr>
          </a:p>
          <a:p>
            <a:pPr marL="0" indent="0">
              <a:buNone/>
            </a:pPr>
            <a:r>
              <a:rPr lang="fr-FR" sz="1000" dirty="0" smtClean="0">
                <a:latin typeface="Arial"/>
                <a:cs typeface="Arial"/>
              </a:rPr>
              <a:t>GCATGAGATGCGTTGTGAAG		St2a_3F</a:t>
            </a:r>
            <a:endParaRPr lang="fr-FR" sz="1000" dirty="0">
              <a:latin typeface="Arial"/>
              <a:cs typeface="Arial"/>
            </a:endParaRPr>
          </a:p>
          <a:p>
            <a:pPr marL="0" indent="0">
              <a:buNone/>
            </a:pPr>
            <a:r>
              <a:rPr lang="fr-FR" sz="1000" dirty="0" smtClean="0">
                <a:latin typeface="Arial"/>
                <a:cs typeface="Arial"/>
              </a:rPr>
              <a:t>AGAGATCATGACACGGCATT		St2a_3R</a:t>
            </a:r>
            <a:endParaRPr lang="fr-FR" sz="1000" dirty="0">
              <a:latin typeface="Arial"/>
              <a:cs typeface="Arial"/>
            </a:endParaRPr>
          </a:p>
          <a:p>
            <a:pPr marL="0" indent="0">
              <a:buNone/>
            </a:pPr>
            <a:r>
              <a:rPr lang="fr-FR" sz="1000" dirty="0" smtClean="0">
                <a:latin typeface="Arial"/>
                <a:cs typeface="Arial"/>
              </a:rPr>
              <a:t>GGCCATTTAAAGAGGCAACA		Xtr7_1F</a:t>
            </a:r>
          </a:p>
          <a:p>
            <a:pPr marL="0" indent="0">
              <a:buNone/>
            </a:pPr>
            <a:r>
              <a:rPr lang="fr-FR" sz="1000" dirty="0" smtClean="0">
                <a:latin typeface="Arial"/>
                <a:cs typeface="Arial"/>
              </a:rPr>
              <a:t>ACGGACCACACCACCTTATC		Xtr7_1R</a:t>
            </a:r>
            <a:endParaRPr lang="fr-FR" sz="1000" dirty="0">
              <a:latin typeface="Arial"/>
              <a:cs typeface="Arial"/>
            </a:endParaRPr>
          </a:p>
          <a:p>
            <a:pPr marL="0" indent="0">
              <a:buNone/>
            </a:pPr>
            <a:r>
              <a:rPr lang="fr-FR" sz="1000" dirty="0" smtClean="0">
                <a:latin typeface="Arial"/>
                <a:cs typeface="Arial"/>
              </a:rPr>
              <a:t>CGTGTCACTTCCCTCGTACC		Xtr7_2F</a:t>
            </a:r>
            <a:endParaRPr lang="fr-FR" sz="1000" dirty="0">
              <a:latin typeface="Arial"/>
              <a:cs typeface="Arial"/>
            </a:endParaRPr>
          </a:p>
          <a:p>
            <a:pPr marL="0" indent="0">
              <a:buNone/>
            </a:pPr>
            <a:r>
              <a:rPr lang="fr-FR" sz="1000" dirty="0" smtClean="0">
                <a:latin typeface="Arial"/>
                <a:cs typeface="Arial"/>
              </a:rPr>
              <a:t>CGGAATTAATTGGATTTCATTGT	Xtr7_2R</a:t>
            </a:r>
            <a:endParaRPr lang="fr-FR" sz="1000" dirty="0">
              <a:latin typeface="Arial"/>
              <a:cs typeface="Arial"/>
            </a:endParaRPr>
          </a:p>
          <a:p>
            <a:pPr marL="0" indent="0">
              <a:buNone/>
            </a:pPr>
            <a:r>
              <a:rPr lang="fr-FR" sz="1000" dirty="0" smtClean="0">
                <a:latin typeface="Arial"/>
                <a:cs typeface="Arial"/>
              </a:rPr>
              <a:t>TGTGTGAGCTGAGAACACTGAG	Xtr7_3F</a:t>
            </a:r>
            <a:endParaRPr lang="fr-FR" sz="1000" dirty="0">
              <a:latin typeface="Arial"/>
              <a:cs typeface="Arial"/>
            </a:endParaRPr>
          </a:p>
          <a:p>
            <a:pPr marL="0" indent="0">
              <a:buNone/>
            </a:pPr>
            <a:r>
              <a:rPr lang="fr-FR" sz="1000" dirty="0" smtClean="0">
                <a:latin typeface="Arial"/>
                <a:cs typeface="Arial"/>
              </a:rPr>
              <a:t>GCTCGAGGTATGATGGGTGT		Xtr7_3R</a:t>
            </a:r>
            <a:endParaRPr lang="fr-FR" sz="1000" dirty="0">
              <a:latin typeface="Arial"/>
              <a:cs typeface="Arial"/>
            </a:endParaRPr>
          </a:p>
          <a:p>
            <a:pPr marL="0" indent="0">
              <a:buNone/>
            </a:pPr>
            <a:r>
              <a:rPr lang="fr-FR" sz="1000" dirty="0" smtClean="0">
                <a:latin typeface="Arial"/>
                <a:cs typeface="Arial"/>
              </a:rPr>
              <a:t>ACAAACCCACACCACTTTGA		Sdr_1F</a:t>
            </a:r>
          </a:p>
          <a:p>
            <a:pPr marL="0" indent="0">
              <a:buNone/>
            </a:pPr>
            <a:r>
              <a:rPr lang="fr-FR" sz="1000" dirty="0" smtClean="0">
                <a:latin typeface="Arial"/>
                <a:cs typeface="Arial"/>
              </a:rPr>
              <a:t>TCCCCAAAACTTAGGGAGGT	</a:t>
            </a:r>
            <a:r>
              <a:rPr lang="fr-FR" sz="1000" dirty="0">
                <a:latin typeface="Arial"/>
                <a:cs typeface="Arial"/>
              </a:rPr>
              <a:t>	</a:t>
            </a:r>
            <a:r>
              <a:rPr lang="fr-FR" sz="1000" dirty="0" smtClean="0">
                <a:latin typeface="Arial"/>
                <a:cs typeface="Arial"/>
              </a:rPr>
              <a:t>Sdr_1R</a:t>
            </a:r>
            <a:endParaRPr lang="fr-FR" sz="1000" dirty="0">
              <a:latin typeface="Arial"/>
              <a:cs typeface="Arial"/>
            </a:endParaRPr>
          </a:p>
          <a:p>
            <a:pPr marL="0" indent="0">
              <a:buNone/>
            </a:pPr>
            <a:r>
              <a:rPr lang="fr-FR" sz="1000" dirty="0" smtClean="0">
                <a:latin typeface="Arial"/>
                <a:cs typeface="Arial"/>
              </a:rPr>
              <a:t>CGTTTTGAAAAGGGGAAAGT		Sdr_2F</a:t>
            </a:r>
            <a:endParaRPr lang="fr-FR" sz="1000" dirty="0">
              <a:latin typeface="Arial"/>
              <a:cs typeface="Arial"/>
            </a:endParaRPr>
          </a:p>
          <a:p>
            <a:pPr marL="0" indent="0">
              <a:buNone/>
            </a:pPr>
            <a:r>
              <a:rPr lang="fr-FR" sz="1000" dirty="0" smtClean="0">
                <a:latin typeface="Arial"/>
                <a:cs typeface="Arial"/>
              </a:rPr>
              <a:t>GACAATGGCGAGTGTTTTCC		Sdr_2R</a:t>
            </a:r>
            <a:endParaRPr lang="fr-FR" sz="1000" dirty="0">
              <a:latin typeface="Arial"/>
              <a:cs typeface="Arial"/>
            </a:endParaRPr>
          </a:p>
          <a:p>
            <a:pPr marL="0" indent="0">
              <a:buNone/>
            </a:pPr>
            <a:r>
              <a:rPr lang="fr-FR" sz="1000" dirty="0" smtClean="0">
                <a:latin typeface="Arial"/>
                <a:cs typeface="Arial"/>
              </a:rPr>
              <a:t>TTCATGGATAAATTCACACAATAAGG	Sdr_3F</a:t>
            </a:r>
            <a:endParaRPr lang="fr-FR" sz="1000" dirty="0">
              <a:latin typeface="Arial"/>
              <a:cs typeface="Arial"/>
            </a:endParaRPr>
          </a:p>
          <a:p>
            <a:pPr marL="0" indent="0">
              <a:buNone/>
            </a:pPr>
            <a:r>
              <a:rPr lang="fr-FR" sz="1000" dirty="0" smtClean="0">
                <a:latin typeface="Arial"/>
                <a:cs typeface="Arial"/>
              </a:rPr>
              <a:t>AAGAGTCATTAATGCTTATTTTTGGT	Sdr_3R</a:t>
            </a:r>
            <a:endParaRPr lang="fr-FR" sz="1000" dirty="0">
              <a:latin typeface="Arial"/>
              <a:cs typeface="Arial"/>
            </a:endParaRPr>
          </a:p>
          <a:p>
            <a:pPr marL="0" indent="0">
              <a:buNone/>
            </a:pPr>
            <a:r>
              <a:rPr lang="fr-FR" sz="1000" dirty="0" smtClean="0">
                <a:latin typeface="Arial"/>
                <a:cs typeface="Arial"/>
              </a:rPr>
              <a:t>GAGGAAGAAGAAAAGGCGTGT	Hfr1_1F</a:t>
            </a:r>
          </a:p>
          <a:p>
            <a:pPr marL="0" indent="0">
              <a:buNone/>
            </a:pPr>
            <a:r>
              <a:rPr lang="fr-FR" sz="1000" dirty="0" smtClean="0">
                <a:latin typeface="Arial"/>
                <a:cs typeface="Arial"/>
              </a:rPr>
              <a:t>ACCCAAGTGTCAGACATAGCA	Hfr1_1R</a:t>
            </a:r>
            <a:endParaRPr lang="fr-FR" sz="1000" dirty="0">
              <a:latin typeface="Arial"/>
              <a:cs typeface="Arial"/>
            </a:endParaRPr>
          </a:p>
          <a:p>
            <a:pPr marL="0" indent="0">
              <a:buNone/>
            </a:pPr>
            <a:r>
              <a:rPr lang="fr-FR" sz="1000" dirty="0" smtClean="0">
                <a:latin typeface="Arial"/>
                <a:cs typeface="Arial"/>
              </a:rPr>
              <a:t>TGACCATTTATGGATTCCTGA		Hfr1_2F</a:t>
            </a:r>
            <a:endParaRPr lang="fr-FR" sz="1000" dirty="0">
              <a:latin typeface="Arial"/>
              <a:cs typeface="Arial"/>
            </a:endParaRPr>
          </a:p>
          <a:p>
            <a:pPr marL="0" indent="0">
              <a:buNone/>
            </a:pPr>
            <a:r>
              <a:rPr lang="fr-FR" sz="1000" dirty="0" smtClean="0">
                <a:latin typeface="Arial"/>
                <a:cs typeface="Arial"/>
              </a:rPr>
              <a:t>GGATTGGTTTAGAGCCCACA		Hfr1_2R</a:t>
            </a:r>
            <a:endParaRPr lang="fr-FR" sz="1000" dirty="0">
              <a:latin typeface="Arial"/>
              <a:cs typeface="Arial"/>
            </a:endParaRPr>
          </a:p>
          <a:p>
            <a:pPr marL="0" indent="0">
              <a:buNone/>
            </a:pPr>
            <a:r>
              <a:rPr lang="fr-FR" sz="1000" dirty="0" smtClean="0">
                <a:latin typeface="Arial"/>
                <a:cs typeface="Arial"/>
              </a:rPr>
              <a:t>TTGCGTACACCGACAACAAT		Hfr1_3F</a:t>
            </a:r>
            <a:endParaRPr lang="fr-FR" sz="1000" dirty="0">
              <a:latin typeface="Arial"/>
              <a:cs typeface="Arial"/>
            </a:endParaRPr>
          </a:p>
          <a:p>
            <a:pPr marL="0" indent="0">
              <a:buNone/>
            </a:pPr>
            <a:r>
              <a:rPr lang="fr-FR" sz="1000" dirty="0" smtClean="0">
                <a:latin typeface="Arial"/>
                <a:cs typeface="Arial"/>
              </a:rPr>
              <a:t>CCAAAGAACTCAAATGACATCAA	Hfr1_3R</a:t>
            </a:r>
            <a:endParaRPr lang="fr-FR" sz="1000" dirty="0">
              <a:latin typeface="Arial"/>
              <a:cs typeface="Arial"/>
            </a:endParaRPr>
          </a:p>
          <a:p>
            <a:pPr marL="0" indent="0">
              <a:buNone/>
            </a:pPr>
            <a:r>
              <a:rPr lang="en-US" sz="1000" dirty="0" smtClean="0">
                <a:latin typeface="Arial"/>
                <a:cs typeface="Arial"/>
              </a:rPr>
              <a:t>TCAAATCCCTCCACCATACA		Bee1_1F</a:t>
            </a:r>
          </a:p>
          <a:p>
            <a:pPr marL="0" indent="0">
              <a:buNone/>
            </a:pPr>
            <a:r>
              <a:rPr lang="en-US" sz="1000" dirty="0" smtClean="0">
                <a:latin typeface="Arial"/>
                <a:cs typeface="Arial"/>
              </a:rPr>
              <a:t>AGGTTGCAACAAATGTCAATG	Bee1_1R</a:t>
            </a:r>
            <a:endParaRPr lang="en-US" sz="1000" dirty="0" smtClean="0">
              <a:solidFill>
                <a:srgbClr val="000000"/>
              </a:solidFill>
              <a:latin typeface="Arial"/>
              <a:cs typeface="Arial"/>
            </a:endParaRPr>
          </a:p>
          <a:p>
            <a:pPr marL="0" indent="0">
              <a:buNone/>
            </a:pPr>
            <a:r>
              <a:rPr lang="en-US" sz="1000" dirty="0" smtClean="0">
                <a:latin typeface="Arial"/>
                <a:cs typeface="Arial"/>
              </a:rPr>
              <a:t>CCCTTGCAAACAGAGAAAGC		Bee1_2F</a:t>
            </a:r>
            <a:endParaRPr lang="en-US" sz="1000" dirty="0">
              <a:solidFill>
                <a:srgbClr val="000000"/>
              </a:solidFill>
              <a:latin typeface="Arial"/>
              <a:cs typeface="Arial"/>
            </a:endParaRPr>
          </a:p>
          <a:p>
            <a:pPr marL="0" indent="0">
              <a:buNone/>
            </a:pPr>
            <a:r>
              <a:rPr lang="en-US" sz="1000" dirty="0" smtClean="0">
                <a:latin typeface="Arial"/>
                <a:cs typeface="Arial"/>
              </a:rPr>
              <a:t>GATTTGTGTGTCGGGGAGAT		Bee1_2R</a:t>
            </a:r>
            <a:endParaRPr lang="en-US" sz="1000" dirty="0">
              <a:solidFill>
                <a:srgbClr val="000000"/>
              </a:solidFill>
              <a:latin typeface="Arial"/>
              <a:cs typeface="Arial"/>
            </a:endParaRPr>
          </a:p>
          <a:p>
            <a:pPr marL="0" indent="0">
              <a:buNone/>
            </a:pPr>
            <a:r>
              <a:rPr lang="en-US" sz="1000" dirty="0" smtClean="0">
                <a:latin typeface="Arial"/>
                <a:cs typeface="Arial"/>
              </a:rPr>
              <a:t>ATCTCCCCGACACACAAATC		Bee1_3F</a:t>
            </a:r>
            <a:endParaRPr lang="en-US" sz="1000" dirty="0">
              <a:solidFill>
                <a:srgbClr val="000000"/>
              </a:solidFill>
              <a:latin typeface="Arial"/>
              <a:cs typeface="Arial"/>
            </a:endParaRPr>
          </a:p>
          <a:p>
            <a:pPr marL="0" indent="0">
              <a:buNone/>
            </a:pPr>
            <a:r>
              <a:rPr lang="en-US" sz="1000" dirty="0" smtClean="0">
                <a:latin typeface="Arial"/>
                <a:cs typeface="Arial"/>
              </a:rPr>
              <a:t>GAAAAAGAGAGAAATAAAGGGAGAGC	Bee1_3R</a:t>
            </a:r>
            <a:endParaRPr lang="en-US" sz="1000" dirty="0">
              <a:solidFill>
                <a:srgbClr val="000000"/>
              </a:solidFill>
              <a:latin typeface="Arial"/>
              <a:cs typeface="Arial"/>
            </a:endParaRPr>
          </a:p>
          <a:p>
            <a:pPr marL="0" indent="0">
              <a:buNone/>
            </a:pPr>
            <a:endParaRPr lang="en-US" sz="1000" dirty="0" smtClean="0">
              <a:solidFill>
                <a:srgbClr val="000000"/>
              </a:solidFill>
              <a:latin typeface="Arial"/>
              <a:cs typeface="Arial"/>
            </a:endParaRPr>
          </a:p>
          <a:p>
            <a:pPr marL="0" indent="0">
              <a:buNone/>
            </a:pPr>
            <a:endParaRPr lang="en-US" sz="1000" dirty="0">
              <a:solidFill>
                <a:srgbClr val="000000"/>
              </a:solidFill>
              <a:latin typeface="Arial"/>
              <a:cs typeface="Arial"/>
            </a:endParaRPr>
          </a:p>
          <a:p>
            <a:pPr marL="0" indent="0">
              <a:buNone/>
            </a:pPr>
            <a:endParaRPr lang="fr-FR" sz="1000" dirty="0">
              <a:latin typeface="Arial"/>
              <a:cs typeface="Arial"/>
            </a:endParaRPr>
          </a:p>
          <a:p>
            <a:pPr marL="0" indent="0">
              <a:buNone/>
            </a:pPr>
            <a:endParaRPr lang="fr-FR" sz="1000" dirty="0">
              <a:latin typeface="Arial"/>
              <a:cs typeface="Arial"/>
            </a:endParaRPr>
          </a:p>
        </p:txBody>
      </p:sp>
      <p:sp>
        <p:nvSpPr>
          <p:cNvPr id="6" name="ZoneTexte 5"/>
          <p:cNvSpPr txBox="1"/>
          <p:nvPr/>
        </p:nvSpPr>
        <p:spPr>
          <a:xfrm>
            <a:off x="332656" y="323528"/>
            <a:ext cx="1116900" cy="369332"/>
          </a:xfrm>
          <a:prstGeom prst="rect">
            <a:avLst/>
          </a:prstGeom>
          <a:noFill/>
        </p:spPr>
        <p:txBody>
          <a:bodyPr wrap="none" rtlCol="0">
            <a:spAutoFit/>
          </a:bodyPr>
          <a:lstStyle/>
          <a:p>
            <a:r>
              <a:rPr lang="fr-FR" b="1" dirty="0" smtClean="0">
                <a:latin typeface="Arial" panose="020B0604020202020204" pitchFamily="34" charset="0"/>
                <a:cs typeface="Arial" panose="020B0604020202020204" pitchFamily="34" charset="0"/>
              </a:rPr>
              <a:t>Table S1</a:t>
            </a:r>
            <a:endParaRPr lang="fr-FR" b="1" dirty="0">
              <a:latin typeface="Arial" panose="020B0604020202020204" pitchFamily="34" charset="0"/>
              <a:cs typeface="Arial" panose="020B0604020202020204" pitchFamily="34" charset="0"/>
            </a:endParaRPr>
          </a:p>
        </p:txBody>
      </p:sp>
      <p:sp>
        <p:nvSpPr>
          <p:cNvPr id="10" name="Espace réservé du contenu 2"/>
          <p:cNvSpPr txBox="1">
            <a:spLocks/>
          </p:cNvSpPr>
          <p:nvPr/>
        </p:nvSpPr>
        <p:spPr>
          <a:xfrm>
            <a:off x="3861048" y="1475656"/>
            <a:ext cx="2952328" cy="39604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r-FR" sz="1000" b="1" dirty="0" smtClean="0">
                <a:latin typeface="Arial"/>
                <a:cs typeface="Arial"/>
              </a:rPr>
              <a:t>RT-PCR:</a:t>
            </a:r>
          </a:p>
          <a:p>
            <a:pPr marL="0" indent="0">
              <a:buNone/>
              <a:tabLst>
                <a:tab pos="2339975" algn="l"/>
              </a:tabLst>
            </a:pPr>
            <a:endParaRPr lang="fr-FR" sz="1000" dirty="0">
              <a:latin typeface="Arial"/>
              <a:cs typeface="Arial"/>
            </a:endParaRPr>
          </a:p>
          <a:p>
            <a:pPr marL="0" indent="0">
              <a:buNone/>
              <a:tabLst>
                <a:tab pos="2155825" algn="l"/>
              </a:tabLst>
            </a:pPr>
            <a:r>
              <a:rPr lang="fr-FR" sz="1000" dirty="0" smtClean="0">
                <a:latin typeface="Arial"/>
                <a:cs typeface="Arial"/>
              </a:rPr>
              <a:t>AGAATGCTCGATCACCTGCT	Baf60_F</a:t>
            </a:r>
          </a:p>
          <a:p>
            <a:pPr marL="0" indent="0">
              <a:buNone/>
              <a:tabLst>
                <a:tab pos="2155825" algn="l"/>
              </a:tabLst>
            </a:pPr>
            <a:r>
              <a:rPr lang="fr-FR" sz="1000" dirty="0" smtClean="0">
                <a:latin typeface="Arial"/>
                <a:cs typeface="Arial"/>
              </a:rPr>
              <a:t>TCAACCTCAATCCCGAGAAC	Baf60_R</a:t>
            </a:r>
          </a:p>
          <a:p>
            <a:pPr marL="0" indent="0">
              <a:buFont typeface="Arial" panose="020B0604020202020204" pitchFamily="34" charset="0"/>
              <a:buNone/>
              <a:tabLst>
                <a:tab pos="2155825" algn="l"/>
              </a:tabLst>
            </a:pPr>
            <a:r>
              <a:rPr lang="en-US" sz="1000" dirty="0" smtClean="0">
                <a:latin typeface="Arial"/>
                <a:cs typeface="Arial"/>
              </a:rPr>
              <a:t>GTGTGGCCTTGAAAGATGGT	Iaa19_F</a:t>
            </a:r>
          </a:p>
          <a:p>
            <a:pPr marL="0" indent="0">
              <a:buFont typeface="Arial" panose="020B0604020202020204" pitchFamily="34" charset="0"/>
              <a:buNone/>
              <a:tabLst>
                <a:tab pos="2155825" algn="l"/>
              </a:tabLst>
            </a:pPr>
            <a:r>
              <a:rPr lang="en-US" sz="1000" dirty="0" smtClean="0">
                <a:latin typeface="Arial"/>
                <a:cs typeface="Arial"/>
              </a:rPr>
              <a:t>TGAACCAGCTCCTTGCTTCT	Iaa19_R</a:t>
            </a:r>
          </a:p>
          <a:p>
            <a:pPr marL="0" indent="0">
              <a:buFont typeface="Arial" panose="020B0604020202020204" pitchFamily="34" charset="0"/>
              <a:buNone/>
              <a:tabLst>
                <a:tab pos="2155825" algn="l"/>
              </a:tabLst>
            </a:pPr>
            <a:r>
              <a:rPr lang="en-US" sz="1000" dirty="0" smtClean="0">
                <a:latin typeface="Arial"/>
                <a:cs typeface="Arial"/>
              </a:rPr>
              <a:t>CGTGGCATTACACCAACAAC	St2a_F</a:t>
            </a:r>
          </a:p>
          <a:p>
            <a:pPr marL="0" indent="0">
              <a:buFont typeface="Arial" panose="020B0604020202020204" pitchFamily="34" charset="0"/>
              <a:buNone/>
              <a:tabLst>
                <a:tab pos="2155825" algn="l"/>
              </a:tabLst>
            </a:pPr>
            <a:r>
              <a:rPr lang="en-US" sz="1000" dirty="0" smtClean="0">
                <a:latin typeface="Arial"/>
                <a:cs typeface="Arial"/>
              </a:rPr>
              <a:t>GCCTCTTCAAGTTGGTCTCG	St2a_R</a:t>
            </a:r>
          </a:p>
          <a:p>
            <a:pPr marL="0" indent="0">
              <a:buFont typeface="Arial" panose="020B0604020202020204" pitchFamily="34" charset="0"/>
              <a:buNone/>
              <a:tabLst>
                <a:tab pos="2155825" algn="l"/>
              </a:tabLst>
            </a:pPr>
            <a:r>
              <a:rPr lang="en-US" sz="1000" dirty="0" smtClean="0">
                <a:latin typeface="Arial"/>
                <a:cs typeface="Arial"/>
              </a:rPr>
              <a:t>CAAACTCACCCCCACAACTT	Xtr7_F</a:t>
            </a:r>
          </a:p>
          <a:p>
            <a:pPr marL="0" indent="0">
              <a:buFont typeface="Arial" panose="020B0604020202020204" pitchFamily="34" charset="0"/>
              <a:buNone/>
              <a:tabLst>
                <a:tab pos="2155825" algn="l"/>
              </a:tabLst>
            </a:pPr>
            <a:r>
              <a:rPr lang="en-US" sz="1000" dirty="0" smtClean="0">
                <a:latin typeface="Arial"/>
                <a:cs typeface="Arial"/>
              </a:rPr>
              <a:t>CCAGCGACAAAGACAGCATA	Xtr7_R</a:t>
            </a:r>
          </a:p>
          <a:p>
            <a:pPr marL="0" indent="0">
              <a:buFont typeface="Arial" panose="020B0604020202020204" pitchFamily="34" charset="0"/>
              <a:buNone/>
              <a:tabLst>
                <a:tab pos="2155825" algn="l"/>
              </a:tabLst>
            </a:pPr>
            <a:r>
              <a:rPr lang="en-US" sz="1000" dirty="0" smtClean="0">
                <a:latin typeface="Arial"/>
                <a:cs typeface="Arial"/>
              </a:rPr>
              <a:t>CGTCAGCTTCAGGAAGAAGG	</a:t>
            </a:r>
            <a:r>
              <a:rPr lang="en-US" sz="1000" dirty="0" err="1" smtClean="0">
                <a:latin typeface="Arial"/>
                <a:cs typeface="Arial"/>
              </a:rPr>
              <a:t>Sdr_F</a:t>
            </a:r>
            <a:endParaRPr lang="en-US" sz="1000" dirty="0" smtClean="0">
              <a:latin typeface="Arial"/>
              <a:cs typeface="Arial"/>
            </a:endParaRPr>
          </a:p>
          <a:p>
            <a:pPr marL="0" indent="0">
              <a:buFont typeface="Arial" panose="020B0604020202020204" pitchFamily="34" charset="0"/>
              <a:buNone/>
              <a:tabLst>
                <a:tab pos="2155825" algn="l"/>
              </a:tabLst>
            </a:pPr>
            <a:r>
              <a:rPr lang="en-US" sz="1000" dirty="0" smtClean="0">
                <a:latin typeface="Arial"/>
                <a:cs typeface="Arial"/>
              </a:rPr>
              <a:t>TTCACACTTGGATGCAGAGC	</a:t>
            </a:r>
            <a:r>
              <a:rPr lang="en-US" sz="1000" dirty="0" err="1" smtClean="0">
                <a:latin typeface="Arial"/>
                <a:cs typeface="Arial"/>
              </a:rPr>
              <a:t>Sdr_R</a:t>
            </a:r>
            <a:endParaRPr lang="en-US" sz="1000" dirty="0" smtClean="0">
              <a:latin typeface="Arial"/>
              <a:cs typeface="Arial"/>
            </a:endParaRPr>
          </a:p>
          <a:p>
            <a:pPr marL="0" indent="0">
              <a:buFont typeface="Arial" panose="020B0604020202020204" pitchFamily="34" charset="0"/>
              <a:buNone/>
              <a:tabLst>
                <a:tab pos="2155825" algn="l"/>
              </a:tabLst>
            </a:pPr>
            <a:r>
              <a:rPr lang="en-US" sz="1000" dirty="0" smtClean="0">
                <a:latin typeface="Arial"/>
                <a:cs typeface="Arial"/>
              </a:rPr>
              <a:t>CTAAATCCGGCGAATCACAT	Hfr1_F</a:t>
            </a:r>
          </a:p>
          <a:p>
            <a:pPr marL="0" indent="0">
              <a:buFont typeface="Arial" panose="020B0604020202020204" pitchFamily="34" charset="0"/>
              <a:buNone/>
              <a:tabLst>
                <a:tab pos="2155825" algn="l"/>
              </a:tabLst>
            </a:pPr>
            <a:r>
              <a:rPr lang="en-US" sz="1000" dirty="0" smtClean="0">
                <a:latin typeface="Arial"/>
                <a:cs typeface="Arial"/>
              </a:rPr>
              <a:t>GGAACCAAACCGTGAAGAGA	Hfr1_R</a:t>
            </a:r>
          </a:p>
          <a:p>
            <a:pPr marL="0" indent="0">
              <a:buFont typeface="Arial" panose="020B0604020202020204" pitchFamily="34" charset="0"/>
              <a:buNone/>
              <a:tabLst>
                <a:tab pos="2155825" algn="l"/>
              </a:tabLst>
            </a:pPr>
            <a:r>
              <a:rPr lang="en-US" sz="1000" dirty="0" smtClean="0">
                <a:latin typeface="Arial"/>
                <a:cs typeface="Arial"/>
              </a:rPr>
              <a:t>GGCGTCTCCGATAATACGAA	Bee1_F</a:t>
            </a:r>
            <a:endParaRPr lang="fr-FR" sz="1000" dirty="0" smtClean="0">
              <a:latin typeface="Arial"/>
              <a:cs typeface="Arial"/>
            </a:endParaRPr>
          </a:p>
          <a:p>
            <a:pPr marL="0" indent="0">
              <a:buFont typeface="Arial" panose="020B0604020202020204" pitchFamily="34" charset="0"/>
              <a:buNone/>
              <a:tabLst>
                <a:tab pos="2155825" algn="l"/>
              </a:tabLst>
            </a:pPr>
            <a:r>
              <a:rPr lang="en-US" sz="1000" dirty="0" smtClean="0">
                <a:latin typeface="Arial"/>
                <a:cs typeface="Arial"/>
              </a:rPr>
              <a:t>TTATAACATCCGGGCACCAT	Bee1_R</a:t>
            </a:r>
            <a:r>
              <a:rPr lang="fr-FR" sz="1000" b="1" dirty="0">
                <a:solidFill>
                  <a:srgbClr val="FF0000"/>
                </a:solidFill>
                <a:latin typeface="Arial"/>
                <a:cs typeface="Arial"/>
              </a:rPr>
              <a:t>	</a:t>
            </a:r>
            <a:endParaRPr lang="fr-FR" sz="1200" b="1" dirty="0" smtClean="0">
              <a:solidFill>
                <a:srgbClr val="FF0000"/>
              </a:solidFill>
              <a:latin typeface="Arial"/>
              <a:cs typeface="Arial"/>
            </a:endParaRPr>
          </a:p>
        </p:txBody>
      </p:sp>
      <p:sp>
        <p:nvSpPr>
          <p:cNvPr id="2" name="Rectangle 1"/>
          <p:cNvSpPr/>
          <p:nvPr/>
        </p:nvSpPr>
        <p:spPr>
          <a:xfrm>
            <a:off x="119278" y="986808"/>
            <a:ext cx="6694098" cy="276999"/>
          </a:xfrm>
          <a:prstGeom prst="rect">
            <a:avLst/>
          </a:prstGeom>
        </p:spPr>
        <p:txBody>
          <a:bodyPr wrap="square">
            <a:spAutoFit/>
          </a:bodyPr>
          <a:lstStyle/>
          <a:p>
            <a:r>
              <a:rPr lang="en-US" sz="1200" b="1" dirty="0"/>
              <a:t>Supplemental Table I:</a:t>
            </a:r>
            <a:r>
              <a:rPr lang="en-US" sz="1200" dirty="0"/>
              <a:t> Sequences of primers used in this study (5’-3’). </a:t>
            </a:r>
            <a:endParaRPr lang="fr-FR" sz="1200" dirty="0"/>
          </a:p>
        </p:txBody>
      </p:sp>
    </p:spTree>
    <p:extLst>
      <p:ext uri="{BB962C8B-B14F-4D97-AF65-F5344CB8AC3E}">
        <p14:creationId xmlns:p14="http://schemas.microsoft.com/office/powerpoint/2010/main" val="3337168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58193</TotalTime>
  <Words>1602</Words>
  <Application>Microsoft Office PowerPoint</Application>
  <PresentationFormat>Affichage à l'écran (4:3)</PresentationFormat>
  <Paragraphs>415</Paragraphs>
  <Slides>16</Slides>
  <Notes>0</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Microsoft</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Teddy Jégu</dc:creator>
  <cp:lastModifiedBy>Moussa Benhamed</cp:lastModifiedBy>
  <cp:revision>462</cp:revision>
  <cp:lastPrinted>2015-04-16T09:10:42Z</cp:lastPrinted>
  <dcterms:created xsi:type="dcterms:W3CDTF">2015-02-23T10:50:20Z</dcterms:created>
  <dcterms:modified xsi:type="dcterms:W3CDTF">2017-05-10T12:57:32Z</dcterms:modified>
</cp:coreProperties>
</file>