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60" r:id="rId4"/>
    <p:sldId id="265" r:id="rId5"/>
    <p:sldId id="268" r:id="rId6"/>
    <p:sldId id="258" r:id="rId7"/>
    <p:sldId id="267" r:id="rId8"/>
    <p:sldId id="257" r:id="rId9"/>
    <p:sldId id="259" r:id="rId10"/>
    <p:sldId id="262" r:id="rId11"/>
    <p:sldId id="263" r:id="rId12"/>
    <p:sldId id="264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7171"/>
    <a:srgbClr val="FFB802"/>
    <a:srgbClr val="02A747"/>
    <a:srgbClr val="CC3FD4"/>
    <a:srgbClr val="286AAD"/>
    <a:srgbClr val="0136FF"/>
    <a:srgbClr val="8B80FF"/>
    <a:srgbClr val="FF0001"/>
    <a:srgbClr val="FF2001"/>
    <a:srgbClr val="57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9"/>
    <p:restoredTop sz="94719"/>
  </p:normalViewPr>
  <p:slideViewPr>
    <p:cSldViewPr snapToGrid="0" snapToObjects="1">
      <p:cViewPr>
        <p:scale>
          <a:sx n="150" d="100"/>
          <a:sy n="150" d="100"/>
        </p:scale>
        <p:origin x="3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Balthazars/Desktop/TAM/Figure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Balthazars/Desktop/TAM/Revision%201/qPCR%20131%20CM,%20antibody457_MMP2,nanog,LIT,CD44,actin_2020062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70944977231608"/>
          <c:y val="0.0219396607503395"/>
          <c:w val="0.623240939618298"/>
          <c:h val="0.8064496848678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</a:ln>
          </c:spPr>
          <c:invertIfNegative val="0"/>
          <c:cat>
            <c:strRef>
              <c:f>'STRING GO'!$C$2:$C$47</c:f>
              <c:strCache>
                <c:ptCount val="20"/>
                <c:pt idx="0">
                  <c:v>defense response</c:v>
                </c:pt>
                <c:pt idx="1">
                  <c:v>immune response</c:v>
                </c:pt>
                <c:pt idx="2">
                  <c:v>inflammatory response</c:v>
                </c:pt>
                <c:pt idx="3">
                  <c:v>immune system process</c:v>
                </c:pt>
                <c:pt idx="4">
                  <c:v>cell chemotaxis</c:v>
                </c:pt>
                <c:pt idx="5">
                  <c:v>response to stress</c:v>
                </c:pt>
                <c:pt idx="6">
                  <c:v>response to external stimulus</c:v>
                </c:pt>
                <c:pt idx="7">
                  <c:v>response to biotic stimulus</c:v>
                </c:pt>
                <c:pt idx="8">
                  <c:v>leukocyte chemotaxis</c:v>
                </c:pt>
                <c:pt idx="9">
                  <c:v>response to bacterium</c:v>
                </c:pt>
                <c:pt idx="10">
                  <c:v>response to other organism</c:v>
                </c:pt>
                <c:pt idx="11">
                  <c:v>myeloid leukocyte migration</c:v>
                </c:pt>
                <c:pt idx="12">
                  <c:v>defense response to bacterium</c:v>
                </c:pt>
                <c:pt idx="13">
                  <c:v>response to stimulus</c:v>
                </c:pt>
                <c:pt idx="14">
                  <c:v>chemotaxis</c:v>
                </c:pt>
                <c:pt idx="15">
                  <c:v>granulocyte chemotaxis</c:v>
                </c:pt>
                <c:pt idx="16">
                  <c:v>innate immune response</c:v>
                </c:pt>
                <c:pt idx="17">
                  <c:v>leukocyte migration</c:v>
                </c:pt>
                <c:pt idx="18">
                  <c:v>regulation of immune system process</c:v>
                </c:pt>
                <c:pt idx="19">
                  <c:v>regulation of inflammatory response</c:v>
                </c:pt>
              </c:strCache>
            </c:strRef>
          </c:cat>
          <c:val>
            <c:numRef>
              <c:f>'STRING GO'!$E$2:$E$47</c:f>
              <c:numCache>
                <c:formatCode>0.00E+00</c:formatCode>
                <c:ptCount val="20"/>
                <c:pt idx="0">
                  <c:v>7.88E-10</c:v>
                </c:pt>
                <c:pt idx="1">
                  <c:v>9.68E-7</c:v>
                </c:pt>
                <c:pt idx="2">
                  <c:v>2.28E-6</c:v>
                </c:pt>
                <c:pt idx="3">
                  <c:v>4.87E-6</c:v>
                </c:pt>
                <c:pt idx="4">
                  <c:v>8.47E-6</c:v>
                </c:pt>
                <c:pt idx="5">
                  <c:v>2.74E-5</c:v>
                </c:pt>
                <c:pt idx="6">
                  <c:v>7.65E-5</c:v>
                </c:pt>
                <c:pt idx="7" formatCode="General">
                  <c:v>0.000503</c:v>
                </c:pt>
                <c:pt idx="8" formatCode="General">
                  <c:v>0.000503</c:v>
                </c:pt>
                <c:pt idx="9" formatCode="General">
                  <c:v>0.000996</c:v>
                </c:pt>
                <c:pt idx="10" formatCode="General">
                  <c:v>0.00133</c:v>
                </c:pt>
                <c:pt idx="11" formatCode="General">
                  <c:v>0.00153</c:v>
                </c:pt>
                <c:pt idx="12" formatCode="General">
                  <c:v>0.00235</c:v>
                </c:pt>
                <c:pt idx="13" formatCode="General">
                  <c:v>0.00241</c:v>
                </c:pt>
                <c:pt idx="14" formatCode="General">
                  <c:v>0.00262</c:v>
                </c:pt>
                <c:pt idx="15" formatCode="General">
                  <c:v>0.00267</c:v>
                </c:pt>
                <c:pt idx="16" formatCode="General">
                  <c:v>0.00697</c:v>
                </c:pt>
                <c:pt idx="17" formatCode="General">
                  <c:v>0.00731</c:v>
                </c:pt>
                <c:pt idx="18" formatCode="General">
                  <c:v>0.00862</c:v>
                </c:pt>
                <c:pt idx="19" formatCode="General">
                  <c:v>0.00997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E0-47E8-BB5B-D6293D29F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79930864"/>
        <c:axId val="-480952304"/>
      </c:barChart>
      <c:catAx>
        <c:axId val="-379930864"/>
        <c:scaling>
          <c:orientation val="minMax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7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480952304"/>
        <c:crosses val="autoZero"/>
        <c:auto val="1"/>
        <c:lblAlgn val="ctr"/>
        <c:lblOffset val="100"/>
        <c:noMultiLvlLbl val="0"/>
      </c:catAx>
      <c:valAx>
        <c:axId val="-480952304"/>
        <c:scaling>
          <c:orientation val="maxMin"/>
        </c:scaling>
        <c:delete val="0"/>
        <c:axPos val="b"/>
        <c:title>
          <c:tx>
            <c:rich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r>
                  <a:rPr lang="en-US" altLang="ko-KR" sz="11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FDR</a:t>
                </a:r>
                <a:endParaRPr lang="ko-KR" altLang="en-US" sz="11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.348994762942595"/>
              <c:y val="0.90171850818741"/>
            </c:manualLayout>
          </c:layout>
          <c:overlay val="0"/>
        </c:title>
        <c:numFmt formatCode="0.00E+00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700" b="1">
                <a:latin typeface="+mn-ea"/>
                <a:ea typeface="+mn-ea"/>
                <a:cs typeface="Arial" pitchFamily="34" charset="0"/>
              </a:defRPr>
            </a:pPr>
            <a:endParaRPr lang="en-US"/>
          </a:p>
        </c:txPr>
        <c:crossAx val="-379930864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MARCO_CCL7!$L$1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0136FF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MARCO_CCL7!$L$24:$L$27</c:f>
                <c:numCache>
                  <c:formatCode>General</c:formatCode>
                  <c:ptCount val="4"/>
                  <c:pt idx="0">
                    <c:v>0.114849974925262</c:v>
                  </c:pt>
                  <c:pt idx="1">
                    <c:v>0.082407531811439</c:v>
                  </c:pt>
                  <c:pt idx="2">
                    <c:v>0.0201264303839504</c:v>
                  </c:pt>
                  <c:pt idx="3">
                    <c:v>0.281456164207383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MARCO_CCL7!$K$2:$K$5</c:f>
              <c:strCache>
                <c:ptCount val="4"/>
                <c:pt idx="0">
                  <c:v>CD44</c:v>
                </c:pt>
                <c:pt idx="1">
                  <c:v>NANOG</c:v>
                </c:pt>
                <c:pt idx="2">
                  <c:v>LIF</c:v>
                </c:pt>
                <c:pt idx="3">
                  <c:v>MMP-2</c:v>
                </c:pt>
              </c:strCache>
            </c:strRef>
          </c:cat>
          <c:val>
            <c:numRef>
              <c:f>MARCO_CCL7!$L$2:$L$5</c:f>
              <c:numCache>
                <c:formatCode>General</c:formatCode>
                <c:ptCount val="4"/>
                <c:pt idx="0">
                  <c:v>1.004284666666667</c:v>
                </c:pt>
                <c:pt idx="1">
                  <c:v>1.000244466666667</c:v>
                </c:pt>
                <c:pt idx="2">
                  <c:v>1.000134</c:v>
                </c:pt>
                <c:pt idx="3">
                  <c:v>1.023721666666667</c:v>
                </c:pt>
              </c:numCache>
            </c:numRef>
          </c:val>
        </c:ser>
        <c:ser>
          <c:idx val="1"/>
          <c:order val="1"/>
          <c:tx>
            <c:strRef>
              <c:f>MARCO_CCL7!$M$1</c:f>
              <c:strCache>
                <c:ptCount val="1"/>
                <c:pt idx="0">
                  <c:v>MARCO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MARCO_CCL7!$M$24:$M$27</c:f>
                <c:numCache>
                  <c:formatCode>General</c:formatCode>
                  <c:ptCount val="4"/>
                  <c:pt idx="0">
                    <c:v>0.133259067087384</c:v>
                  </c:pt>
                  <c:pt idx="1">
                    <c:v>1.663763359694219</c:v>
                  </c:pt>
                  <c:pt idx="2">
                    <c:v>0.144527773657292</c:v>
                  </c:pt>
                  <c:pt idx="3">
                    <c:v>3.262747651264703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MARCO_CCL7!$K$2:$K$5</c:f>
              <c:strCache>
                <c:ptCount val="4"/>
                <c:pt idx="0">
                  <c:v>CD44</c:v>
                </c:pt>
                <c:pt idx="1">
                  <c:v>NANOG</c:v>
                </c:pt>
                <c:pt idx="2">
                  <c:v>LIF</c:v>
                </c:pt>
                <c:pt idx="3">
                  <c:v>MMP-2</c:v>
                </c:pt>
              </c:strCache>
            </c:strRef>
          </c:cat>
          <c:val>
            <c:numRef>
              <c:f>MARCO_CCL7!$M$2:$M$5</c:f>
              <c:numCache>
                <c:formatCode>General</c:formatCode>
                <c:ptCount val="4"/>
                <c:pt idx="0">
                  <c:v>1.609428</c:v>
                </c:pt>
                <c:pt idx="1">
                  <c:v>2.768934</c:v>
                </c:pt>
                <c:pt idx="2">
                  <c:v>1.315537333333333</c:v>
                </c:pt>
                <c:pt idx="3">
                  <c:v>29.69851666666667</c:v>
                </c:pt>
              </c:numCache>
            </c:numRef>
          </c:val>
        </c:ser>
        <c:ser>
          <c:idx val="2"/>
          <c:order val="2"/>
          <c:tx>
            <c:strRef>
              <c:f>MARCO_CCL7!$N$1</c:f>
              <c:strCache>
                <c:ptCount val="1"/>
                <c:pt idx="0">
                  <c:v>CCL7</c:v>
                </c:pt>
              </c:strCache>
            </c:strRef>
          </c:tx>
          <c:spPr>
            <a:solidFill>
              <a:srgbClr val="02A747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MARCO_CCL7!$N$24:$N$27</c:f>
                <c:numCache>
                  <c:formatCode>General</c:formatCode>
                  <c:ptCount val="4"/>
                  <c:pt idx="0">
                    <c:v>0.460940650315197</c:v>
                  </c:pt>
                  <c:pt idx="1">
                    <c:v>0.427012838988478</c:v>
                  </c:pt>
                  <c:pt idx="2">
                    <c:v>0.317664336218804</c:v>
                  </c:pt>
                  <c:pt idx="3">
                    <c:v>5.301591874305951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MARCO_CCL7!$K$2:$K$5</c:f>
              <c:strCache>
                <c:ptCount val="4"/>
                <c:pt idx="0">
                  <c:v>CD44</c:v>
                </c:pt>
                <c:pt idx="1">
                  <c:v>NANOG</c:v>
                </c:pt>
                <c:pt idx="2">
                  <c:v>LIF</c:v>
                </c:pt>
                <c:pt idx="3">
                  <c:v>MMP-2</c:v>
                </c:pt>
              </c:strCache>
            </c:strRef>
          </c:cat>
          <c:val>
            <c:numRef>
              <c:f>MARCO_CCL7!$N$2:$N$5</c:f>
              <c:numCache>
                <c:formatCode>General</c:formatCode>
                <c:ptCount val="4"/>
                <c:pt idx="0">
                  <c:v>2.534486</c:v>
                </c:pt>
                <c:pt idx="1">
                  <c:v>1.558438</c:v>
                </c:pt>
                <c:pt idx="2">
                  <c:v>3.070685333333333</c:v>
                </c:pt>
                <c:pt idx="3">
                  <c:v>13.907953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04140368"/>
        <c:axId val="-904137536"/>
      </c:barChart>
      <c:catAx>
        <c:axId val="-90414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904137536"/>
        <c:crosses val="autoZero"/>
        <c:auto val="1"/>
        <c:lblAlgn val="ctr"/>
        <c:lblOffset val="100"/>
        <c:noMultiLvlLbl val="0"/>
      </c:catAx>
      <c:valAx>
        <c:axId val="-904137536"/>
        <c:scaling>
          <c:logBase val="2.0"/>
          <c:orientation val="minMax"/>
          <c:max val="35.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90414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graph!$X$16</c:f>
              <c:strCache>
                <c:ptCount val="1"/>
                <c:pt idx="0">
                  <c:v>CM</c:v>
                </c:pt>
              </c:strCache>
            </c:strRef>
          </c:tx>
          <c:spPr>
            <a:solidFill>
              <a:srgbClr val="02A747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graph!$X$25:$X$29</c:f>
                <c:numCache>
                  <c:formatCode>General</c:formatCode>
                  <c:ptCount val="5"/>
                  <c:pt idx="0">
                    <c:v>0.0150027272036982</c:v>
                  </c:pt>
                  <c:pt idx="1">
                    <c:v>0.114850294888358</c:v>
                  </c:pt>
                  <c:pt idx="2">
                    <c:v>0.484117</c:v>
                  </c:pt>
                  <c:pt idx="3">
                    <c:v>0.092957</c:v>
                  </c:pt>
                  <c:pt idx="4">
                    <c:v>0.167907691271705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graph!$W$17:$W$21</c:f>
              <c:strCache>
                <c:ptCount val="5"/>
                <c:pt idx="0">
                  <c:v>MARCO</c:v>
                </c:pt>
                <c:pt idx="1">
                  <c:v>CD44</c:v>
                </c:pt>
                <c:pt idx="2">
                  <c:v>NANOG</c:v>
                </c:pt>
                <c:pt idx="3">
                  <c:v>LIF</c:v>
                </c:pt>
                <c:pt idx="4">
                  <c:v>MMP2</c:v>
                </c:pt>
              </c:strCache>
            </c:strRef>
          </c:cat>
          <c:val>
            <c:numRef>
              <c:f>graph!$X$17:$X$21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ser>
          <c:idx val="1"/>
          <c:order val="1"/>
          <c:tx>
            <c:strRef>
              <c:f>graph!$Y$16</c:f>
              <c:strCache>
                <c:ptCount val="1"/>
                <c:pt idx="0">
                  <c:v>anti-MARCO ab #4</c:v>
                </c:pt>
              </c:strCache>
            </c:strRef>
          </c:tx>
          <c:spPr>
            <a:solidFill>
              <a:srgbClr val="0136FF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graph!$Y$25:$Y$29</c:f>
                <c:numCache>
                  <c:formatCode>General</c:formatCode>
                  <c:ptCount val="5"/>
                  <c:pt idx="0">
                    <c:v>0.0038073463695103</c:v>
                  </c:pt>
                  <c:pt idx="1">
                    <c:v>0.114850294888358</c:v>
                  </c:pt>
                  <c:pt idx="2">
                    <c:v>0.378523005198912</c:v>
                  </c:pt>
                  <c:pt idx="3">
                    <c:v>0.083974</c:v>
                  </c:pt>
                  <c:pt idx="4">
                    <c:v>0.35264233170298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graph!$W$17:$W$21</c:f>
              <c:strCache>
                <c:ptCount val="5"/>
                <c:pt idx="0">
                  <c:v>MARCO</c:v>
                </c:pt>
                <c:pt idx="1">
                  <c:v>CD44</c:v>
                </c:pt>
                <c:pt idx="2">
                  <c:v>NANOG</c:v>
                </c:pt>
                <c:pt idx="3">
                  <c:v>LIF</c:v>
                </c:pt>
                <c:pt idx="4">
                  <c:v>MMP2</c:v>
                </c:pt>
              </c:strCache>
            </c:strRef>
          </c:cat>
          <c:val>
            <c:numRef>
              <c:f>graph!$Y$17:$Y$21</c:f>
              <c:numCache>
                <c:formatCode>General</c:formatCode>
                <c:ptCount val="5"/>
                <c:pt idx="0">
                  <c:v>0.313285544560274</c:v>
                </c:pt>
                <c:pt idx="1">
                  <c:v>0.645192684629082</c:v>
                </c:pt>
                <c:pt idx="2">
                  <c:v>0.829397509398275</c:v>
                </c:pt>
                <c:pt idx="3">
                  <c:v>0.981989896272915</c:v>
                </c:pt>
                <c:pt idx="4">
                  <c:v>0.558920507640959</c:v>
                </c:pt>
              </c:numCache>
            </c:numRef>
          </c:val>
        </c:ser>
        <c:ser>
          <c:idx val="2"/>
          <c:order val="2"/>
          <c:tx>
            <c:strRef>
              <c:f>graph!$Z$16</c:f>
              <c:strCache>
                <c:ptCount val="1"/>
                <c:pt idx="0">
                  <c:v>anti-MARCO ab #5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graph!$Z$25:$Z$29</c:f>
                <c:numCache>
                  <c:formatCode>General</c:formatCode>
                  <c:ptCount val="5"/>
                  <c:pt idx="0">
                    <c:v>0.014478369298607</c:v>
                  </c:pt>
                  <c:pt idx="1">
                    <c:v>0.114850294888358</c:v>
                  </c:pt>
                  <c:pt idx="2">
                    <c:v>0.345326</c:v>
                  </c:pt>
                  <c:pt idx="3">
                    <c:v>0.471103</c:v>
                  </c:pt>
                  <c:pt idx="4">
                    <c:v>0.1692726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graph!$W$17:$W$21</c:f>
              <c:strCache>
                <c:ptCount val="5"/>
                <c:pt idx="0">
                  <c:v>MARCO</c:v>
                </c:pt>
                <c:pt idx="1">
                  <c:v>CD44</c:v>
                </c:pt>
                <c:pt idx="2">
                  <c:v>NANOG</c:v>
                </c:pt>
                <c:pt idx="3">
                  <c:v>LIF</c:v>
                </c:pt>
                <c:pt idx="4">
                  <c:v>MMP2</c:v>
                </c:pt>
              </c:strCache>
            </c:strRef>
          </c:cat>
          <c:val>
            <c:numRef>
              <c:f>graph!$Z$17:$Z$21</c:f>
              <c:numCache>
                <c:formatCode>General</c:formatCode>
                <c:ptCount val="5"/>
                <c:pt idx="0">
                  <c:v>0.480492808403395</c:v>
                </c:pt>
                <c:pt idx="1">
                  <c:v>0.65403386256681</c:v>
                </c:pt>
                <c:pt idx="2">
                  <c:v>0.544206053584644</c:v>
                </c:pt>
                <c:pt idx="3">
                  <c:v>0.537509870313002</c:v>
                </c:pt>
                <c:pt idx="4">
                  <c:v>0.594326468909695</c:v>
                </c:pt>
              </c:numCache>
            </c:numRef>
          </c:val>
        </c:ser>
        <c:ser>
          <c:idx val="3"/>
          <c:order val="3"/>
          <c:tx>
            <c:strRef>
              <c:f>graph!$AA$16</c:f>
              <c:strCache>
                <c:ptCount val="1"/>
                <c:pt idx="0">
                  <c:v>anti-MARCO ab #7</c:v>
                </c:pt>
              </c:strCache>
            </c:strRef>
          </c:tx>
          <c:spPr>
            <a:solidFill>
              <a:srgbClr val="8B80FF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graph!$AA$25:$AA$29</c:f>
                <c:numCache>
                  <c:formatCode>General</c:formatCode>
                  <c:ptCount val="5"/>
                  <c:pt idx="0">
                    <c:v>0.00652668263725538</c:v>
                  </c:pt>
                  <c:pt idx="1">
                    <c:v>0.114850294888358</c:v>
                  </c:pt>
                  <c:pt idx="2">
                    <c:v>0.683106</c:v>
                  </c:pt>
                  <c:pt idx="3">
                    <c:v>0.232567131757168</c:v>
                  </c:pt>
                  <c:pt idx="4">
                    <c:v>0.6177894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graph!$W$17:$W$21</c:f>
              <c:strCache>
                <c:ptCount val="5"/>
                <c:pt idx="0">
                  <c:v>MARCO</c:v>
                </c:pt>
                <c:pt idx="1">
                  <c:v>CD44</c:v>
                </c:pt>
                <c:pt idx="2">
                  <c:v>NANOG</c:v>
                </c:pt>
                <c:pt idx="3">
                  <c:v>LIF</c:v>
                </c:pt>
                <c:pt idx="4">
                  <c:v>MMP2</c:v>
                </c:pt>
              </c:strCache>
            </c:strRef>
          </c:cat>
          <c:val>
            <c:numRef>
              <c:f>graph!$AA$17:$AA$21</c:f>
              <c:numCache>
                <c:formatCode>General</c:formatCode>
                <c:ptCount val="5"/>
                <c:pt idx="0">
                  <c:v>0.334234587958917</c:v>
                </c:pt>
                <c:pt idx="1">
                  <c:v>0.917348381158478</c:v>
                </c:pt>
                <c:pt idx="2">
                  <c:v>0.396825594430023</c:v>
                </c:pt>
                <c:pt idx="3">
                  <c:v>0.454258210776801</c:v>
                </c:pt>
                <c:pt idx="4">
                  <c:v>0.743478611965351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379407952"/>
        <c:axId val="-379405632"/>
      </c:barChart>
      <c:catAx>
        <c:axId val="-37940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1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79405632"/>
        <c:crosses val="autoZero"/>
        <c:auto val="1"/>
        <c:lblAlgn val="ctr"/>
        <c:lblOffset val="100"/>
        <c:noMultiLvlLbl val="0"/>
      </c:catAx>
      <c:valAx>
        <c:axId val="-379405632"/>
        <c:scaling>
          <c:orientation val="minMax"/>
          <c:max val="1.6"/>
          <c:min val="0.0"/>
        </c:scaling>
        <c:delete val="0"/>
        <c:axPos val="l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37940795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AF902-2E2B-8044-9B6E-E42B49B4B991}" type="datetimeFigureOut">
              <a:rPr lang="en-US" smtClean="0"/>
              <a:t>7/21/20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25569-7CB5-AE40-8C4B-7744874F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81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69AC3-764D-E146-A383-87735799CCB2}" type="datetimeFigureOut">
              <a:rPr lang="en-US" smtClean="0"/>
              <a:t>7/21/20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F43A3-E610-A34C-A489-EAE99737B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3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microsoft.com/office/2007/relationships/hdphoto" Target="../media/hdphoto1.wdp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20" Type="http://schemas.openxmlformats.org/officeDocument/2006/relationships/image" Target="../media/image35.tiff"/><Relationship Id="rId21" Type="http://schemas.openxmlformats.org/officeDocument/2006/relationships/image" Target="../media/image36.tiff"/><Relationship Id="rId22" Type="http://schemas.openxmlformats.org/officeDocument/2006/relationships/image" Target="../media/image37.png"/><Relationship Id="rId10" Type="http://schemas.openxmlformats.org/officeDocument/2006/relationships/image" Target="../media/image25.jpeg"/><Relationship Id="rId11" Type="http://schemas.openxmlformats.org/officeDocument/2006/relationships/image" Target="../media/image26.png"/><Relationship Id="rId12" Type="http://schemas.openxmlformats.org/officeDocument/2006/relationships/image" Target="../media/image27.tiff"/><Relationship Id="rId13" Type="http://schemas.openxmlformats.org/officeDocument/2006/relationships/image" Target="../media/image28.tiff"/><Relationship Id="rId14" Type="http://schemas.openxmlformats.org/officeDocument/2006/relationships/image" Target="../media/image29.jpeg"/><Relationship Id="rId15" Type="http://schemas.openxmlformats.org/officeDocument/2006/relationships/image" Target="../media/image30.jpeg"/><Relationship Id="rId16" Type="http://schemas.openxmlformats.org/officeDocument/2006/relationships/image" Target="../media/image31.tiff"/><Relationship Id="rId17" Type="http://schemas.openxmlformats.org/officeDocument/2006/relationships/image" Target="../media/image32.tiff"/><Relationship Id="rId18" Type="http://schemas.openxmlformats.org/officeDocument/2006/relationships/image" Target="../media/image33.tiff"/><Relationship Id="rId19" Type="http://schemas.openxmlformats.org/officeDocument/2006/relationships/image" Target="../media/image3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Supplementary Figure 1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0798" y="6035748"/>
            <a:ext cx="8938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1. A schematic illustration of the workflow for identifying novel master regulators and gene signature for MA-TAMs</a:t>
            </a:r>
            <a:endParaRPr lang="en-US" sz="1200" b="1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2"/>
          <a:srcRect r="50149"/>
          <a:stretch/>
        </p:blipFill>
        <p:spPr>
          <a:xfrm>
            <a:off x="2395556" y="966963"/>
            <a:ext cx="4558352" cy="486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3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29">
            <a:extLst>
              <a:ext uri="{FF2B5EF4-FFF2-40B4-BE49-F238E27FC236}">
                <a16:creationId xmlns:a16="http://schemas.microsoft.com/office/drawing/2014/main" xmlns="" id="{72834D72-85B7-4F05-B91A-B50109E4E8D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64862" y="1467229"/>
          <a:ext cx="5916903" cy="2392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2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7364" y="4727231"/>
            <a:ext cx="8938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2. MA-TAM target gene pathway analysis in GBM. Go analysis of pathway enrichments in MA-TAM encoding genes.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94989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78"/>
          <a:stretch/>
        </p:blipFill>
        <p:spPr>
          <a:xfrm>
            <a:off x="660400" y="0"/>
            <a:ext cx="7785100" cy="62687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</a:t>
            </a:r>
            <a:r>
              <a:rPr lang="en-US" dirty="0"/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82" y="6283296"/>
            <a:ext cx="8938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Supplementary Figure 3. Global regulatory network of </a:t>
            </a:r>
            <a:r>
              <a:rPr lang="en-US" sz="1200" b="1" dirty="0" smtClean="0"/>
              <a:t>MA-TAM </a:t>
            </a:r>
            <a:r>
              <a:rPr lang="en-US" sz="1200" b="1" dirty="0" smtClean="0"/>
              <a:t>master regulators and target genes.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0859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4</a:t>
            </a:r>
            <a:endParaRPr lang="en-US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336370" y="1156855"/>
            <a:ext cx="2166654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latin typeface="Arial" charset="0"/>
                <a:ea typeface="Arial" charset="0"/>
                <a:cs typeface="Arial" charset="0"/>
              </a:rPr>
              <a:t>Merged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3797645" y="1156855"/>
            <a:ext cx="202290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BATF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6125408" y="1156855"/>
            <a:ext cx="201266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286AAD"/>
                </a:solidFill>
                <a:latin typeface="Arial" charset="0"/>
                <a:ea typeface="Arial" charset="0"/>
                <a:cs typeface="Arial" charset="0"/>
              </a:rPr>
              <a:t>CD68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83682" y="3282658"/>
            <a:ext cx="213470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CC3FD4"/>
                </a:solidFill>
                <a:latin typeface="Arial" charset="0"/>
                <a:ea typeface="Arial" charset="0"/>
                <a:cs typeface="Arial" charset="0"/>
              </a:rPr>
              <a:t>MARCO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418739" y="3282658"/>
            <a:ext cx="2085986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2A747"/>
                </a:solidFill>
                <a:latin typeface="Arial" charset="0"/>
                <a:ea typeface="Arial" charset="0"/>
                <a:cs typeface="Arial" charset="0"/>
              </a:rPr>
              <a:t>PPARy</a:t>
            </a:r>
            <a:endParaRPr lang="en-US" altLang="en-US" sz="1000" b="1" dirty="0">
              <a:solidFill>
                <a:srgbClr val="02A747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4766734" y="3282658"/>
            <a:ext cx="2025761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B802"/>
                </a:solidFill>
                <a:latin typeface="Arial" charset="0"/>
                <a:ea typeface="Arial" charset="0"/>
                <a:cs typeface="Arial" charset="0"/>
              </a:rPr>
              <a:t>SPI1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7054504" y="3282658"/>
            <a:ext cx="2024334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717171"/>
                </a:solidFill>
                <a:latin typeface="Arial" charset="0"/>
                <a:ea typeface="Arial" charset="0"/>
                <a:cs typeface="Arial" charset="0"/>
              </a:rPr>
              <a:t>YKL40</a:t>
            </a:r>
          </a:p>
        </p:txBody>
      </p:sp>
      <p:pic>
        <p:nvPicPr>
          <p:cNvPr id="13" name="Picture 2" descr="A picture containing food, people, holding, plate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407" y="1395118"/>
            <a:ext cx="2167143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A picture containing outdoor, food, people, beach&#10;&#10;Description automatically genera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932" y="1395118"/>
            <a:ext cx="2167143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A picture containing food, people, plate, white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4" y="3503319"/>
            <a:ext cx="2168571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A picture containing people, playing, flying, food&#10;&#10;Description automatically generat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583" y="3503319"/>
            <a:ext cx="2167143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A picture containing people, flying, large, food&#10;&#10;Description automatically generate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924" y="3503319"/>
            <a:ext cx="2168571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2" descr="A close up of a tree&#10;&#10;Description automatically generate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694" y="3503319"/>
            <a:ext cx="2167143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A close up of a christmas tree&#10;&#10;Description automatically generat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453" y="1395118"/>
            <a:ext cx="2168571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3682" y="6173229"/>
            <a:ext cx="893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Supplementary Figure </a:t>
            </a:r>
            <a:r>
              <a:rPr lang="en-US" sz="1200" b="1" dirty="0"/>
              <a:t>4</a:t>
            </a:r>
            <a:r>
              <a:rPr lang="en-US" sz="1200" b="1" dirty="0" smtClean="0"/>
              <a:t>. Multi-color </a:t>
            </a:r>
            <a:r>
              <a:rPr lang="en-US" sz="1200" b="1" dirty="0" err="1" smtClean="0"/>
              <a:t>immunohistochemical</a:t>
            </a:r>
            <a:r>
              <a:rPr lang="en-US" sz="1200" b="1" dirty="0" smtClean="0"/>
              <a:t> images of MA-TAM encoding molecules and master regulators in mesenchymal GBM.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116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7282" y="5405186"/>
            <a:ext cx="893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5. </a:t>
            </a:r>
            <a:r>
              <a:rPr lang="en-US" sz="1200" b="1" dirty="0" err="1" smtClean="0"/>
              <a:t>qRT</a:t>
            </a:r>
            <a:r>
              <a:rPr lang="en-US" sz="1200" b="1" dirty="0" smtClean="0"/>
              <a:t>-PCR and immunoblot analysis of CD44, NANOG, LIF, MMP-2, TAZ in GSCs treated with either MARCO or CCL7 recombinant protein. </a:t>
            </a:r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911748"/>
              </p:ext>
            </p:extLst>
          </p:nvPr>
        </p:nvGraphicFramePr>
        <p:xfrm>
          <a:off x="1615466" y="2072217"/>
          <a:ext cx="3362936" cy="2067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59301" y="4063999"/>
            <a:ext cx="1176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GBM3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70783" y="2900024"/>
            <a:ext cx="22300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Relative mRNA expression (Log</a:t>
            </a:r>
            <a:r>
              <a:rPr lang="en-US" sz="900" baseline="-25000" dirty="0" smtClean="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 scale)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34975" y="3430664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ko-KR" altLang="en-US" sz="9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428674" y="4092906"/>
            <a:ext cx="18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531592" y="1856083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Control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74737" y="1850994"/>
            <a:ext cx="6142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MARCO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62303" y="1852227"/>
            <a:ext cx="4796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CCL7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07709" y="1935499"/>
            <a:ext cx="72000" cy="72000"/>
          </a:xfrm>
          <a:prstGeom prst="rect">
            <a:avLst/>
          </a:prstGeom>
          <a:solidFill>
            <a:srgbClr val="0136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050855" y="1930724"/>
            <a:ext cx="72000" cy="720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638421" y="1932114"/>
            <a:ext cx="72000" cy="72000"/>
          </a:xfrm>
          <a:prstGeom prst="rect">
            <a:avLst/>
          </a:prstGeom>
          <a:solidFill>
            <a:srgbClr val="02A747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295840" y="3202063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ko-KR" altLang="en-US" sz="9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16641" y="3523798"/>
            <a:ext cx="2295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26707" y="3134328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***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93976" y="2118328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Arial" charset="0"/>
                <a:ea typeface="Arial" charset="0"/>
                <a:cs typeface="Arial" charset="0"/>
              </a:rPr>
              <a:t>***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7176" y="2355395"/>
            <a:ext cx="2295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98573" y="1623392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A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71516" y="1623390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B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48" name="그룹 1"/>
          <p:cNvGrpSpPr/>
          <p:nvPr/>
        </p:nvGrpSpPr>
        <p:grpSpPr>
          <a:xfrm>
            <a:off x="5199009" y="1633157"/>
            <a:ext cx="2135525" cy="2302667"/>
            <a:chOff x="718930" y="3764183"/>
            <a:chExt cx="2135525" cy="2302667"/>
          </a:xfrm>
        </p:grpSpPr>
        <p:sp>
          <p:nvSpPr>
            <p:cNvPr id="49" name="TextBox 48"/>
            <p:cNvSpPr txBox="1"/>
            <p:nvPr/>
          </p:nvSpPr>
          <p:spPr>
            <a:xfrm>
              <a:off x="1847100" y="3764183"/>
              <a:ext cx="6858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GBM3</a:t>
              </a:r>
              <a:endParaRPr lang="ko-KR" altLang="en-US" sz="120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62804" y="4135125"/>
              <a:ext cx="65375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Control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1" name="왼쪽 대괄호 69"/>
            <p:cNvSpPr/>
            <p:nvPr/>
          </p:nvSpPr>
          <p:spPr>
            <a:xfrm rot="5400000">
              <a:off x="2092321" y="3338517"/>
              <a:ext cx="45719" cy="1370544"/>
            </a:xfrm>
            <a:prstGeom prst="leftBracket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07156" y="4317131"/>
              <a:ext cx="7094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MARCO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42254" y="4469531"/>
              <a:ext cx="47430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CCL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14977" y="4107639"/>
              <a:ext cx="2787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+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041275" y="4107639"/>
              <a:ext cx="2175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030023" y="4281209"/>
              <a:ext cx="2787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+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485763" y="4456362"/>
              <a:ext cx="2787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+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92257" y="4107639"/>
              <a:ext cx="2175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23848" y="4456362"/>
              <a:ext cx="2175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623848" y="4281209"/>
              <a:ext cx="2175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92257" y="4281209"/>
              <a:ext cx="2175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041275" y="4456362"/>
              <a:ext cx="2175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32558" y="4716640"/>
              <a:ext cx="5640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CD44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32558" y="5074863"/>
              <a:ext cx="56402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TAZ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18930" y="5433086"/>
              <a:ext cx="7776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NANOG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43375" y="5791309"/>
              <a:ext cx="75321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50" dirty="0" smtClean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Vinculin</a:t>
              </a:r>
              <a:endParaRPr lang="ko-KR" altLang="en-US" sz="1050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pic>
          <p:nvPicPr>
            <p:cNvPr id="67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4455" y="5743040"/>
              <a:ext cx="1400000" cy="323810"/>
            </a:xfrm>
            <a:prstGeom prst="rect">
              <a:avLst/>
            </a:prstGeom>
          </p:spPr>
        </p:pic>
        <p:pic>
          <p:nvPicPr>
            <p:cNvPr id="68" name="그림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4455" y="4684417"/>
              <a:ext cx="1400000" cy="323810"/>
            </a:xfrm>
            <a:prstGeom prst="rect">
              <a:avLst/>
            </a:prstGeom>
          </p:spPr>
        </p:pic>
        <p:pic>
          <p:nvPicPr>
            <p:cNvPr id="69" name="그림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4455" y="5035719"/>
              <a:ext cx="1400000" cy="323810"/>
            </a:xfrm>
            <a:prstGeom prst="rect">
              <a:avLst/>
            </a:prstGeom>
          </p:spPr>
        </p:pic>
        <p:pic>
          <p:nvPicPr>
            <p:cNvPr id="70" name="Picture 2" descr="C:\Users\ncc\Downloads\131 a-tubulin Con.Marco.CCL7 _2020.04.24_4min.jpg"/>
            <p:cNvPicPr preferRelativeResize="0">
              <a:picLocks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67" t="12546" r="39072" b="80587"/>
            <a:stretch/>
          </p:blipFill>
          <p:spPr bwMode="auto">
            <a:xfrm rot="16200000">
              <a:off x="2003164" y="4855730"/>
              <a:ext cx="302400" cy="138240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2990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</a:t>
            </a:r>
            <a:r>
              <a:rPr lang="en-US" dirty="0"/>
              <a:t>6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xmlns="" id="{3137BAEF-038A-460B-83D1-BA073B87B1E9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2" b="29945"/>
          <a:stretch/>
        </p:blipFill>
        <p:spPr bwMode="auto">
          <a:xfrm>
            <a:off x="3870713" y="2700489"/>
            <a:ext cx="1694122" cy="1218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3967736" y="3977934"/>
            <a:ext cx="64896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967736" y="3950333"/>
            <a:ext cx="6489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0 </a:t>
            </a:r>
            <a:r>
              <a:rPr lang="en-US" sz="900" dirty="0" err="1" smtClean="0">
                <a:latin typeface="Arial" charset="0"/>
                <a:ea typeface="Arial" charset="0"/>
                <a:cs typeface="Arial" charset="0"/>
              </a:rPr>
              <a:t>Gy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756241" y="3971309"/>
            <a:ext cx="64896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756241" y="3943708"/>
            <a:ext cx="6489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900" dirty="0" err="1" smtClean="0">
                <a:latin typeface="Arial" charset="0"/>
                <a:ea typeface="Arial" charset="0"/>
                <a:cs typeface="Arial" charset="0"/>
              </a:rPr>
              <a:t>Gy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44248" y="2781964"/>
            <a:ext cx="6915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smtClean="0">
                <a:latin typeface="Arial" charset="0"/>
                <a:ea typeface="Arial" charset="0"/>
                <a:cs typeface="Arial" charset="0"/>
              </a:rPr>
              <a:t>800</a:t>
            </a:r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44248" y="3035964"/>
            <a:ext cx="6915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latin typeface="Arial" charset="0"/>
                <a:ea typeface="Arial" charset="0"/>
                <a:cs typeface="Arial" charset="0"/>
              </a:rPr>
              <a:t>6</a:t>
            </a:r>
            <a:r>
              <a:rPr lang="en-US" sz="700" smtClean="0">
                <a:latin typeface="Arial" charset="0"/>
                <a:ea typeface="Arial" charset="0"/>
                <a:cs typeface="Arial" charset="0"/>
              </a:rPr>
              <a:t>00</a:t>
            </a:r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44248" y="3289964"/>
            <a:ext cx="6915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smtClean="0">
                <a:latin typeface="Arial" charset="0"/>
                <a:ea typeface="Arial" charset="0"/>
                <a:cs typeface="Arial" charset="0"/>
              </a:rPr>
              <a:t>400</a:t>
            </a:r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44248" y="3543964"/>
            <a:ext cx="6915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700" smtClean="0">
                <a:latin typeface="Arial" charset="0"/>
                <a:ea typeface="Arial" charset="0"/>
                <a:cs typeface="Arial" charset="0"/>
              </a:rPr>
              <a:t>00</a:t>
            </a:r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95048" y="3804314"/>
            <a:ext cx="6915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smtClean="0">
                <a:latin typeface="Arial" charset="0"/>
                <a:ea typeface="Arial" charset="0"/>
                <a:cs typeface="Arial" charset="0"/>
              </a:rPr>
              <a:t>0</a:t>
            </a:r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6200000">
            <a:off x="2913929" y="3266424"/>
            <a:ext cx="13580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1/Stem Cell Frequency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99719" y="2260228"/>
            <a:ext cx="8963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Arial" charset="0"/>
                <a:ea typeface="Arial" charset="0"/>
                <a:cs typeface="Arial" charset="0"/>
              </a:rPr>
              <a:t>Monocyte CM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99719" y="2375735"/>
            <a:ext cx="9428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latin typeface="Arial" charset="0"/>
                <a:ea typeface="Arial" charset="0"/>
                <a:cs typeface="Arial" charset="0"/>
              </a:rPr>
              <a:t>MARCO</a:t>
            </a:r>
            <a:r>
              <a:rPr lang="en-US" sz="900" baseline="30000" dirty="0" err="1" smtClean="0">
                <a:latin typeface="Arial" charset="0"/>
                <a:ea typeface="Arial" charset="0"/>
                <a:cs typeface="Arial" charset="0"/>
              </a:rPr>
              <a:t>low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 CM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199719" y="2495962"/>
            <a:ext cx="9733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latin typeface="Arial" charset="0"/>
                <a:ea typeface="Arial" charset="0"/>
                <a:cs typeface="Arial" charset="0"/>
              </a:rPr>
              <a:t>MARCO</a:t>
            </a:r>
            <a:r>
              <a:rPr lang="en-US" sz="900" baseline="30000" dirty="0" err="1" smtClean="0">
                <a:latin typeface="Arial" charset="0"/>
                <a:ea typeface="Arial" charset="0"/>
                <a:cs typeface="Arial" charset="0"/>
              </a:rPr>
              <a:t>high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 CM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99719" y="2339644"/>
            <a:ext cx="72000" cy="72000"/>
          </a:xfrm>
          <a:prstGeom prst="rect">
            <a:avLst/>
          </a:prstGeom>
          <a:solidFill>
            <a:srgbClr val="7030A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4199719" y="2455465"/>
            <a:ext cx="72000" cy="72000"/>
          </a:xfrm>
          <a:prstGeom prst="rect">
            <a:avLst/>
          </a:prstGeom>
          <a:solidFill>
            <a:srgbClr val="063C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199719" y="2575849"/>
            <a:ext cx="72000" cy="72000"/>
          </a:xfrm>
          <a:prstGeom prst="rect">
            <a:avLst/>
          </a:prstGeom>
          <a:solidFill>
            <a:srgbClr val="FF25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직선 연결선 261">
            <a:extLst>
              <a:ext uri="{FF2B5EF4-FFF2-40B4-BE49-F238E27FC236}">
                <a16:creationId xmlns="" xmlns:a16="http://schemas.microsoft.com/office/drawing/2014/main" id="{FB5710C3-E6A8-4B5F-B00D-0CAC20F20DD4}"/>
              </a:ext>
            </a:extLst>
          </p:cNvPr>
          <p:cNvCxnSpPr/>
          <p:nvPr/>
        </p:nvCxnSpPr>
        <p:spPr bwMode="auto">
          <a:xfrm>
            <a:off x="4045713" y="3610464"/>
            <a:ext cx="51873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63">
            <a:extLst>
              <a:ext uri="{FF2B5EF4-FFF2-40B4-BE49-F238E27FC236}">
                <a16:creationId xmlns="" xmlns:a16="http://schemas.microsoft.com/office/drawing/2014/main" id="{45CD4565-1721-47EE-B5C9-9C983E3FE4B6}"/>
              </a:ext>
            </a:extLst>
          </p:cNvPr>
          <p:cNvCxnSpPr/>
          <p:nvPr/>
        </p:nvCxnSpPr>
        <p:spPr bwMode="auto">
          <a:xfrm>
            <a:off x="4291885" y="3737604"/>
            <a:ext cx="27697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274">
            <a:extLst>
              <a:ext uri="{FF2B5EF4-FFF2-40B4-BE49-F238E27FC236}">
                <a16:creationId xmlns="" xmlns:a16="http://schemas.microsoft.com/office/drawing/2014/main" id="{674380F3-BB6C-44B3-A2E5-F0BE99EB69EB}"/>
              </a:ext>
            </a:extLst>
          </p:cNvPr>
          <p:cNvCxnSpPr/>
          <p:nvPr/>
        </p:nvCxnSpPr>
        <p:spPr bwMode="auto">
          <a:xfrm>
            <a:off x="5063941" y="3433971"/>
            <a:ext cx="2956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276">
            <a:extLst>
              <a:ext uri="{FF2B5EF4-FFF2-40B4-BE49-F238E27FC236}">
                <a16:creationId xmlns="" xmlns:a16="http://schemas.microsoft.com/office/drawing/2014/main" id="{6AD78D96-319D-4CDF-B916-6A78A0BD369F}"/>
              </a:ext>
            </a:extLst>
          </p:cNvPr>
          <p:cNvCxnSpPr/>
          <p:nvPr/>
        </p:nvCxnSpPr>
        <p:spPr bwMode="auto">
          <a:xfrm>
            <a:off x="4811988" y="3032481"/>
            <a:ext cx="5476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164718" y="3465086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Arial" charset="0"/>
                <a:ea typeface="Arial" charset="0"/>
                <a:cs typeface="Arial" charset="0"/>
              </a:rPr>
              <a:t>**</a:t>
            </a:r>
            <a:r>
              <a:rPr lang="ko-KR" altLang="en-US" sz="9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12202" y="3602737"/>
            <a:ext cx="2744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</a:t>
            </a:r>
            <a:r>
              <a:rPr lang="en-US" altLang="ko-KR" sz="900" dirty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36556" y="2895148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mtClean="0">
                <a:latin typeface="Arial" charset="0"/>
                <a:ea typeface="Arial" charset="0"/>
                <a:cs typeface="Arial" charset="0"/>
              </a:rPr>
              <a:t>**</a:t>
            </a:r>
            <a:r>
              <a:rPr lang="ko-KR" altLang="en-US" sz="9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61081" y="3297567"/>
            <a:ext cx="3193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latin typeface="Arial" charset="0"/>
                <a:ea typeface="Arial" charset="0"/>
                <a:cs typeface="Arial" charset="0"/>
              </a:rPr>
              <a:t>**</a:t>
            </a:r>
            <a:r>
              <a:rPr lang="ko-KR" altLang="en-US" sz="900" dirty="0" smtClean="0">
                <a:latin typeface="Arial" charset="0"/>
                <a:ea typeface="Arial" charset="0"/>
                <a:cs typeface="Arial" charset="0"/>
              </a:rPr>
              <a:t>*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87985" y="4144281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mtClean="0">
                <a:latin typeface="Arial" charset="0"/>
                <a:ea typeface="Arial" charset="0"/>
                <a:cs typeface="Arial" charset="0"/>
              </a:rPr>
              <a:t>GBM2</a:t>
            </a:r>
            <a:endParaRPr lang="en-US" sz="105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82" y="4594196"/>
            <a:ext cx="893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6. 1/stem cell frequency of GSCs that were treated with either Monocyte-derived CM, </a:t>
            </a:r>
            <a:r>
              <a:rPr lang="en-US" sz="1200" b="1" dirty="0" err="1" smtClean="0"/>
              <a:t>MARCO</a:t>
            </a:r>
            <a:r>
              <a:rPr lang="en-US" sz="1200" b="1" baseline="30000" dirty="0" err="1" smtClean="0"/>
              <a:t>low</a:t>
            </a:r>
            <a:r>
              <a:rPr lang="en-US" sz="1200" b="1" dirty="0" smtClean="0"/>
              <a:t> TAM-derived CM or </a:t>
            </a:r>
            <a:r>
              <a:rPr lang="en-US" sz="1200" b="1" dirty="0" err="1" smtClean="0"/>
              <a:t>MARCO</a:t>
            </a:r>
            <a:r>
              <a:rPr lang="en-US" sz="1200" b="1" baseline="30000" dirty="0" err="1" smtClean="0"/>
              <a:t>high</a:t>
            </a:r>
            <a:r>
              <a:rPr lang="en-US" sz="1200" b="1" dirty="0" smtClean="0"/>
              <a:t> TAM-derived CM and subjected to 2Gy of ionizing radiation. Stem cell frequency was calculated by extreme limiting dilution analysis. P-values were calculated using two-tailed student’s </a:t>
            </a:r>
            <a:r>
              <a:rPr lang="en-US" sz="1200" b="1" i="1" dirty="0" smtClean="0"/>
              <a:t>t </a:t>
            </a:r>
            <a:r>
              <a:rPr lang="en-US" sz="1200" b="1" dirty="0" smtClean="0"/>
              <a:t>test. </a:t>
            </a:r>
            <a:r>
              <a:rPr lang="en-US" sz="1200" b="1" dirty="0"/>
              <a:t>*, P ≤ 0.05; **, P ≤ 0.01; ***, P ≤ </a:t>
            </a:r>
            <a:r>
              <a:rPr lang="en-US" sz="1200" b="1" dirty="0" smtClean="0"/>
              <a:t>0.001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61478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</a:t>
            </a:r>
            <a:r>
              <a:rPr lang="en-US" dirty="0"/>
              <a:t>7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824320" y="3426057"/>
            <a:ext cx="3706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IgG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08865" y="3420968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Anti-MARCO Ab #5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614500" y="3422201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Arial" charset="0"/>
                <a:ea typeface="Arial" charset="0"/>
                <a:cs typeface="Arial" charset="0"/>
              </a:rPr>
              <a:t>Anti-MARCO Ab #7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800437" y="3505473"/>
            <a:ext cx="72000" cy="72000"/>
          </a:xfrm>
          <a:prstGeom prst="rect">
            <a:avLst/>
          </a:prstGeom>
          <a:solidFill>
            <a:srgbClr val="00B1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4376516" y="3500698"/>
            <a:ext cx="72000" cy="720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5582153" y="3502088"/>
            <a:ext cx="72000" cy="72000"/>
          </a:xfrm>
          <a:prstGeom prst="rect">
            <a:avLst/>
          </a:prstGeom>
          <a:solidFill>
            <a:srgbClr val="8B80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013116"/>
              </p:ext>
            </p:extLst>
          </p:nvPr>
        </p:nvGraphicFramePr>
        <p:xfrm>
          <a:off x="1652059" y="3782483"/>
          <a:ext cx="6179608" cy="2338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216327" y="3418722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Arial" charset="0"/>
                <a:ea typeface="Arial" charset="0"/>
                <a:cs typeface="Arial" charset="0"/>
              </a:rPr>
              <a:t>Anti-MARCO Ab #4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92445" y="3498452"/>
            <a:ext cx="72000" cy="72000"/>
          </a:xfrm>
          <a:prstGeom prst="rect">
            <a:avLst/>
          </a:prstGeom>
          <a:solidFill>
            <a:srgbClr val="0136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667990" y="4744557"/>
            <a:ext cx="17988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smtClean="0">
                <a:latin typeface="Arial" charset="0"/>
                <a:ea typeface="Arial" charset="0"/>
                <a:cs typeface="Arial" charset="0"/>
              </a:rPr>
              <a:t>Relative mRNA expression</a:t>
            </a:r>
            <a:endParaRPr lang="en-US" sz="10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13146" y="1516674"/>
            <a:ext cx="7094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TAM CM</a:t>
            </a:r>
            <a:endParaRPr lang="ko-KR" altLang="en-US" sz="105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69768" y="1710080"/>
            <a:ext cx="15327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Anti-MARCO Ab</a:t>
            </a:r>
            <a:endParaRPr lang="ko-KR" altLang="en-US" sz="105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30554" y="2016285"/>
            <a:ext cx="7422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5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MARCO</a:t>
            </a:r>
            <a:endParaRPr lang="ko-KR" altLang="en-US" sz="105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0599" y="1491273"/>
            <a:ext cx="13875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Arial" charset="0"/>
                <a:ea typeface="Arial" charset="0"/>
                <a:cs typeface="Arial" charset="0"/>
              </a:rPr>
              <a:t> -    +    </a:t>
            </a:r>
            <a:r>
              <a:rPr lang="en-US" altLang="ko-KR" sz="1100" dirty="0">
                <a:latin typeface="Arial" charset="0"/>
                <a:ea typeface="Arial" charset="0"/>
                <a:cs typeface="Arial" charset="0"/>
              </a:rPr>
              <a:t>+</a:t>
            </a:r>
            <a:r>
              <a:rPr lang="en-US" altLang="ko-KR" sz="1100" dirty="0" smtClean="0">
                <a:latin typeface="Arial" charset="0"/>
                <a:ea typeface="Arial" charset="0"/>
                <a:cs typeface="Arial" charset="0"/>
              </a:rPr>
              <a:t>     +     </a:t>
            </a:r>
            <a:r>
              <a:rPr lang="en-US" altLang="ko-KR" sz="1100" dirty="0">
                <a:latin typeface="Arial" charset="0"/>
                <a:ea typeface="Arial" charset="0"/>
                <a:cs typeface="Arial" charset="0"/>
              </a:rPr>
              <a:t>+</a:t>
            </a:r>
            <a:endParaRPr lang="ko-KR" altLang="en-US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18698" y="1684679"/>
            <a:ext cx="17056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mtClean="0">
                <a:latin typeface="Arial" charset="0"/>
                <a:ea typeface="Arial" charset="0"/>
                <a:cs typeface="Arial" charset="0"/>
              </a:rPr>
              <a:t>-    </a:t>
            </a:r>
            <a:r>
              <a:rPr lang="en-US" altLang="ko-KR" sz="1100" dirty="0" smtClean="0">
                <a:latin typeface="Arial" charset="0"/>
                <a:ea typeface="Arial" charset="0"/>
                <a:cs typeface="Arial" charset="0"/>
              </a:rPr>
              <a:t>-   #4   #5   #7</a:t>
            </a:r>
            <a:endParaRPr lang="ko-KR" altLang="en-US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19582" y="2355457"/>
            <a:ext cx="7532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105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β-</a:t>
            </a:r>
            <a:r>
              <a:rPr lang="en-US" altLang="ko-KR" sz="1050" dirty="0" smtClean="0">
                <a:latin typeface="Arial" pitchFamily="34" charset="0"/>
                <a:ea typeface="Arial Unicode MS" pitchFamily="50" charset="-127"/>
                <a:cs typeface="Arial" pitchFamily="34" charset="0"/>
              </a:rPr>
              <a:t>actin</a:t>
            </a:r>
            <a:endParaRPr lang="ko-KR" altLang="en-US" sz="1050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pic>
        <p:nvPicPr>
          <p:cNvPr id="25" name="그림 20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5000"/>
                    </a14:imgEffect>
                    <a14:imgEffect>
                      <a14:brightnessContrast bright="-9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379" t="59787" r="64635" b="27103"/>
          <a:stretch/>
        </p:blipFill>
        <p:spPr>
          <a:xfrm rot="5400000" flipH="1">
            <a:off x="4790153" y="1429270"/>
            <a:ext cx="327600" cy="1400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6" name="_x146584776" descr="EMB00001a74af22"/>
          <p:cNvPicPr preferRelativeResize="0"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" t="5149" r="826" b="6502"/>
          <a:stretch/>
        </p:blipFill>
        <p:spPr bwMode="auto">
          <a:xfrm>
            <a:off x="4253753" y="2313515"/>
            <a:ext cx="1400400" cy="3276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2585179" y="1073059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A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5740" y="3257139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B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3208" y="6250850"/>
            <a:ext cx="893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</a:t>
            </a:r>
            <a:r>
              <a:rPr lang="en-US" sz="1200" b="1" dirty="0"/>
              <a:t>7</a:t>
            </a:r>
            <a:r>
              <a:rPr lang="en-US" sz="1200" b="1" dirty="0" smtClean="0"/>
              <a:t>. </a:t>
            </a:r>
            <a:r>
              <a:rPr lang="en-US" sz="1200" b="1" dirty="0" err="1" smtClean="0"/>
              <a:t>qRT</a:t>
            </a:r>
            <a:r>
              <a:rPr lang="en-US" sz="1200" b="1" dirty="0" smtClean="0"/>
              <a:t>-PCR and immunoblot analysis of  MARCO in macrophages and CD44, NANOG, LIF, MMP-2, TAZ in GSCs treated with IgG or Anti-MARCO antibodies.</a:t>
            </a:r>
          </a:p>
        </p:txBody>
      </p:sp>
    </p:spTree>
    <p:extLst>
      <p:ext uri="{BB962C8B-B14F-4D97-AF65-F5344CB8AC3E}">
        <p14:creationId xmlns:p14="http://schemas.microsoft.com/office/powerpoint/2010/main" val="161018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8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101493" y="1545898"/>
            <a:ext cx="3166780" cy="3539637"/>
            <a:chOff x="2828193" y="1088698"/>
            <a:chExt cx="3166780" cy="3539637"/>
          </a:xfrm>
        </p:grpSpPr>
        <p:cxnSp>
          <p:nvCxnSpPr>
            <p:cNvPr id="44" name="직선 연결선 83">
              <a:extLst>
                <a:ext uri="{FF2B5EF4-FFF2-40B4-BE49-F238E27FC236}">
                  <a16:creationId xmlns:a16="http://schemas.microsoft.com/office/drawing/2014/main" xmlns="" id="{EB9634B4-400F-44DF-8866-0E9AB13E3387}"/>
                </a:ext>
              </a:extLst>
            </p:cNvPr>
            <p:cNvCxnSpPr/>
            <p:nvPr/>
          </p:nvCxnSpPr>
          <p:spPr>
            <a:xfrm>
              <a:off x="3132855" y="1317440"/>
              <a:ext cx="252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2828193" y="1365676"/>
              <a:ext cx="3166780" cy="3262659"/>
              <a:chOff x="2713893" y="756076"/>
              <a:chExt cx="3166780" cy="3262659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731959" y="756076"/>
                <a:ext cx="99000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dirty="0" smtClean="0">
                    <a:latin typeface="Arial" charset="0"/>
                    <a:ea typeface="Arial" charset="0"/>
                    <a:cs typeface="Arial" charset="0"/>
                  </a:rPr>
                  <a:t>Control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448833" y="756076"/>
                <a:ext cx="99000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smtClean="0">
                    <a:latin typeface="Arial" charset="0"/>
                    <a:ea typeface="Arial" charset="0"/>
                    <a:cs typeface="Arial" charset="0"/>
                  </a:rPr>
                  <a:t>Monocyte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157826" y="756076"/>
                <a:ext cx="99000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dirty="0" err="1" smtClean="0">
                    <a:latin typeface="Arial" charset="0"/>
                    <a:ea typeface="Arial" charset="0"/>
                    <a:cs typeface="Arial" charset="0"/>
                  </a:rPr>
                  <a:t>MARCO</a:t>
                </a:r>
                <a:r>
                  <a:rPr lang="en-US" sz="750" baseline="30000" dirty="0" err="1" smtClean="0">
                    <a:latin typeface="Arial" charset="0"/>
                    <a:ea typeface="Arial" charset="0"/>
                    <a:cs typeface="Arial" charset="0"/>
                  </a:rPr>
                  <a:t>low</a:t>
                </a:r>
                <a:r>
                  <a:rPr lang="en-US" sz="750" dirty="0" smtClean="0">
                    <a:latin typeface="Arial" charset="0"/>
                    <a:ea typeface="Arial" charset="0"/>
                    <a:cs typeface="Arial" charset="0"/>
                  </a:rPr>
                  <a:t> TAM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890673" y="756076"/>
                <a:ext cx="99000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dirty="0" err="1" smtClean="0">
                    <a:latin typeface="Arial" charset="0"/>
                    <a:ea typeface="Arial" charset="0"/>
                    <a:cs typeface="Arial" charset="0"/>
                  </a:rPr>
                  <a:t>MARCO</a:t>
                </a:r>
                <a:r>
                  <a:rPr lang="en-US" sz="750" baseline="30000" dirty="0" err="1" smtClean="0">
                    <a:latin typeface="Arial" charset="0"/>
                    <a:ea typeface="Arial" charset="0"/>
                    <a:cs typeface="Arial" charset="0"/>
                  </a:rPr>
                  <a:t>high</a:t>
                </a:r>
                <a:r>
                  <a:rPr lang="en-US" sz="750" dirty="0" smtClean="0">
                    <a:latin typeface="Arial" charset="0"/>
                    <a:ea typeface="Arial" charset="0"/>
                    <a:cs typeface="Arial" charset="0"/>
                  </a:rPr>
                  <a:t> TAM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16200000">
                <a:off x="2523463" y="1099958"/>
                <a:ext cx="58861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smtClean="0">
                    <a:latin typeface="Arial" charset="0"/>
                    <a:ea typeface="Arial" charset="0"/>
                    <a:cs typeface="Arial" charset="0"/>
                  </a:rPr>
                  <a:t>CD44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16200000">
                <a:off x="2523463" y="1701182"/>
                <a:ext cx="58861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smtClean="0">
                    <a:latin typeface="Arial" charset="0"/>
                    <a:ea typeface="Arial" charset="0"/>
                    <a:cs typeface="Arial" charset="0"/>
                  </a:rPr>
                  <a:t>YKL40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16200000">
                <a:off x="2523463" y="2304217"/>
                <a:ext cx="588610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dirty="0" smtClean="0">
                    <a:latin typeface="Arial" charset="0"/>
                    <a:ea typeface="Arial" charset="0"/>
                    <a:cs typeface="Arial" charset="0"/>
                  </a:rPr>
                  <a:t>TOP2A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6200000">
                <a:off x="2402356" y="2906103"/>
                <a:ext cx="830824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dirty="0" smtClean="0">
                    <a:latin typeface="Arial" charset="0"/>
                    <a:ea typeface="Arial" charset="0"/>
                    <a:cs typeface="Arial" charset="0"/>
                  </a:rPr>
                  <a:t>SERPINE1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6200000">
                <a:off x="2402356" y="3499448"/>
                <a:ext cx="830824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50" smtClean="0">
                    <a:latin typeface="Arial" charset="0"/>
                    <a:ea typeface="Arial" charset="0"/>
                    <a:cs typeface="Arial" charset="0"/>
                  </a:rPr>
                  <a:t>BCL2A1</a:t>
                </a:r>
                <a:endParaRPr lang="en-US" sz="75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pic>
            <p:nvPicPr>
              <p:cNvPr id="45" name="Picture 4" descr="C:\Users\Nako\Desktop\장낙호 선생님 의뢰건_20160803\Scan files\352T2 G5-1 SerpinE1.jpg">
                <a:extLst>
                  <a:ext uri="{FF2B5EF4-FFF2-40B4-BE49-F238E27FC236}">
                    <a16:creationId xmlns:a16="http://schemas.microsoft.com/office/drawing/2014/main" xmlns="" id="{EAA1DD3C-BC0E-41A6-9CD1-019FE78A0862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46" r="51703" b="55368"/>
              <a:stretch/>
            </p:blipFill>
            <p:spPr bwMode="auto">
              <a:xfrm>
                <a:off x="2876971" y="2719834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5" descr="C:\Users\Nako\Desktop\장낙호 선생님 의뢰건_20160803\Scan files\352T2 G6-2 SerpinE1.jpg">
                <a:extLst>
                  <a:ext uri="{FF2B5EF4-FFF2-40B4-BE49-F238E27FC236}">
                    <a16:creationId xmlns:a16="http://schemas.microsoft.com/office/drawing/2014/main" xmlns="" id="{7CB28FA1-591A-4575-BA75-F94022598B8D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974" t="14472" r="49781" b="40715"/>
              <a:stretch/>
            </p:blipFill>
            <p:spPr bwMode="auto">
              <a:xfrm>
                <a:off x="2876971" y="3315322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8" descr="C:\Users\Nako\Desktop\장낙호 선생님 의뢰건_20160803\Scan files\352T2 G6-5 BCL2A1.jpg">
                <a:extLst>
                  <a:ext uri="{FF2B5EF4-FFF2-40B4-BE49-F238E27FC236}">
                    <a16:creationId xmlns:a16="http://schemas.microsoft.com/office/drawing/2014/main" xmlns="" id="{2535D24C-EBF5-4B8A-93C4-06BB9EBB1FF0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074" r="51622" b="55188"/>
              <a:stretch/>
            </p:blipFill>
            <p:spPr bwMode="auto">
              <a:xfrm>
                <a:off x="5037094" y="3315322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9" descr="C:\Users\Nako\Desktop\장낙호 선생님 의뢰건_20160803\Scan files\352T2 G5-1 BCL2A1.jpg">
                <a:extLst>
                  <a:ext uri="{FF2B5EF4-FFF2-40B4-BE49-F238E27FC236}">
                    <a16:creationId xmlns:a16="http://schemas.microsoft.com/office/drawing/2014/main" xmlns="" id="{18083832-E59F-449F-80CA-A7342AA52070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37" r="51331" b="55515"/>
              <a:stretch/>
            </p:blipFill>
            <p:spPr bwMode="auto">
              <a:xfrm>
                <a:off x="5037094" y="2719834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6" descr="C:\Users\Nako\Desktop\장낙호\Project\TAM\TAM\TAM main data\Project with 이혜원교수님\DATA\TAM In-vivo IHC data\Picture\352T2 G5-2 YKL-40-1.tif">
                <a:extLst>
                  <a:ext uri="{FF2B5EF4-FFF2-40B4-BE49-F238E27FC236}">
                    <a16:creationId xmlns:a16="http://schemas.microsoft.com/office/drawing/2014/main" xmlns="" id="{285E7A08-15E5-48E8-8080-F45C4AEF11E4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3" t="35951" r="58205" b="27119"/>
              <a:stretch>
                <a:fillRect/>
              </a:stretch>
            </p:blipFill>
            <p:spPr bwMode="auto">
              <a:xfrm>
                <a:off x="2876971" y="1517056"/>
                <a:ext cx="694800" cy="5760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7" descr="C:\Users\Nako\Desktop\장낙호\Project\TAM\TAM\TAM main data\Project with 이혜원교수님\DATA\TAM In-vivo IHC data\Picture\352T2 G6-4 YKL-40.tif">
                <a:extLst>
                  <a:ext uri="{FF2B5EF4-FFF2-40B4-BE49-F238E27FC236}">
                    <a16:creationId xmlns:a16="http://schemas.microsoft.com/office/drawing/2014/main" xmlns="" id="{34FADA6B-4103-42B0-B6E3-9B8E1812E5F0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00" t="13072" r="46416" b="50090"/>
              <a:stretch>
                <a:fillRect/>
              </a:stretch>
            </p:blipFill>
            <p:spPr bwMode="auto">
              <a:xfrm>
                <a:off x="5037094" y="1517056"/>
                <a:ext cx="694800" cy="5760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5" descr="C:\Users\Nako\Desktop\장낙호\Project\TAM\TAM\TAM main data\Project with 이혜원교수님\DATA\TAM In-vivo IHC data\Picture\352T2 G6-4 Top2A-1.tif">
                <a:extLst>
                  <a:ext uri="{FF2B5EF4-FFF2-40B4-BE49-F238E27FC236}">
                    <a16:creationId xmlns:a16="http://schemas.microsoft.com/office/drawing/2014/main" xmlns="" id="{7266EAC9-1560-4B47-9720-E6ECB2B9D8DE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84" t="15450" r="38519" b="47374"/>
              <a:stretch>
                <a:fillRect/>
              </a:stretch>
            </p:blipFill>
            <p:spPr bwMode="auto">
              <a:xfrm>
                <a:off x="5037094" y="2120091"/>
                <a:ext cx="694800" cy="5760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6" descr="C:\Users\Nako\Desktop\장낙호\Project\TAM\TAM\TAM main data\Project with 이혜원교수님\DATA\TAM In-vivo IHC data\Picture\352T2 G5-4 Top2A-2.tif">
                <a:extLst>
                  <a:ext uri="{FF2B5EF4-FFF2-40B4-BE49-F238E27FC236}">
                    <a16:creationId xmlns:a16="http://schemas.microsoft.com/office/drawing/2014/main" xmlns="" id="{DD2DEFA5-E912-4215-A4F1-FDAEA4531620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" t="31541" r="59669" b="31282"/>
              <a:stretch>
                <a:fillRect/>
              </a:stretch>
            </p:blipFill>
            <p:spPr bwMode="auto">
              <a:xfrm>
                <a:off x="2876971" y="2120091"/>
                <a:ext cx="694800" cy="5760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2" descr="C:\Users\Nako\Desktop\장낙호\Project\TAM\TAM\TAM main data\Project with 이혜원교수님\DATA\TAM In-vivo IHC data\Picture\352T2 G5-5 CD44-2.tif">
                <a:extLst>
                  <a:ext uri="{FF2B5EF4-FFF2-40B4-BE49-F238E27FC236}">
                    <a16:creationId xmlns:a16="http://schemas.microsoft.com/office/drawing/2014/main" xmlns="" id="{B9543091-0632-46BD-B29B-DB928BC1D576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680" r="63409" b="30510"/>
              <a:stretch>
                <a:fillRect/>
              </a:stretch>
            </p:blipFill>
            <p:spPr bwMode="auto">
              <a:xfrm>
                <a:off x="2876971" y="915832"/>
                <a:ext cx="694800" cy="5760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3" descr="C:\Users\Nako\Desktop\장낙호\Project\TAM\TAM\TAM main data\Project with 이혜원교수님\DATA\TAM In-vivo IHC data\Picture\352 G6-2 CD44-2.tif">
                <a:extLst>
                  <a:ext uri="{FF2B5EF4-FFF2-40B4-BE49-F238E27FC236}">
                    <a16:creationId xmlns:a16="http://schemas.microsoft.com/office/drawing/2014/main" xmlns="" id="{27A60DE7-5854-4833-83FD-7C0F147CA6A8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498" t="36763" r="35854" b="26553"/>
              <a:stretch>
                <a:fillRect/>
              </a:stretch>
            </p:blipFill>
            <p:spPr bwMode="auto">
              <a:xfrm>
                <a:off x="5037094" y="915832"/>
                <a:ext cx="694800" cy="57600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5" name="Picture 22" descr="C:\Users\Nako\Desktop\161118 IHC\FIgure\352T2 Monocyte CD44.tif">
                <a:extLst>
                  <a:ext uri="{FF2B5EF4-FFF2-40B4-BE49-F238E27FC236}">
                    <a16:creationId xmlns:a16="http://schemas.microsoft.com/office/drawing/2014/main" xmlns="" id="{430440A6-195D-4A99-8FAB-840B45E0D285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601" b="55820"/>
              <a:stretch/>
            </p:blipFill>
            <p:spPr bwMode="auto">
              <a:xfrm>
                <a:off x="3594308" y="915832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" name="Picture 23" descr="C:\Users\Nako\Desktop\161118 IHC\FIgure\352T2 Monocyte YKL40.tif">
                <a:extLst>
                  <a:ext uri="{FF2B5EF4-FFF2-40B4-BE49-F238E27FC236}">
                    <a16:creationId xmlns:a16="http://schemas.microsoft.com/office/drawing/2014/main" xmlns="" id="{3F2151F5-48D0-42F4-97F4-DF7378E09715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7" r="69601" b="55583"/>
              <a:stretch/>
            </p:blipFill>
            <p:spPr bwMode="auto">
              <a:xfrm>
                <a:off x="3594308" y="1517056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25" descr="C:\Users\Nako\Desktop\161118 IHC\FIgure\352T2 Monocyte Top2A.tif">
                <a:extLst>
                  <a:ext uri="{FF2B5EF4-FFF2-40B4-BE49-F238E27FC236}">
                    <a16:creationId xmlns:a16="http://schemas.microsoft.com/office/drawing/2014/main" xmlns="" id="{7D0079AF-404B-4378-800E-7FFE6881E31F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25" t="15951" r="44636" b="39641"/>
              <a:stretch/>
            </p:blipFill>
            <p:spPr bwMode="auto">
              <a:xfrm>
                <a:off x="3594308" y="2120091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" name="Picture 26" descr="C:\Users\Nako\Desktop\161118 IHC\FIgure\352T2 Monocyte BCL2A1.tif">
                <a:extLst>
                  <a:ext uri="{FF2B5EF4-FFF2-40B4-BE49-F238E27FC236}">
                    <a16:creationId xmlns:a16="http://schemas.microsoft.com/office/drawing/2014/main" xmlns="" id="{90219860-2F62-4C57-8C5D-1AF35DC2CD76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10" r="69461" b="55490"/>
              <a:stretch/>
            </p:blipFill>
            <p:spPr bwMode="auto">
              <a:xfrm>
                <a:off x="3594308" y="3315322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3" name="Picture 27" descr="C:\Users\Nako\Desktop\161118 IHC\FIgure\352T2 Monocyte SerpinE1.tif">
                <a:extLst>
                  <a:ext uri="{FF2B5EF4-FFF2-40B4-BE49-F238E27FC236}">
                    <a16:creationId xmlns:a16="http://schemas.microsoft.com/office/drawing/2014/main" xmlns="" id="{DB7C95F9-EB82-490C-8E1A-D86B01629B3B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37" r="69461" b="54868"/>
              <a:stretch/>
            </p:blipFill>
            <p:spPr bwMode="auto">
              <a:xfrm>
                <a:off x="3594308" y="2719834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2" descr="C:\Users\Nako\Desktop\기러기\352T2 Non MES TAMs CD44.tif">
                <a:extLst>
                  <a:ext uri="{FF2B5EF4-FFF2-40B4-BE49-F238E27FC236}">
                    <a16:creationId xmlns:a16="http://schemas.microsoft.com/office/drawing/2014/main" xmlns="" id="{EECC04F1-02D3-4BBC-9E46-461ADB0F3566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4366" r="79363" b="35072"/>
              <a:stretch/>
            </p:blipFill>
            <p:spPr bwMode="auto">
              <a:xfrm>
                <a:off x="4314455" y="915832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3" descr="C:\Users\Nako\Desktop\기러기\352T2 Non MES TAMs YKL40.tif">
                <a:extLst>
                  <a:ext uri="{FF2B5EF4-FFF2-40B4-BE49-F238E27FC236}">
                    <a16:creationId xmlns:a16="http://schemas.microsoft.com/office/drawing/2014/main" xmlns="" id="{130D39FD-72D3-4807-8FC8-14FB4AAA5452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80" t="26306" r="58982" b="42894"/>
              <a:stretch/>
            </p:blipFill>
            <p:spPr bwMode="auto">
              <a:xfrm>
                <a:off x="4314455" y="1517056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9" name="Picture 5" descr="C:\Users\Nako\Desktop\기러기\352T2 Non MES TAMs SerpinE1.tif">
                <a:extLst>
                  <a:ext uri="{FF2B5EF4-FFF2-40B4-BE49-F238E27FC236}">
                    <a16:creationId xmlns:a16="http://schemas.microsoft.com/office/drawing/2014/main" xmlns="" id="{3DED287D-7C09-4E88-8B54-04FEF4E013D1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918" b="62174"/>
              <a:stretch/>
            </p:blipFill>
            <p:spPr bwMode="auto">
              <a:xfrm>
                <a:off x="4314455" y="2719834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1" name="Picture 6" descr="C:\Users\Nako\Desktop\기러기\352T2 Non MES TAMs BCL2A1.tif">
                <a:extLst>
                  <a:ext uri="{FF2B5EF4-FFF2-40B4-BE49-F238E27FC236}">
                    <a16:creationId xmlns:a16="http://schemas.microsoft.com/office/drawing/2014/main" xmlns="" id="{EA5C5884-C1F8-4320-B101-3626A68CE6E5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085" t="28321" r="3985" b="37457"/>
              <a:stretch/>
            </p:blipFill>
            <p:spPr bwMode="auto">
              <a:xfrm>
                <a:off x="4314455" y="3315322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3" name="Picture 7" descr="C:\Users\Nako\Desktop\기러기\352T2 Non MES TAMs Top2A.tif">
                <a:extLst>
                  <a:ext uri="{FF2B5EF4-FFF2-40B4-BE49-F238E27FC236}">
                    <a16:creationId xmlns:a16="http://schemas.microsoft.com/office/drawing/2014/main" xmlns="" id="{394BEC68-2BB8-41D0-A9EE-918A3D396F7C}"/>
                  </a:ext>
                </a:extLst>
              </p:cNvPr>
              <p:cNvPicPr preferRelativeResize="0">
                <a:picLocks noChangeAspect="1" noChangeArrowheads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613" t="27310" r="54494" b="38346"/>
              <a:stretch/>
            </p:blipFill>
            <p:spPr bwMode="auto">
              <a:xfrm>
                <a:off x="4314455" y="2120091"/>
                <a:ext cx="694800" cy="576000"/>
              </a:xfrm>
              <a:prstGeom prst="rect">
                <a:avLst/>
              </a:prstGeom>
              <a:noFill/>
              <a:ln w="254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5" name="TextBox 62">
              <a:extLst>
                <a:ext uri="{FF2B5EF4-FFF2-40B4-BE49-F238E27FC236}">
                  <a16:creationId xmlns:a16="http://schemas.microsoft.com/office/drawing/2014/main" xmlns="" id="{6C878FFD-32C2-4656-9544-4E378237E484}"/>
                </a:ext>
              </a:extLst>
            </p:cNvPr>
            <p:cNvSpPr txBox="1"/>
            <p:nvPr/>
          </p:nvSpPr>
          <p:spPr bwMode="auto">
            <a:xfrm>
              <a:off x="2991272" y="1088698"/>
              <a:ext cx="28549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GBM2</a:t>
              </a:r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1" name="그림 150">
            <a:extLst>
              <a:ext uri="{FF2B5EF4-FFF2-40B4-BE49-F238E27FC236}">
                <a16:creationId xmlns:a16="http://schemas.microsoft.com/office/drawing/2014/main" xmlns="" id="{D490AE79-605A-4A70-ADFA-C883882C91F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2"/>
          <a:srcRect r="24649"/>
          <a:stretch/>
        </p:blipFill>
        <p:spPr>
          <a:xfrm>
            <a:off x="918447" y="1729156"/>
            <a:ext cx="2746517" cy="252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721746" y="1456536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A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809489" y="1452157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B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26" name="Straight Connector 125"/>
          <p:cNvCxnSpPr/>
          <p:nvPr/>
        </p:nvCxnSpPr>
        <p:spPr>
          <a:xfrm>
            <a:off x="3731854" y="1965856"/>
            <a:ext cx="180000" cy="0"/>
          </a:xfrm>
          <a:prstGeom prst="line">
            <a:avLst/>
          </a:prstGeom>
          <a:ln w="19050">
            <a:solidFill>
              <a:srgbClr val="00B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3731854" y="2118256"/>
            <a:ext cx="180000" cy="0"/>
          </a:xfrm>
          <a:prstGeom prst="line">
            <a:avLst/>
          </a:prstGeom>
          <a:ln w="19050">
            <a:solidFill>
              <a:srgbClr val="7030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3731854" y="2270656"/>
            <a:ext cx="180000" cy="0"/>
          </a:xfrm>
          <a:prstGeom prst="line">
            <a:avLst/>
          </a:prstGeom>
          <a:ln w="19050">
            <a:solidFill>
              <a:srgbClr val="063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3731854" y="2423056"/>
            <a:ext cx="180000" cy="0"/>
          </a:xfrm>
          <a:prstGeom prst="line">
            <a:avLst/>
          </a:prstGeom>
          <a:ln w="19050">
            <a:solidFill>
              <a:srgbClr val="FF2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3852633" y="183705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Arial" charset="0"/>
                <a:ea typeface="Arial" charset="0"/>
                <a:cs typeface="Arial" charset="0"/>
              </a:rPr>
              <a:t>Control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852633" y="1990417"/>
            <a:ext cx="6848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Arial" charset="0"/>
                <a:ea typeface="Arial" charset="0"/>
                <a:cs typeface="Arial" charset="0"/>
              </a:rPr>
              <a:t>Monocyte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852633" y="2133192"/>
            <a:ext cx="10070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 smtClean="0">
                <a:latin typeface="Arial" charset="0"/>
                <a:ea typeface="Arial" charset="0"/>
                <a:cs typeface="Arial" charset="0"/>
              </a:rPr>
              <a:t>MARCO</a:t>
            </a:r>
            <a:r>
              <a:rPr lang="en-US" sz="900" baseline="30000" dirty="0" err="1" smtClean="0">
                <a:latin typeface="Arial" charset="0"/>
                <a:ea typeface="Arial" charset="0"/>
                <a:cs typeface="Arial" charset="0"/>
              </a:rPr>
              <a:t>low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 TAM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852633" y="2295217"/>
            <a:ext cx="10374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smtClean="0">
                <a:latin typeface="Arial" charset="0"/>
                <a:ea typeface="Arial" charset="0"/>
                <a:cs typeface="Arial" charset="0"/>
              </a:rPr>
              <a:t>MARCO</a:t>
            </a:r>
            <a:r>
              <a:rPr lang="en-US" sz="900" baseline="30000" smtClean="0">
                <a:latin typeface="Arial" charset="0"/>
                <a:ea typeface="Arial" charset="0"/>
                <a:cs typeface="Arial" charset="0"/>
              </a:rPr>
              <a:t>high</a:t>
            </a:r>
            <a:r>
              <a:rPr lang="en-US" sz="900" dirty="0" smtClean="0">
                <a:latin typeface="Arial" charset="0"/>
                <a:ea typeface="Arial" charset="0"/>
                <a:cs typeface="Arial" charset="0"/>
              </a:rPr>
              <a:t> TAM</a:t>
            </a:r>
            <a:endParaRPr lang="en-US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409493" y="3604076"/>
            <a:ext cx="689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US" sz="105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050" smtClean="0">
                <a:latin typeface="Arial" charset="0"/>
                <a:ea typeface="Arial" charset="0"/>
                <a:cs typeface="Arial" charset="0"/>
              </a:rPr>
              <a:t>&lt; 0.01</a:t>
            </a:r>
            <a:endParaRPr lang="en-US" sz="10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5" name="TextBox 62">
            <a:extLst>
              <a:ext uri="{FF2B5EF4-FFF2-40B4-BE49-F238E27FC236}">
                <a16:creationId xmlns:a16="http://schemas.microsoft.com/office/drawing/2014/main" xmlns="" id="{6C878FFD-32C2-4656-9544-4E378237E484}"/>
              </a:ext>
            </a:extLst>
          </p:cNvPr>
          <p:cNvSpPr txBox="1"/>
          <p:nvPr/>
        </p:nvSpPr>
        <p:spPr bwMode="auto">
          <a:xfrm>
            <a:off x="1115666" y="1658740"/>
            <a:ext cx="28549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mtClean="0">
                <a:latin typeface="Arial" panose="020B0604020202020204" pitchFamily="34" charset="0"/>
                <a:cs typeface="Arial" panose="020B0604020202020204" pitchFamily="34" charset="0"/>
              </a:rPr>
              <a:t>GBM2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 rot="16200000">
            <a:off x="424008" y="2762162"/>
            <a:ext cx="1137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mtClean="0">
                <a:latin typeface="Arial" charset="0"/>
                <a:ea typeface="Arial" charset="0"/>
                <a:cs typeface="Arial" charset="0"/>
              </a:rPr>
              <a:t>Percent Survival</a:t>
            </a:r>
            <a:endParaRPr lang="en-US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991149" y="4103068"/>
            <a:ext cx="1137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mtClean="0">
                <a:latin typeface="Arial" charset="0"/>
                <a:ea typeface="Arial" charset="0"/>
                <a:cs typeface="Arial" charset="0"/>
              </a:rPr>
              <a:t>Survival days</a:t>
            </a:r>
            <a:endParaRPr lang="en-US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9082" y="5521296"/>
            <a:ext cx="893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8. </a:t>
            </a:r>
            <a:r>
              <a:rPr lang="en-US" sz="1200" b="1" i="1" dirty="0" smtClean="0"/>
              <a:t>In vivo </a:t>
            </a:r>
            <a:r>
              <a:rPr lang="en-US" sz="1200" b="1" dirty="0" smtClean="0"/>
              <a:t>effects of </a:t>
            </a:r>
            <a:r>
              <a:rPr lang="en-US" sz="1200" b="1" dirty="0" err="1" smtClean="0"/>
              <a:t>MARCO</a:t>
            </a:r>
            <a:r>
              <a:rPr lang="en-US" sz="1200" b="1" baseline="30000" dirty="0" err="1" smtClean="0"/>
              <a:t>high</a:t>
            </a:r>
            <a:r>
              <a:rPr lang="en-US" sz="1200" b="1" dirty="0" smtClean="0"/>
              <a:t> tams in PDX models. (A) </a:t>
            </a:r>
            <a:r>
              <a:rPr lang="en-US" sz="1200" dirty="0" smtClean="0"/>
              <a:t>Kaplan-Meier survival curve analysis of mice that were co-transplanted with non-mesenchymal GSCs and respective cell populations. </a:t>
            </a:r>
            <a:r>
              <a:rPr lang="en-US" sz="1200" b="1" dirty="0" smtClean="0"/>
              <a:t>(B) </a:t>
            </a:r>
            <a:r>
              <a:rPr lang="en-US" sz="1200" dirty="0" smtClean="0"/>
              <a:t>Representative </a:t>
            </a:r>
            <a:r>
              <a:rPr lang="en-US" sz="1200" dirty="0" err="1" smtClean="0"/>
              <a:t>immunohistochemical</a:t>
            </a:r>
            <a:r>
              <a:rPr lang="en-US" sz="1200" dirty="0" smtClean="0"/>
              <a:t> </a:t>
            </a:r>
            <a:r>
              <a:rPr lang="en-US" sz="1200" dirty="0" err="1" smtClean="0"/>
              <a:t>iamges</a:t>
            </a:r>
            <a:r>
              <a:rPr lang="en-US" sz="1200" dirty="0" smtClean="0"/>
              <a:t> of mesenchymal representative markers, including CD44, YKL40, TOP2A, SERPINE1 and BCL2A1 of mice in A.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21707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41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64" y="1733849"/>
            <a:ext cx="3855191" cy="30539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082" y="5521296"/>
            <a:ext cx="893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9. Clinical correlation of MA-TAM encoding genes. (A) </a:t>
            </a:r>
            <a:r>
              <a:rPr lang="en-US" sz="1200" dirty="0" smtClean="0"/>
              <a:t>Kaplan-Meier survival curve analysis of GBM patients based on MA-TAM master regulator activity.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205216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5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10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817" y="5263219"/>
            <a:ext cx="8938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10. </a:t>
            </a:r>
            <a:r>
              <a:rPr lang="en-US" sz="1200" b="1" dirty="0"/>
              <a:t>Transcriptome analysis of </a:t>
            </a:r>
            <a:r>
              <a:rPr lang="en-US" sz="1200" b="1" dirty="0" smtClean="0"/>
              <a:t>MA-TAM </a:t>
            </a:r>
            <a:r>
              <a:rPr lang="en-US" sz="1200" b="1" dirty="0"/>
              <a:t>signature and </a:t>
            </a:r>
            <a:r>
              <a:rPr lang="en-US" sz="1200" b="1" i="1" dirty="0"/>
              <a:t>MARCO</a:t>
            </a:r>
            <a:r>
              <a:rPr lang="en-US" sz="1200" b="1" dirty="0"/>
              <a:t> expression at single-cell resolution. (A) </a:t>
            </a:r>
            <a:r>
              <a:rPr lang="en-US" sz="1200" dirty="0"/>
              <a:t>t-SNE analysis of single-cell transcriptomes based on patient (left panel) and GBM subtype (right panel) in malignant tumor cells. </a:t>
            </a:r>
            <a:r>
              <a:rPr lang="en-US" sz="1200" b="1" dirty="0"/>
              <a:t>(B)</a:t>
            </a:r>
            <a:r>
              <a:rPr lang="en-US" sz="1200" dirty="0"/>
              <a:t> Single cell fraction of mesenchymal, classical, and </a:t>
            </a:r>
            <a:r>
              <a:rPr lang="en-US" sz="1200" dirty="0" err="1"/>
              <a:t>proneural</a:t>
            </a:r>
            <a:r>
              <a:rPr lang="en-US" sz="1200" dirty="0"/>
              <a:t> tumor cells based on individual patient. </a:t>
            </a:r>
            <a:r>
              <a:rPr lang="en-US" sz="1200" b="1" dirty="0"/>
              <a:t>(C) </a:t>
            </a:r>
            <a:r>
              <a:rPr lang="en-US" sz="1200" dirty="0"/>
              <a:t>Patient-level distribution of non-malignant cells on the </a:t>
            </a:r>
            <a:r>
              <a:rPr lang="en-US" sz="1200" dirty="0" err="1"/>
              <a:t>tSNE</a:t>
            </a:r>
            <a:r>
              <a:rPr lang="en-US" sz="1200" dirty="0"/>
              <a:t> space (left panel), expression of </a:t>
            </a:r>
            <a:r>
              <a:rPr lang="en-US" sz="1200" i="1" dirty="0"/>
              <a:t>MARCO </a:t>
            </a:r>
            <a:r>
              <a:rPr lang="en-US" sz="1200" dirty="0"/>
              <a:t>(middle left panel), </a:t>
            </a:r>
            <a:r>
              <a:rPr lang="en-US" sz="1200" dirty="0" smtClean="0"/>
              <a:t>MA-TAM </a:t>
            </a:r>
            <a:r>
              <a:rPr lang="en-US" sz="1200" dirty="0"/>
              <a:t>signature enrichment (middle right panel), and boxplot representation of </a:t>
            </a:r>
            <a:r>
              <a:rPr lang="en-US" sz="1200" dirty="0" smtClean="0"/>
              <a:t>MA-TAM </a:t>
            </a:r>
            <a:r>
              <a:rPr lang="en-US" sz="1200" dirty="0"/>
              <a:t>signature enrichments in individual patients</a:t>
            </a:r>
            <a:r>
              <a:rPr lang="en-US" sz="1200" dirty="0" smtClean="0"/>
              <a:t>.</a:t>
            </a:r>
            <a:endParaRPr lang="en-US" sz="1200" dirty="0"/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xmlns="" id="{6C20D351-FE4B-447E-9810-52D300BCA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1" y="847661"/>
            <a:ext cx="2973606" cy="1923458"/>
          </a:xfrm>
          <a:prstGeom prst="rect">
            <a:avLst/>
          </a:prstGeom>
        </p:spPr>
      </p:pic>
      <p:pic>
        <p:nvPicPr>
          <p:cNvPr id="14" name="Immagine 4">
            <a:extLst>
              <a:ext uri="{FF2B5EF4-FFF2-40B4-BE49-F238E27FC236}">
                <a16:creationId xmlns:a16="http://schemas.microsoft.com/office/drawing/2014/main" xmlns="" id="{5F744EE9-8533-9145-B7F6-AFFB68FAF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620" y="777192"/>
            <a:ext cx="2601040" cy="2127780"/>
          </a:xfrm>
          <a:prstGeom prst="rect">
            <a:avLst/>
          </a:prstGeom>
        </p:spPr>
      </p:pic>
      <p:sp>
        <p:nvSpPr>
          <p:cNvPr id="15" name="CasellaDiTesto 6">
            <a:extLst>
              <a:ext uri="{FF2B5EF4-FFF2-40B4-BE49-F238E27FC236}">
                <a16:creationId xmlns:a16="http://schemas.microsoft.com/office/drawing/2014/main" xmlns="" id="{35FB11A4-757A-8D4E-8D7D-66888B823943}"/>
              </a:ext>
            </a:extLst>
          </p:cNvPr>
          <p:cNvSpPr txBox="1"/>
          <p:nvPr/>
        </p:nvSpPr>
        <p:spPr>
          <a:xfrm>
            <a:off x="3110033" y="547459"/>
            <a:ext cx="2860843" cy="20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Single-cell </a:t>
            </a:r>
            <a:r>
              <a:rPr lang="en-US" sz="1200" dirty="0">
                <a:latin typeface="Arial" charset="0"/>
                <a:ea typeface="Arial" charset="0"/>
                <a:cs typeface="Arial" charset="0"/>
              </a:rPr>
              <a:t>Verhaak Classification</a:t>
            </a:r>
          </a:p>
        </p:txBody>
      </p:sp>
      <p:pic>
        <p:nvPicPr>
          <p:cNvPr id="16" name="Immagine 6">
            <a:extLst>
              <a:ext uri="{FF2B5EF4-FFF2-40B4-BE49-F238E27FC236}">
                <a16:creationId xmlns:a16="http://schemas.microsoft.com/office/drawing/2014/main" xmlns="" id="{30158FD5-F30C-764D-ABC3-6218FE032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905" y="837131"/>
            <a:ext cx="3275177" cy="182716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7" y="643444"/>
            <a:ext cx="211780" cy="20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A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191256" y="1531959"/>
            <a:ext cx="1301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smtClean="0">
                <a:latin typeface="Arial" charset="0"/>
                <a:ea typeface="Arial" charset="0"/>
                <a:cs typeface="Arial" charset="0"/>
              </a:rPr>
              <a:t>Single cell fraction</a:t>
            </a:r>
            <a:endParaRPr lang="en-US" sz="10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5" name="Immagine 8">
            <a:extLst>
              <a:ext uri="{FF2B5EF4-FFF2-40B4-BE49-F238E27FC236}">
                <a16:creationId xmlns:a16="http://schemas.microsoft.com/office/drawing/2014/main" xmlns="" id="{15E267E9-4646-4203-A21F-D545CA1BB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353" y="3229704"/>
            <a:ext cx="2016064" cy="1592456"/>
          </a:xfrm>
          <a:prstGeom prst="rect">
            <a:avLst/>
          </a:prstGeom>
        </p:spPr>
      </p:pic>
      <p:pic>
        <p:nvPicPr>
          <p:cNvPr id="26" name="Immagine 9">
            <a:extLst>
              <a:ext uri="{FF2B5EF4-FFF2-40B4-BE49-F238E27FC236}">
                <a16:creationId xmlns:a16="http://schemas.microsoft.com/office/drawing/2014/main" xmlns="" id="{09212831-F0E9-4B86-B8E0-9079DD1EC3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609" r="53042" b="16160"/>
          <a:stretch/>
        </p:blipFill>
        <p:spPr>
          <a:xfrm>
            <a:off x="2195003" y="3229704"/>
            <a:ext cx="2164853" cy="1592456"/>
          </a:xfrm>
          <a:prstGeom prst="rect">
            <a:avLst/>
          </a:prstGeom>
        </p:spPr>
      </p:pic>
      <p:pic>
        <p:nvPicPr>
          <p:cNvPr id="27" name="Immagine 11">
            <a:extLst>
              <a:ext uri="{FF2B5EF4-FFF2-40B4-BE49-F238E27FC236}">
                <a16:creationId xmlns:a16="http://schemas.microsoft.com/office/drawing/2014/main" xmlns="" id="{DBBAB230-DA5D-7F4F-8050-47CC268B8E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276"/>
          <a:stretch/>
        </p:blipFill>
        <p:spPr>
          <a:xfrm>
            <a:off x="175560" y="3243232"/>
            <a:ext cx="1978282" cy="1592456"/>
          </a:xfrm>
          <a:prstGeom prst="rect">
            <a:avLst/>
          </a:prstGeom>
        </p:spPr>
      </p:pic>
      <p:sp>
        <p:nvSpPr>
          <p:cNvPr id="29" name="CasellaDiTesto 13">
            <a:extLst>
              <a:ext uri="{FF2B5EF4-FFF2-40B4-BE49-F238E27FC236}">
                <a16:creationId xmlns:a16="http://schemas.microsoft.com/office/drawing/2014/main" xmlns="" id="{3E906961-91EF-4C30-BF29-4BCD834B3BF4}"/>
              </a:ext>
            </a:extLst>
          </p:cNvPr>
          <p:cNvSpPr txBox="1"/>
          <p:nvPr/>
        </p:nvSpPr>
        <p:spPr>
          <a:xfrm>
            <a:off x="2409767" y="3027401"/>
            <a:ext cx="1879893" cy="20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 charset="0"/>
                <a:ea typeface="Arial" charset="0"/>
                <a:cs typeface="Arial" charset="0"/>
              </a:rPr>
              <a:t>MARCO</a:t>
            </a:r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 expression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30" name="Gruppo 19">
            <a:extLst>
              <a:ext uri="{FF2B5EF4-FFF2-40B4-BE49-F238E27FC236}">
                <a16:creationId xmlns:a16="http://schemas.microsoft.com/office/drawing/2014/main" xmlns="" id="{07FBA26B-31FF-4FC5-8F71-16BC465812B1}"/>
              </a:ext>
            </a:extLst>
          </p:cNvPr>
          <p:cNvGrpSpPr/>
          <p:nvPr/>
        </p:nvGrpSpPr>
        <p:grpSpPr>
          <a:xfrm>
            <a:off x="4581946" y="4175571"/>
            <a:ext cx="644571" cy="489399"/>
            <a:chOff x="2942755" y="5347131"/>
            <a:chExt cx="874294" cy="663818"/>
          </a:xfrm>
        </p:grpSpPr>
        <p:sp>
          <p:nvSpPr>
            <p:cNvPr id="31" name="CasellaDiTesto 20">
              <a:extLst>
                <a:ext uri="{FF2B5EF4-FFF2-40B4-BE49-F238E27FC236}">
                  <a16:creationId xmlns:a16="http://schemas.microsoft.com/office/drawing/2014/main" xmlns="" id="{41C9EDB6-FBF5-46D3-9216-8C844A445DB1}"/>
                </a:ext>
              </a:extLst>
            </p:cNvPr>
            <p:cNvSpPr txBox="1"/>
            <p:nvPr/>
          </p:nvSpPr>
          <p:spPr>
            <a:xfrm>
              <a:off x="2942755" y="5666537"/>
              <a:ext cx="874294" cy="34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-1.5</a:t>
              </a:r>
            </a:p>
          </p:txBody>
        </p:sp>
        <p:sp>
          <p:nvSpPr>
            <p:cNvPr id="32" name="CasellaDiTesto 21">
              <a:extLst>
                <a:ext uri="{FF2B5EF4-FFF2-40B4-BE49-F238E27FC236}">
                  <a16:creationId xmlns:a16="http://schemas.microsoft.com/office/drawing/2014/main" xmlns="" id="{C7684D4F-C6FA-441E-98C9-CF3ABF092C82}"/>
                </a:ext>
              </a:extLst>
            </p:cNvPr>
            <p:cNvSpPr txBox="1"/>
            <p:nvPr/>
          </p:nvSpPr>
          <p:spPr>
            <a:xfrm>
              <a:off x="2999763" y="5347131"/>
              <a:ext cx="621452" cy="333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1.5</a:t>
              </a:r>
            </a:p>
          </p:txBody>
        </p:sp>
        <p:pic>
          <p:nvPicPr>
            <p:cNvPr id="33" name="Immagine 22">
              <a:extLst>
                <a:ext uri="{FF2B5EF4-FFF2-40B4-BE49-F238E27FC236}">
                  <a16:creationId xmlns:a16="http://schemas.microsoft.com/office/drawing/2014/main" xmlns="" id="{69F3F717-2686-445E-A7DA-C82A8D07C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2954265" y="5432228"/>
              <a:ext cx="85592" cy="482084"/>
            </a:xfrm>
            <a:prstGeom prst="rect">
              <a:avLst/>
            </a:prstGeom>
          </p:spPr>
        </p:pic>
      </p:grpSp>
      <p:pic>
        <p:nvPicPr>
          <p:cNvPr id="34" name="Immagine 10">
            <a:extLst>
              <a:ext uri="{FF2B5EF4-FFF2-40B4-BE49-F238E27FC236}">
                <a16:creationId xmlns:a16="http://schemas.microsoft.com/office/drawing/2014/main" xmlns="" id="{EC124A15-3D2E-4D3F-892D-800919DC29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006" y="3187658"/>
            <a:ext cx="2710865" cy="166552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659194" y="641177"/>
            <a:ext cx="211780" cy="20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B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27" y="3068807"/>
            <a:ext cx="217690" cy="20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 charset="0"/>
                <a:ea typeface="Arial" charset="0"/>
                <a:cs typeface="Arial" charset="0"/>
              </a:rPr>
              <a:t>C</a:t>
            </a:r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7" name="Immagine 10">
            <a:extLst>
              <a:ext uri="{FF2B5EF4-FFF2-40B4-BE49-F238E27FC236}">
                <a16:creationId xmlns:a16="http://schemas.microsoft.com/office/drawing/2014/main" xmlns="" id="{8C0656A5-3F39-452C-BFE4-A31CEE81EC6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8880"/>
          <a:stretch/>
        </p:blipFill>
        <p:spPr>
          <a:xfrm>
            <a:off x="3444505" y="2362161"/>
            <a:ext cx="482547" cy="220619"/>
          </a:xfrm>
          <a:prstGeom prst="rect">
            <a:avLst/>
          </a:prstGeom>
        </p:spPr>
      </p:pic>
      <p:sp>
        <p:nvSpPr>
          <p:cNvPr id="28" name="CasellaDiTesto 12">
            <a:extLst>
              <a:ext uri="{FF2B5EF4-FFF2-40B4-BE49-F238E27FC236}">
                <a16:creationId xmlns:a16="http://schemas.microsoft.com/office/drawing/2014/main" xmlns="" id="{BDE11C3B-B35E-4B68-83F8-D91AB2960165}"/>
              </a:ext>
            </a:extLst>
          </p:cNvPr>
          <p:cNvSpPr txBox="1"/>
          <p:nvPr/>
        </p:nvSpPr>
        <p:spPr>
          <a:xfrm>
            <a:off x="4130414" y="3020589"/>
            <a:ext cx="2519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Arial" charset="0"/>
                <a:ea typeface="Arial" charset="0"/>
                <a:cs typeface="Arial" charset="0"/>
              </a:rPr>
              <a:t>MA-TAM </a:t>
            </a:r>
            <a:r>
              <a:rPr lang="en-US" sz="1200" dirty="0">
                <a:latin typeface="Arial" charset="0"/>
                <a:ea typeface="Arial" charset="0"/>
                <a:cs typeface="Arial" charset="0"/>
              </a:rPr>
              <a:t>signature enrichment</a:t>
            </a:r>
          </a:p>
        </p:txBody>
      </p:sp>
    </p:spTree>
    <p:extLst>
      <p:ext uri="{BB962C8B-B14F-4D97-AF65-F5344CB8AC3E}">
        <p14:creationId xmlns:p14="http://schemas.microsoft.com/office/powerpoint/2010/main" val="852777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5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11</a:t>
            </a:r>
            <a:endParaRPr lang="en-US" dirty="0"/>
          </a:p>
        </p:txBody>
      </p:sp>
      <p:pic>
        <p:nvPicPr>
          <p:cNvPr id="6" name="Picture 5" descr="/Users/Balthazars/Desktop/TAM/Revision 1/Figure R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75" y="474647"/>
            <a:ext cx="5309235" cy="576770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83682" y="6242352"/>
            <a:ext cx="8938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11. Transcriptome analysis of </a:t>
            </a:r>
            <a:r>
              <a:rPr lang="en-US" sz="1200" b="1" dirty="0" err="1" smtClean="0"/>
              <a:t>scTHI</a:t>
            </a:r>
            <a:r>
              <a:rPr lang="en-US" sz="1200" b="1" dirty="0" smtClean="0"/>
              <a:t> at single-cell resolution. Single cells were plotted on the </a:t>
            </a:r>
            <a:r>
              <a:rPr lang="en-US" sz="1200" b="1" dirty="0" err="1" smtClean="0"/>
              <a:t>tSNE</a:t>
            </a:r>
            <a:r>
              <a:rPr lang="en-US" sz="1200" b="1" dirty="0" smtClean="0"/>
              <a:t> space based on their malignant or non-malignant state. A total of 20 receptor-ligand interactions were plotted and demonstrated based on the expression level of each partner molecules.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7606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5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12</a:t>
            </a:r>
            <a:endParaRPr lang="en-US" dirty="0"/>
          </a:p>
        </p:txBody>
      </p:sp>
      <p:pic>
        <p:nvPicPr>
          <p:cNvPr id="4" name="Picture 3" descr="/Users/Balthazars/Desktop/TAM/Revision 1/Figure R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102" y="2565431"/>
            <a:ext cx="5725795" cy="9315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02732" y="4769049"/>
            <a:ext cx="893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12. Cytokine array-based characterization of conditioned media that are collected from Monocytes, </a:t>
            </a:r>
            <a:r>
              <a:rPr lang="en-US" sz="1200" b="1" dirty="0" err="1" smtClean="0"/>
              <a:t>MARCO</a:t>
            </a:r>
            <a:r>
              <a:rPr lang="en-US" sz="1200" b="1" baseline="30000" dirty="0" err="1" smtClean="0"/>
              <a:t>low</a:t>
            </a:r>
            <a:r>
              <a:rPr lang="en-US" sz="1200" b="1" dirty="0" smtClean="0"/>
              <a:t> TAMs, </a:t>
            </a:r>
            <a:r>
              <a:rPr lang="en-US" sz="1200" b="1" dirty="0" err="1" smtClean="0"/>
              <a:t>MARCO</a:t>
            </a:r>
            <a:r>
              <a:rPr lang="en-US" sz="1200" b="1" baseline="30000" dirty="0" err="1" smtClean="0"/>
              <a:t>high</a:t>
            </a:r>
            <a:r>
              <a:rPr lang="en-US" sz="1200" b="1" dirty="0" smtClean="0"/>
              <a:t> TAMs. Each corresponding molecules have been colored and annotated.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97717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25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Figure 13</a:t>
            </a:r>
            <a:endParaRPr lang="en-US" dirty="0"/>
          </a:p>
        </p:txBody>
      </p:sp>
      <p:grpSp>
        <p:nvGrpSpPr>
          <p:cNvPr id="6" name="그룹 124">
            <a:extLst>
              <a:ext uri="{FF2B5EF4-FFF2-40B4-BE49-F238E27FC236}">
                <a16:creationId xmlns:a16="http://schemas.microsoft.com/office/drawing/2014/main" xmlns="" id="{07372598-A279-4D55-B5EA-4227A5B55E0E}"/>
              </a:ext>
            </a:extLst>
          </p:cNvPr>
          <p:cNvGrpSpPr>
            <a:grpSpLocks noChangeAspect="1"/>
          </p:cNvGrpSpPr>
          <p:nvPr/>
        </p:nvGrpSpPr>
        <p:grpSpPr>
          <a:xfrm>
            <a:off x="1713362" y="1750143"/>
            <a:ext cx="5399533" cy="3021874"/>
            <a:chOff x="16545445" y="3960518"/>
            <a:chExt cx="16951295" cy="12535276"/>
          </a:xfrm>
        </p:grpSpPr>
        <p:grpSp>
          <p:nvGrpSpPr>
            <p:cNvPr id="8" name="그룹 125">
              <a:extLst>
                <a:ext uri="{FF2B5EF4-FFF2-40B4-BE49-F238E27FC236}">
                  <a16:creationId xmlns:a16="http://schemas.microsoft.com/office/drawing/2014/main" xmlns="" id="{C80CFB98-253F-4D6B-98CA-CD4EC4C6322E}"/>
                </a:ext>
              </a:extLst>
            </p:cNvPr>
            <p:cNvGrpSpPr/>
            <p:nvPr/>
          </p:nvGrpSpPr>
          <p:grpSpPr>
            <a:xfrm>
              <a:off x="16545445" y="3960518"/>
              <a:ext cx="16951295" cy="12535276"/>
              <a:chOff x="429086" y="1344002"/>
              <a:chExt cx="8755967" cy="7586624"/>
            </a:xfrm>
          </p:grpSpPr>
          <p:pic>
            <p:nvPicPr>
              <p:cNvPr id="10" name="그림 127">
                <a:extLst>
                  <a:ext uri="{FF2B5EF4-FFF2-40B4-BE49-F238E27FC236}">
                    <a16:creationId xmlns:a16="http://schemas.microsoft.com/office/drawing/2014/main" xmlns="" id="{CC14579C-D18A-406C-92A1-82F2BB110B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749"/>
              <a:stretch/>
            </p:blipFill>
            <p:spPr>
              <a:xfrm>
                <a:off x="665015" y="1344002"/>
                <a:ext cx="8520038" cy="6917618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CD0C2CE6-8BAB-4CB9-97E2-E08C07AAFC97}"/>
                  </a:ext>
                </a:extLst>
              </p:cNvPr>
              <p:cNvSpPr txBox="1"/>
              <p:nvPr/>
            </p:nvSpPr>
            <p:spPr>
              <a:xfrm>
                <a:off x="2510634" y="8235201"/>
                <a:ext cx="5017474" cy="6954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smtClean="0">
                    <a:latin typeface="Arial" panose="020B0604020202020204" pitchFamily="34" charset="0"/>
                    <a:cs typeface="Arial" panose="020B0604020202020204" pitchFamily="34" charset="0"/>
                  </a:rPr>
                  <a:t>GBM-intrinsic mesenchymal </a:t>
                </a:r>
                <a:r>
                  <a:rPr lang="en-US" altLang="ko-KR" sz="1200">
                    <a:latin typeface="Arial" panose="020B0604020202020204" pitchFamily="34" charset="0"/>
                    <a:cs typeface="Arial" panose="020B0604020202020204" pitchFamily="34" charset="0"/>
                  </a:rPr>
                  <a:t>subtype </a:t>
                </a:r>
                <a:r>
                  <a:rPr lang="en-US" altLang="ko-KR" sz="1200" smtClean="0">
                    <a:latin typeface="Arial" panose="020B0604020202020204" pitchFamily="34" charset="0"/>
                    <a:cs typeface="Arial" panose="020B0604020202020204" pitchFamily="34" charset="0"/>
                  </a:rPr>
                  <a:t>score</a:t>
                </a:r>
                <a:endParaRPr lang="ko-KR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056B375-E44C-414F-A617-6197641B2E40}"/>
                  </a:ext>
                </a:extLst>
              </p:cNvPr>
              <p:cNvSpPr txBox="1"/>
              <p:nvPr/>
            </p:nvSpPr>
            <p:spPr>
              <a:xfrm rot="16200000">
                <a:off x="-1696761" y="4611411"/>
                <a:ext cx="4700880" cy="4491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MA-TAM </a:t>
                </a: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signature score</a:t>
                </a:r>
                <a:endParaRPr lang="ko-KR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F15648F-83FA-4AFA-8BE8-E4A0129BA6A7}"/>
                </a:ext>
              </a:extLst>
            </p:cNvPr>
            <p:cNvSpPr txBox="1"/>
            <p:nvPr/>
          </p:nvSpPr>
          <p:spPr>
            <a:xfrm>
              <a:off x="29495406" y="9730304"/>
              <a:ext cx="2703444" cy="1021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All P</a:t>
              </a:r>
              <a:r>
                <a:rPr lang="en-US" altLang="ko-KR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&lt; 0.05</a:t>
              </a:r>
              <a:endParaRPr lang="ko-KR" altLang="en-US" sz="1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9082" y="5425043"/>
            <a:ext cx="893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Supplementary Figure 13. </a:t>
            </a:r>
            <a:r>
              <a:rPr lang="en-US" sz="1200" b="1" dirty="0" smtClean="0"/>
              <a:t>Anatomical </a:t>
            </a:r>
            <a:r>
              <a:rPr lang="en-US" sz="1200" b="1" dirty="0" smtClean="0"/>
              <a:t>expression levels of MA-TAM encoding genes. </a:t>
            </a:r>
            <a:r>
              <a:rPr lang="en-US" sz="1200" dirty="0" smtClean="0"/>
              <a:t>Scatter plot correlations of MA-TAM signature score with GBM-intrinsic mesenchymal subtype score in IVY Glioblastoma Atlas Project (IGAP) dataset.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40421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6174</TotalTime>
  <Words>714</Words>
  <Application>Microsoft Macintosh PowerPoint</Application>
  <PresentationFormat>On-screen Show (4:3)</PresentationFormat>
  <Paragraphs>125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 Unicode MS</vt:lpstr>
      <vt:lpstr>Calibri</vt:lpstr>
      <vt:lpstr>Calibri Light</vt:lpstr>
      <vt:lpstr>맑은 고딕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구하림</dc:creator>
  <cp:lastModifiedBy>구하림</cp:lastModifiedBy>
  <cp:revision>56</cp:revision>
  <dcterms:created xsi:type="dcterms:W3CDTF">2019-07-10T01:58:38Z</dcterms:created>
  <dcterms:modified xsi:type="dcterms:W3CDTF">2020-07-21T04:35:18Z</dcterms:modified>
</cp:coreProperties>
</file>