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Lst>
  <p:sldSz cx="6858000" cy="9906000" type="A4"/>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77"/>
    <p:restoredTop sz="95431"/>
  </p:normalViewPr>
  <p:slideViewPr>
    <p:cSldViewPr snapToGrid="0" snapToObjects="1">
      <p:cViewPr>
        <p:scale>
          <a:sx n="60" d="100"/>
          <a:sy n="60" d="100"/>
        </p:scale>
        <p:origin x="2384"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C2405F-6FC0-674B-9AA6-71100F3690EF}"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1262771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2405F-6FC0-674B-9AA6-71100F3690EF}"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3789100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C2405F-6FC0-674B-9AA6-71100F3690EF}"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423192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C2405F-6FC0-674B-9AA6-71100F3690EF}" type="datetimeFigureOut">
              <a:rPr lang="en-GB" smtClean="0"/>
              <a:t>05/11/2020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4248458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C2405F-6FC0-674B-9AA6-71100F3690EF}" type="datetimeFigureOut">
              <a:rPr lang="en-GB" smtClean="0"/>
              <a:t>05/11/2020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4171986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C2405F-6FC0-674B-9AA6-71100F3690EF}" type="datetimeFigureOut">
              <a:rPr lang="en-GB" smtClean="0"/>
              <a:t>05/11/2020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3833972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C2405F-6FC0-674B-9AA6-71100F3690EF}" type="datetimeFigureOut">
              <a:rPr lang="en-GB" smtClean="0"/>
              <a:t>05/11/2020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217630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FC2405F-6FC0-674B-9AA6-71100F3690EF}" type="datetimeFigureOut">
              <a:rPr lang="en-GB" smtClean="0"/>
              <a:t>05/11/2020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239958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FC2405F-6FC0-674B-9AA6-71100F3690EF}" type="datetimeFigureOut">
              <a:rPr lang="en-GB" smtClean="0"/>
              <a:t>05/11/2020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4216750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2405F-6FC0-674B-9AA6-71100F3690EF}"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1259227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2405F-6FC0-674B-9AA6-71100F3690EF}" type="datetimeFigureOut">
              <a:rPr lang="en-GB" smtClean="0"/>
              <a:t>05/11/2020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DA51F2-31C4-5640-AC22-9BE476BA6E34}" type="slidenum">
              <a:rPr lang="en-GB" smtClean="0"/>
              <a:t>‹#›</a:t>
            </a:fld>
            <a:endParaRPr lang="en-GB"/>
          </a:p>
        </p:txBody>
      </p:sp>
    </p:spTree>
    <p:extLst>
      <p:ext uri="{BB962C8B-B14F-4D97-AF65-F5344CB8AC3E}">
        <p14:creationId xmlns:p14="http://schemas.microsoft.com/office/powerpoint/2010/main" val="2571718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FC2405F-6FC0-674B-9AA6-71100F3690EF}" type="datetimeFigureOut">
              <a:rPr lang="en-GB" smtClean="0"/>
              <a:t>05/11/2020</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0DA51F2-31C4-5640-AC22-9BE476BA6E34}" type="slidenum">
              <a:rPr lang="en-GB" smtClean="0"/>
              <a:t>‹#›</a:t>
            </a:fld>
            <a:endParaRPr lang="en-GB"/>
          </a:p>
        </p:txBody>
      </p:sp>
    </p:spTree>
    <p:extLst>
      <p:ext uri="{BB962C8B-B14F-4D97-AF65-F5344CB8AC3E}">
        <p14:creationId xmlns:p14="http://schemas.microsoft.com/office/powerpoint/2010/main" val="543767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S3</a:t>
            </a:r>
          </a:p>
        </p:txBody>
      </p:sp>
      <p:pic>
        <p:nvPicPr>
          <p:cNvPr id="3" name="Picture 2">
            <a:extLst>
              <a:ext uri="{FF2B5EF4-FFF2-40B4-BE49-F238E27FC236}">
                <a16:creationId xmlns:a16="http://schemas.microsoft.com/office/drawing/2014/main" id="{BC293506-840F-E24F-BBD4-6CDFEB7B76B7}"/>
              </a:ext>
            </a:extLst>
          </p:cNvPr>
          <p:cNvPicPr>
            <a:picLocks noChangeAspect="1"/>
          </p:cNvPicPr>
          <p:nvPr/>
        </p:nvPicPr>
        <p:blipFill>
          <a:blip r:embed="rId2"/>
          <a:stretch>
            <a:fillRect/>
          </a:stretch>
        </p:blipFill>
        <p:spPr>
          <a:xfrm>
            <a:off x="0" y="1834880"/>
            <a:ext cx="6858000" cy="3531140"/>
          </a:xfrm>
          <a:prstGeom prst="rect">
            <a:avLst/>
          </a:prstGeom>
        </p:spPr>
      </p:pic>
      <p:sp>
        <p:nvSpPr>
          <p:cNvPr id="2" name="TextBox 1">
            <a:extLst>
              <a:ext uri="{FF2B5EF4-FFF2-40B4-BE49-F238E27FC236}">
                <a16:creationId xmlns:a16="http://schemas.microsoft.com/office/drawing/2014/main" id="{6173FFA0-9D72-5A43-BA3F-97DE57339A9B}"/>
              </a:ext>
            </a:extLst>
          </p:cNvPr>
          <p:cNvSpPr txBox="1"/>
          <p:nvPr/>
        </p:nvSpPr>
        <p:spPr>
          <a:xfrm>
            <a:off x="884818" y="6819900"/>
            <a:ext cx="4991100" cy="1754326"/>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S3</a:t>
            </a:r>
            <a:r>
              <a:rPr lang="en-GB" sz="1200" dirty="0">
                <a:latin typeface="Times New Roman" panose="02020603050405020304" pitchFamily="18" charset="0"/>
                <a:cs typeface="Times New Roman" panose="02020603050405020304" pitchFamily="18" charset="0"/>
              </a:rPr>
              <a:t> Immunoblots of histone PTMs. Detection of histone PTMs H3K4me2 (4me2), H3K4me3 (4me3), H3K27me1 (27me1), H3K27me2 (27me2), H3K27me3 (27me3), H3K9me1 (9me1), H3K9me2 (9me2) and H3K9me3 (9me3) in either 30 µg or 40 µg of </a:t>
            </a:r>
            <a:r>
              <a:rPr lang="en-GB" sz="1200" i="1" dirty="0">
                <a:latin typeface="Times New Roman" panose="02020603050405020304" pitchFamily="18" charset="0"/>
                <a:cs typeface="Times New Roman" panose="02020603050405020304" pitchFamily="18" charset="0"/>
              </a:rPr>
              <a:t>Ectocarpus</a:t>
            </a:r>
            <a:r>
              <a:rPr lang="en-GB" sz="1200" dirty="0">
                <a:latin typeface="Times New Roman" panose="02020603050405020304" pitchFamily="18" charset="0"/>
                <a:cs typeface="Times New Roman" panose="02020603050405020304" pitchFamily="18" charset="0"/>
              </a:rPr>
              <a:t> chromatin extract (</a:t>
            </a:r>
            <a:r>
              <a:rPr lang="en-GB" sz="1200" dirty="0" err="1">
                <a:latin typeface="Times New Roman" panose="02020603050405020304" pitchFamily="18" charset="0"/>
                <a:cs typeface="Times New Roman" panose="02020603050405020304" pitchFamily="18" charset="0"/>
              </a:rPr>
              <a:t>Ecto</a:t>
            </a:r>
            <a:r>
              <a:rPr lang="en-GB" sz="1200" dirty="0">
                <a:latin typeface="Times New Roman" panose="02020603050405020304" pitchFamily="18" charset="0"/>
                <a:cs typeface="Times New Roman" panose="02020603050405020304" pitchFamily="18" charset="0"/>
              </a:rPr>
              <a:t>) or in 25 µg of human HeLa cell chromatin extract (HeLa) as a positive control. Histone H4 (H4) was detected as a loading control. Note that a weak, but probably non-specific, signal was obtained for H3K27me3 in </a:t>
            </a:r>
            <a:r>
              <a:rPr lang="en-GB" sz="1200" i="1" dirty="0">
                <a:latin typeface="Times New Roman" panose="02020603050405020304" pitchFamily="18" charset="0"/>
                <a:cs typeface="Times New Roman" panose="02020603050405020304" pitchFamily="18" charset="0"/>
              </a:rPr>
              <a:t>Ectocarpus</a:t>
            </a:r>
            <a:r>
              <a:rPr lang="en-GB" sz="1200" dirty="0">
                <a:latin typeface="Times New Roman" panose="02020603050405020304" pitchFamily="18" charset="0"/>
                <a:cs typeface="Times New Roman" panose="02020603050405020304" pitchFamily="18" charset="0"/>
              </a:rPr>
              <a:t> extracts following long exposure times (10 min rather than the standard 50 sec).</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7826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S4</a:t>
            </a:r>
          </a:p>
        </p:txBody>
      </p:sp>
      <p:pic>
        <p:nvPicPr>
          <p:cNvPr id="3" name="Picture 2">
            <a:extLst>
              <a:ext uri="{FF2B5EF4-FFF2-40B4-BE49-F238E27FC236}">
                <a16:creationId xmlns:a16="http://schemas.microsoft.com/office/drawing/2014/main" id="{0DEDEF11-981D-C04E-9360-F51755D1CFAB}"/>
              </a:ext>
            </a:extLst>
          </p:cNvPr>
          <p:cNvPicPr>
            <a:picLocks noChangeAspect="1"/>
          </p:cNvPicPr>
          <p:nvPr/>
        </p:nvPicPr>
        <p:blipFill>
          <a:blip r:embed="rId2"/>
          <a:stretch>
            <a:fillRect/>
          </a:stretch>
        </p:blipFill>
        <p:spPr>
          <a:xfrm>
            <a:off x="125503" y="1290228"/>
            <a:ext cx="6598024" cy="4555258"/>
          </a:xfrm>
          <a:prstGeom prst="rect">
            <a:avLst/>
          </a:prstGeom>
        </p:spPr>
      </p:pic>
      <p:sp>
        <p:nvSpPr>
          <p:cNvPr id="5" name="TextBox 4">
            <a:extLst>
              <a:ext uri="{FF2B5EF4-FFF2-40B4-BE49-F238E27FC236}">
                <a16:creationId xmlns:a16="http://schemas.microsoft.com/office/drawing/2014/main" id="{F4BF9FF1-EDDA-0046-AA78-8D559B92D474}"/>
              </a:ext>
            </a:extLst>
          </p:cNvPr>
          <p:cNvSpPr txBox="1"/>
          <p:nvPr/>
        </p:nvSpPr>
        <p:spPr>
          <a:xfrm>
            <a:off x="928965" y="6896100"/>
            <a:ext cx="4991100" cy="2123658"/>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S4</a:t>
            </a:r>
            <a:r>
              <a:rPr lang="en-GB" sz="1200" dirty="0">
                <a:latin typeface="Times New Roman" panose="02020603050405020304" pitchFamily="18" charset="0"/>
                <a:cs typeface="Times New Roman" panose="02020603050405020304" pitchFamily="18" charset="0"/>
              </a:rPr>
              <a:t> Genomic distribution of the histone PTMs H3K79me2 and H4K20me3. Representative regions of chromosomes 7 and 13 (spanning the genes with </a:t>
            </a:r>
            <a:r>
              <a:rPr lang="en-GB" sz="1200" dirty="0" err="1">
                <a:latin typeface="Times New Roman" panose="02020603050405020304" pitchFamily="18" charset="0"/>
                <a:cs typeface="Times New Roman" panose="02020603050405020304" pitchFamily="18" charset="0"/>
              </a:rPr>
              <a:t>LocusIDs</a:t>
            </a:r>
            <a:r>
              <a:rPr lang="en-GB" sz="1200" dirty="0">
                <a:latin typeface="Times New Roman" panose="02020603050405020304" pitchFamily="18" charset="0"/>
                <a:cs typeface="Times New Roman" panose="02020603050405020304" pitchFamily="18" charset="0"/>
              </a:rPr>
              <a:t> </a:t>
            </a:r>
            <a:r>
              <a:rPr lang="en-GB" sz="1200" dirty="0" err="1">
                <a:latin typeface="Times New Roman" panose="02020603050405020304" pitchFamily="18" charset="0"/>
                <a:cs typeface="Times New Roman" panose="02020603050405020304" pitchFamily="18" charset="0"/>
              </a:rPr>
              <a:t>Ec</a:t>
            </a:r>
            <a:r>
              <a:rPr lang="en-GB" sz="1200" dirty="0">
                <a:latin typeface="Times New Roman" panose="02020603050405020304" pitchFamily="18" charset="0"/>
                <a:cs typeface="Times New Roman" panose="02020603050405020304" pitchFamily="18" charset="0"/>
              </a:rPr>
              <a:t> -07_003700 to Ec-07_004180 and Ec-13_000140 to Ec-13_000350, respectively) showing alternating regions marked or not with H3K79me2 (blue peaks) during both the sporophyte and gametophyte generations of the life cycle. Dark blue bars indicate H3K79me2 regions. The distribution of H4K20me3 (purple peaks) is also shown for comparison (peaks called by MACS2 are indicated by purple bars). Light blue boxes represent transposons (TEs). Grey boxes and arrows represent exons superimposed on genes represented by a black line. Vertical dotted lines indicate the positions of TSSs. </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243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S5</a:t>
            </a:r>
          </a:p>
        </p:txBody>
      </p:sp>
      <p:pic>
        <p:nvPicPr>
          <p:cNvPr id="8" name="Picture 7">
            <a:extLst>
              <a:ext uri="{FF2B5EF4-FFF2-40B4-BE49-F238E27FC236}">
                <a16:creationId xmlns:a16="http://schemas.microsoft.com/office/drawing/2014/main" id="{BB991FCB-3CBB-BE4F-9A71-0F7BDC57B325}"/>
              </a:ext>
            </a:extLst>
          </p:cNvPr>
          <p:cNvPicPr>
            <a:picLocks noChangeAspect="1"/>
          </p:cNvPicPr>
          <p:nvPr/>
        </p:nvPicPr>
        <p:blipFill>
          <a:blip r:embed="rId2"/>
          <a:stretch>
            <a:fillRect/>
          </a:stretch>
        </p:blipFill>
        <p:spPr>
          <a:xfrm>
            <a:off x="1743740" y="1184939"/>
            <a:ext cx="3273056" cy="4969249"/>
          </a:xfrm>
          <a:prstGeom prst="rect">
            <a:avLst/>
          </a:prstGeom>
        </p:spPr>
      </p:pic>
      <p:sp>
        <p:nvSpPr>
          <p:cNvPr id="5" name="TextBox 4">
            <a:extLst>
              <a:ext uri="{FF2B5EF4-FFF2-40B4-BE49-F238E27FC236}">
                <a16:creationId xmlns:a16="http://schemas.microsoft.com/office/drawing/2014/main" id="{1422063E-1483-0740-AA91-B85B64D4F9A4}"/>
              </a:ext>
            </a:extLst>
          </p:cNvPr>
          <p:cNvSpPr txBox="1"/>
          <p:nvPr/>
        </p:nvSpPr>
        <p:spPr>
          <a:xfrm>
            <a:off x="884818" y="7486650"/>
            <a:ext cx="4991100" cy="646331"/>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S5 </a:t>
            </a:r>
            <a:r>
              <a:rPr lang="en-GB" sz="1200" dirty="0">
                <a:latin typeface="Times New Roman" panose="02020603050405020304" pitchFamily="18" charset="0"/>
                <a:cs typeface="Times New Roman" panose="02020603050405020304" pitchFamily="18" charset="0"/>
              </a:rPr>
              <a:t>Boundaries of H3K79me2 regions are preferentially located near TSSs and TESs. The asterisks indicate a significant difference (</a:t>
            </a:r>
            <a:r>
              <a:rPr lang="en-GB" sz="1200" dirty="0" err="1">
                <a:latin typeface="Times New Roman" panose="02020603050405020304" pitchFamily="18" charset="0"/>
                <a:cs typeface="Times New Roman" panose="02020603050405020304" pitchFamily="18" charset="0"/>
              </a:rPr>
              <a:t>Bonferonni</a:t>
            </a:r>
            <a:r>
              <a:rPr lang="en-GB" sz="1200" dirty="0">
                <a:latin typeface="Times New Roman" panose="02020603050405020304" pitchFamily="18" charset="0"/>
                <a:cs typeface="Times New Roman" panose="02020603050405020304" pitchFamily="18" charset="0"/>
              </a:rPr>
              <a:t>-adjusted Wilcoxon test; ***, p &lt; 0.0001).</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245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S6</a:t>
            </a:r>
          </a:p>
        </p:txBody>
      </p:sp>
      <p:pic>
        <p:nvPicPr>
          <p:cNvPr id="9" name="Picture 8">
            <a:extLst>
              <a:ext uri="{FF2B5EF4-FFF2-40B4-BE49-F238E27FC236}">
                <a16:creationId xmlns:a16="http://schemas.microsoft.com/office/drawing/2014/main" id="{4FA17076-0F26-9B4A-ACEF-AF845039FC90}"/>
              </a:ext>
            </a:extLst>
          </p:cNvPr>
          <p:cNvPicPr>
            <a:picLocks noChangeAspect="1"/>
          </p:cNvPicPr>
          <p:nvPr/>
        </p:nvPicPr>
        <p:blipFill>
          <a:blip r:embed="rId2"/>
          <a:stretch>
            <a:fillRect/>
          </a:stretch>
        </p:blipFill>
        <p:spPr>
          <a:xfrm>
            <a:off x="119268" y="1030025"/>
            <a:ext cx="6579704" cy="5078452"/>
          </a:xfrm>
          <a:prstGeom prst="rect">
            <a:avLst/>
          </a:prstGeom>
        </p:spPr>
      </p:pic>
      <p:sp>
        <p:nvSpPr>
          <p:cNvPr id="5" name="TextBox 4">
            <a:extLst>
              <a:ext uri="{FF2B5EF4-FFF2-40B4-BE49-F238E27FC236}">
                <a16:creationId xmlns:a16="http://schemas.microsoft.com/office/drawing/2014/main" id="{67B93335-F998-BE4A-AB43-0E4C8DF44E0B}"/>
              </a:ext>
            </a:extLst>
          </p:cNvPr>
          <p:cNvSpPr txBox="1"/>
          <p:nvPr/>
        </p:nvSpPr>
        <p:spPr>
          <a:xfrm>
            <a:off x="928965" y="6896100"/>
            <a:ext cx="4991100" cy="1384995"/>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S6</a:t>
            </a:r>
            <a:r>
              <a:rPr lang="en-GB" sz="1200" dirty="0">
                <a:latin typeface="Times New Roman" panose="02020603050405020304" pitchFamily="18" charset="0"/>
                <a:cs typeface="Times New Roman" panose="02020603050405020304" pitchFamily="18" charset="0"/>
              </a:rPr>
              <a:t> Comparison of genes marked with H3K79me2 alone, H4K20me3 alone or both H3K79me2 and H4K20me3. </a:t>
            </a:r>
            <a:r>
              <a:rPr lang="en-GB" sz="1200" b="1" dirty="0">
                <a:latin typeface="Times New Roman" panose="02020603050405020304" pitchFamily="18" charset="0"/>
                <a:cs typeface="Times New Roman" panose="02020603050405020304" pitchFamily="18" charset="0"/>
              </a:rPr>
              <a:t>a</a:t>
            </a:r>
            <a:r>
              <a:rPr lang="en-GB" sz="1200" dirty="0">
                <a:latin typeface="Times New Roman" panose="02020603050405020304" pitchFamily="18" charset="0"/>
                <a:cs typeface="Times New Roman" panose="02020603050405020304" pitchFamily="18" charset="0"/>
              </a:rPr>
              <a:t> Abundances of transcripts for genes marked with H3K79me2 alone, H4K20me3 alone or both H3K79me2 and H4K20me3. </a:t>
            </a:r>
            <a:r>
              <a:rPr lang="en-GB" sz="1200" b="1" dirty="0">
                <a:latin typeface="Times New Roman" panose="02020603050405020304" pitchFamily="18" charset="0"/>
                <a:cs typeface="Times New Roman" panose="02020603050405020304" pitchFamily="18" charset="0"/>
              </a:rPr>
              <a:t>b</a:t>
            </a:r>
            <a:r>
              <a:rPr lang="en-GB" sz="1200" dirty="0">
                <a:latin typeface="Times New Roman" panose="02020603050405020304" pitchFamily="18" charset="0"/>
                <a:cs typeface="Times New Roman" panose="02020603050405020304" pitchFamily="18" charset="0"/>
              </a:rPr>
              <a:t> Histone PTMs on genes marked with H3K79me2 alone, H4K20me3 alone or both H3K79me2 and H4K20me3. SP, sporophyte; GA, gametophyte. Asterisks indicate significant differences (</a:t>
            </a:r>
            <a:r>
              <a:rPr lang="en-GB" sz="1200" dirty="0" err="1">
                <a:latin typeface="Times New Roman" panose="02020603050405020304" pitchFamily="18" charset="0"/>
                <a:cs typeface="Times New Roman" panose="02020603050405020304" pitchFamily="18" charset="0"/>
              </a:rPr>
              <a:t>Bonferonni</a:t>
            </a:r>
            <a:r>
              <a:rPr lang="en-GB" sz="1200" dirty="0">
                <a:latin typeface="Times New Roman" panose="02020603050405020304" pitchFamily="18" charset="0"/>
                <a:cs typeface="Times New Roman" panose="02020603050405020304" pitchFamily="18" charset="0"/>
              </a:rPr>
              <a:t>-adjusted Wilcoxon tests; ***, p &lt; 0.0001; **, p &lt; 0.001; *, p &lt; 0.05).</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961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S7</a:t>
            </a:r>
          </a:p>
        </p:txBody>
      </p:sp>
      <p:pic>
        <p:nvPicPr>
          <p:cNvPr id="3" name="Picture 2">
            <a:extLst>
              <a:ext uri="{FF2B5EF4-FFF2-40B4-BE49-F238E27FC236}">
                <a16:creationId xmlns:a16="http://schemas.microsoft.com/office/drawing/2014/main" id="{CD099F2A-6329-3D48-8C82-E28248D3EC4C}"/>
              </a:ext>
            </a:extLst>
          </p:cNvPr>
          <p:cNvPicPr>
            <a:picLocks noChangeAspect="1"/>
          </p:cNvPicPr>
          <p:nvPr/>
        </p:nvPicPr>
        <p:blipFill>
          <a:blip r:embed="rId2"/>
          <a:stretch>
            <a:fillRect/>
          </a:stretch>
        </p:blipFill>
        <p:spPr>
          <a:xfrm>
            <a:off x="99100" y="1047750"/>
            <a:ext cx="6663649" cy="9418704"/>
          </a:xfrm>
          <a:prstGeom prst="rect">
            <a:avLst/>
          </a:prstGeom>
        </p:spPr>
      </p:pic>
      <p:sp>
        <p:nvSpPr>
          <p:cNvPr id="5" name="TextBox 4">
            <a:extLst>
              <a:ext uri="{FF2B5EF4-FFF2-40B4-BE49-F238E27FC236}">
                <a16:creationId xmlns:a16="http://schemas.microsoft.com/office/drawing/2014/main" id="{5E22BA8D-5088-0E49-BDD3-F1E86F2F66C4}"/>
              </a:ext>
            </a:extLst>
          </p:cNvPr>
          <p:cNvSpPr txBox="1"/>
          <p:nvPr/>
        </p:nvSpPr>
        <p:spPr>
          <a:xfrm>
            <a:off x="884818" y="7639050"/>
            <a:ext cx="4991100" cy="1015663"/>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S7</a:t>
            </a:r>
            <a:r>
              <a:rPr lang="en-GB" sz="1200" dirty="0">
                <a:latin typeface="Times New Roman" panose="02020603050405020304" pitchFamily="18" charset="0"/>
                <a:cs typeface="Times New Roman" panose="02020603050405020304" pitchFamily="18" charset="0"/>
              </a:rPr>
              <a:t> H3K79me2, H4K20me3, H3K36me3, H3K4me2, H3K4me3, H3K9ac, H3K14ac and H3K27ac signals for a region of chromosome 6 spanning an inserted viral genome (orange box). Coloured boxes indicate histone PTM peaks, grey boxes and arrows represent exons superimposed on genes represented by a black line.</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471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S8</a:t>
            </a:r>
          </a:p>
        </p:txBody>
      </p:sp>
      <p:pic>
        <p:nvPicPr>
          <p:cNvPr id="5" name="Picture 4">
            <a:extLst>
              <a:ext uri="{FF2B5EF4-FFF2-40B4-BE49-F238E27FC236}">
                <a16:creationId xmlns:a16="http://schemas.microsoft.com/office/drawing/2014/main" id="{E87746D7-F2A5-D74C-9D1B-FA30E435C04B}"/>
              </a:ext>
            </a:extLst>
          </p:cNvPr>
          <p:cNvPicPr>
            <a:picLocks noChangeAspect="1"/>
          </p:cNvPicPr>
          <p:nvPr/>
        </p:nvPicPr>
        <p:blipFill>
          <a:blip r:embed="rId2"/>
          <a:stretch>
            <a:fillRect/>
          </a:stretch>
        </p:blipFill>
        <p:spPr>
          <a:xfrm>
            <a:off x="0" y="1616528"/>
            <a:ext cx="6858000" cy="4310743"/>
          </a:xfrm>
          <a:prstGeom prst="rect">
            <a:avLst/>
          </a:prstGeom>
        </p:spPr>
      </p:pic>
      <p:sp>
        <p:nvSpPr>
          <p:cNvPr id="6" name="TextBox 5">
            <a:extLst>
              <a:ext uri="{FF2B5EF4-FFF2-40B4-BE49-F238E27FC236}">
                <a16:creationId xmlns:a16="http://schemas.microsoft.com/office/drawing/2014/main" id="{7A91C46E-5844-5242-92C8-FA15518DDF9E}"/>
              </a:ext>
            </a:extLst>
          </p:cNvPr>
          <p:cNvSpPr txBox="1"/>
          <p:nvPr/>
        </p:nvSpPr>
        <p:spPr>
          <a:xfrm>
            <a:off x="928965" y="6896100"/>
            <a:ext cx="4991100" cy="1754326"/>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S8</a:t>
            </a:r>
            <a:r>
              <a:rPr lang="en-GB" sz="1200" dirty="0">
                <a:latin typeface="Times New Roman" panose="02020603050405020304" pitchFamily="18" charset="0"/>
                <a:cs typeface="Times New Roman" panose="02020603050405020304" pitchFamily="18" charset="0"/>
              </a:rPr>
              <a:t> Correlations of transcript abundances and histone PTM signals for divergently transcribed pairs of genes. </a:t>
            </a:r>
            <a:r>
              <a:rPr lang="en-GB" sz="1200" b="1" dirty="0">
                <a:latin typeface="Times New Roman" panose="02020603050405020304" pitchFamily="18" charset="0"/>
                <a:cs typeface="Times New Roman" panose="02020603050405020304" pitchFamily="18" charset="0"/>
              </a:rPr>
              <a:t>a</a:t>
            </a:r>
            <a:r>
              <a:rPr lang="en-GB" sz="1200" dirty="0">
                <a:latin typeface="Times New Roman" panose="02020603050405020304" pitchFamily="18" charset="0"/>
                <a:cs typeface="Times New Roman" panose="02020603050405020304" pitchFamily="18" charset="0"/>
              </a:rPr>
              <a:t> Pairwise comparisons of transcript abundances (TPM) and signal for the five TSS-localised histone PTMs for pairs of divergently transcribed genes (gene 1 and gene 2). </a:t>
            </a:r>
            <a:r>
              <a:rPr lang="en-GB" sz="1200" b="1" dirty="0">
                <a:latin typeface="Times New Roman" panose="02020603050405020304" pitchFamily="18" charset="0"/>
                <a:cs typeface="Times New Roman" panose="02020603050405020304" pitchFamily="18" charset="0"/>
              </a:rPr>
              <a:t>b</a:t>
            </a:r>
            <a:r>
              <a:rPr lang="en-GB" sz="1200" dirty="0">
                <a:latin typeface="Times New Roman" panose="02020603050405020304" pitchFamily="18" charset="0"/>
                <a:cs typeface="Times New Roman" panose="02020603050405020304" pitchFamily="18" charset="0"/>
              </a:rPr>
              <a:t> Pearson correlation scores for comparisons of transcript abundances (TPM) and signal for the five TSS-localised histone PTMs for pairs of divergently transcribed genes. Histone PTM signals were measured for the regions 500 </a:t>
            </a:r>
            <a:r>
              <a:rPr lang="en-GB" sz="1200" dirty="0" err="1">
                <a:latin typeface="Times New Roman" panose="02020603050405020304" pitchFamily="18" charset="0"/>
                <a:cs typeface="Times New Roman" panose="02020603050405020304" pitchFamily="18" charset="0"/>
              </a:rPr>
              <a:t>bp</a:t>
            </a:r>
            <a:r>
              <a:rPr lang="en-GB" sz="1200" dirty="0">
                <a:latin typeface="Times New Roman" panose="02020603050405020304" pitchFamily="18" charset="0"/>
                <a:cs typeface="Times New Roman" panose="02020603050405020304" pitchFamily="18" charset="0"/>
              </a:rPr>
              <a:t> downstream of each TSS. The schema in Fig. 5a indicates the relative organisation of gene 1 and gene 2.</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4238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236236" cy="369332"/>
          </a:xfrm>
          <a:prstGeom prst="rect">
            <a:avLst/>
          </a:prstGeom>
          <a:noFill/>
        </p:spPr>
        <p:txBody>
          <a:bodyPr wrap="none" rtlCol="0">
            <a:spAutoFit/>
          </a:bodyPr>
          <a:lstStyle/>
          <a:p>
            <a:r>
              <a:rPr lang="en-GB" b="1" dirty="0">
                <a:latin typeface="Helvetica" pitchFamily="2" charset="0"/>
              </a:rPr>
              <a:t>Figure S9</a:t>
            </a:r>
          </a:p>
        </p:txBody>
      </p:sp>
      <p:pic>
        <p:nvPicPr>
          <p:cNvPr id="3" name="Picture 2">
            <a:extLst>
              <a:ext uri="{FF2B5EF4-FFF2-40B4-BE49-F238E27FC236}">
                <a16:creationId xmlns:a16="http://schemas.microsoft.com/office/drawing/2014/main" id="{878E1610-1047-3144-B0FC-BB791278E898}"/>
              </a:ext>
            </a:extLst>
          </p:cNvPr>
          <p:cNvPicPr>
            <a:picLocks noChangeAspect="1"/>
          </p:cNvPicPr>
          <p:nvPr/>
        </p:nvPicPr>
        <p:blipFill>
          <a:blip r:embed="rId2"/>
          <a:stretch>
            <a:fillRect/>
          </a:stretch>
        </p:blipFill>
        <p:spPr>
          <a:xfrm>
            <a:off x="756684" y="1884313"/>
            <a:ext cx="4904710" cy="2999575"/>
          </a:xfrm>
          <a:prstGeom prst="rect">
            <a:avLst/>
          </a:prstGeom>
        </p:spPr>
      </p:pic>
      <p:sp>
        <p:nvSpPr>
          <p:cNvPr id="5" name="TextBox 4">
            <a:extLst>
              <a:ext uri="{FF2B5EF4-FFF2-40B4-BE49-F238E27FC236}">
                <a16:creationId xmlns:a16="http://schemas.microsoft.com/office/drawing/2014/main" id="{9788E3C4-65BB-CF42-9040-105678256A91}"/>
              </a:ext>
            </a:extLst>
          </p:cNvPr>
          <p:cNvSpPr txBox="1"/>
          <p:nvPr/>
        </p:nvSpPr>
        <p:spPr>
          <a:xfrm>
            <a:off x="928965" y="6896100"/>
            <a:ext cx="4991100" cy="1015663"/>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S9</a:t>
            </a:r>
            <a:r>
              <a:rPr lang="en-GB" sz="1200" dirty="0">
                <a:latin typeface="Times New Roman" panose="02020603050405020304" pitchFamily="18" charset="0"/>
                <a:cs typeface="Times New Roman" panose="02020603050405020304" pitchFamily="18" charset="0"/>
              </a:rPr>
              <a:t> The histone PTM H2AK119ub1 was not detected in </a:t>
            </a:r>
            <a:r>
              <a:rPr lang="en-GB" sz="1200" i="1" dirty="0">
                <a:latin typeface="Times New Roman" panose="02020603050405020304" pitchFamily="18" charset="0"/>
                <a:cs typeface="Times New Roman" panose="02020603050405020304" pitchFamily="18" charset="0"/>
              </a:rPr>
              <a:t>Ectocarpus</a:t>
            </a:r>
            <a:r>
              <a:rPr lang="en-GB" sz="1200" dirty="0">
                <a:latin typeface="Times New Roman" panose="02020603050405020304" pitchFamily="18" charset="0"/>
                <a:cs typeface="Times New Roman" panose="02020603050405020304" pitchFamily="18" charset="0"/>
              </a:rPr>
              <a:t>. H2AK119ub1 (K119ub1) was detected in a human HeLa cell chromatin extract (HeLa) as a positive control. Histone H4 (H4) was detected as a loading control. The </a:t>
            </a:r>
            <a:r>
              <a:rPr lang="en-GB" sz="1200" i="1" dirty="0">
                <a:latin typeface="Times New Roman" panose="02020603050405020304" pitchFamily="18" charset="0"/>
                <a:cs typeface="Times New Roman" panose="02020603050405020304" pitchFamily="18" charset="0"/>
              </a:rPr>
              <a:t>Ectocarpus</a:t>
            </a:r>
            <a:r>
              <a:rPr lang="en-GB" sz="1200" dirty="0">
                <a:latin typeface="Times New Roman" panose="02020603050405020304" pitchFamily="18" charset="0"/>
                <a:cs typeface="Times New Roman" panose="02020603050405020304" pitchFamily="18" charset="0"/>
              </a:rPr>
              <a:t> chromatin extracts (</a:t>
            </a:r>
            <a:r>
              <a:rPr lang="en-GB" sz="1200" dirty="0" err="1">
                <a:latin typeface="Times New Roman" panose="02020603050405020304" pitchFamily="18" charset="0"/>
                <a:cs typeface="Times New Roman" panose="02020603050405020304" pitchFamily="18" charset="0"/>
              </a:rPr>
              <a:t>Ecto</a:t>
            </a:r>
            <a:r>
              <a:rPr lang="en-GB" sz="1200" dirty="0">
                <a:latin typeface="Times New Roman" panose="02020603050405020304" pitchFamily="18" charset="0"/>
                <a:cs typeface="Times New Roman" panose="02020603050405020304" pitchFamily="18" charset="0"/>
              </a:rPr>
              <a:t>) were the same as those used for the immunoblots shown in Figure S3.</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690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19C24A-FE93-DE49-A377-8A7CCFDAD6CF}"/>
              </a:ext>
            </a:extLst>
          </p:cNvPr>
          <p:cNvSpPr txBox="1"/>
          <p:nvPr/>
        </p:nvSpPr>
        <p:spPr>
          <a:xfrm>
            <a:off x="266700" y="247650"/>
            <a:ext cx="1364476" cy="369332"/>
          </a:xfrm>
          <a:prstGeom prst="rect">
            <a:avLst/>
          </a:prstGeom>
          <a:noFill/>
        </p:spPr>
        <p:txBody>
          <a:bodyPr wrap="none" rtlCol="0">
            <a:spAutoFit/>
          </a:bodyPr>
          <a:lstStyle/>
          <a:p>
            <a:r>
              <a:rPr lang="en-GB" b="1" dirty="0">
                <a:latin typeface="Helvetica" pitchFamily="2" charset="0"/>
              </a:rPr>
              <a:t>Figure S10</a:t>
            </a:r>
          </a:p>
        </p:txBody>
      </p:sp>
      <p:pic>
        <p:nvPicPr>
          <p:cNvPr id="3" name="Picture 2">
            <a:extLst>
              <a:ext uri="{FF2B5EF4-FFF2-40B4-BE49-F238E27FC236}">
                <a16:creationId xmlns:a16="http://schemas.microsoft.com/office/drawing/2014/main" id="{976E76E1-5FB7-0642-8851-CECB95571146}"/>
              </a:ext>
            </a:extLst>
          </p:cNvPr>
          <p:cNvPicPr>
            <a:picLocks noChangeAspect="1"/>
          </p:cNvPicPr>
          <p:nvPr/>
        </p:nvPicPr>
        <p:blipFill>
          <a:blip r:embed="rId2"/>
          <a:stretch>
            <a:fillRect/>
          </a:stretch>
        </p:blipFill>
        <p:spPr>
          <a:xfrm>
            <a:off x="0" y="531134"/>
            <a:ext cx="6858000" cy="7205432"/>
          </a:xfrm>
          <a:prstGeom prst="rect">
            <a:avLst/>
          </a:prstGeom>
        </p:spPr>
      </p:pic>
      <p:sp>
        <p:nvSpPr>
          <p:cNvPr id="5" name="TextBox 4">
            <a:extLst>
              <a:ext uri="{FF2B5EF4-FFF2-40B4-BE49-F238E27FC236}">
                <a16:creationId xmlns:a16="http://schemas.microsoft.com/office/drawing/2014/main" id="{99231CFE-68F7-7F41-8135-D30970AC5095}"/>
              </a:ext>
            </a:extLst>
          </p:cNvPr>
          <p:cNvSpPr txBox="1"/>
          <p:nvPr/>
        </p:nvSpPr>
        <p:spPr>
          <a:xfrm>
            <a:off x="948938" y="8020050"/>
            <a:ext cx="4991100" cy="646331"/>
          </a:xfrm>
          <a:prstGeom prst="rect">
            <a:avLst/>
          </a:prstGeom>
          <a:noFill/>
        </p:spPr>
        <p:txBody>
          <a:bodyPr wrap="square" rtlCol="0">
            <a:spAutoFit/>
          </a:bodyPr>
          <a:lstStyle/>
          <a:p>
            <a:pPr algn="just"/>
            <a:r>
              <a:rPr lang="en-GB" sz="1200" b="1" dirty="0">
                <a:latin typeface="Times New Roman" panose="02020603050405020304" pitchFamily="18" charset="0"/>
                <a:cs typeface="Times New Roman" panose="02020603050405020304" pitchFamily="18" charset="0"/>
              </a:rPr>
              <a:t>Fig. S10</a:t>
            </a:r>
            <a:r>
              <a:rPr lang="en-GB" sz="1200" dirty="0">
                <a:latin typeface="Times New Roman" panose="02020603050405020304" pitchFamily="18" charset="0"/>
                <a:cs typeface="Times New Roman" panose="02020603050405020304" pitchFamily="18" charset="0"/>
              </a:rPr>
              <a:t> Pearson correlation scores for comparisons of the genomic distributions of ChIP-</a:t>
            </a:r>
            <a:r>
              <a:rPr lang="en-GB" sz="1200" dirty="0" err="1">
                <a:latin typeface="Times New Roman" panose="02020603050405020304" pitchFamily="18" charset="0"/>
                <a:cs typeface="Times New Roman" panose="02020603050405020304" pitchFamily="18" charset="0"/>
              </a:rPr>
              <a:t>seq</a:t>
            </a:r>
            <a:r>
              <a:rPr lang="en-GB" sz="1200" dirty="0">
                <a:latin typeface="Times New Roman" panose="02020603050405020304" pitchFamily="18" charset="0"/>
                <a:cs typeface="Times New Roman" panose="02020603050405020304" pitchFamily="18" charset="0"/>
              </a:rPr>
              <a:t> signal peaks for duplicate assays of the eight histone</a:t>
            </a:r>
          </a:p>
          <a:p>
            <a:pPr algn="just"/>
            <a:r>
              <a:rPr lang="en-GB" sz="1200" dirty="0">
                <a:latin typeface="Times New Roman" panose="02020603050405020304" pitchFamily="18" charset="0"/>
                <a:cs typeface="Times New Roman" panose="02020603050405020304" pitchFamily="18" charset="0"/>
              </a:rPr>
              <a:t>PTMs during both the sporophyte and gametophyte generations.</a:t>
            </a:r>
            <a:endParaRPr lang="fr-FR" dirty="0"/>
          </a:p>
        </p:txBody>
      </p:sp>
    </p:spTree>
    <p:extLst>
      <p:ext uri="{BB962C8B-B14F-4D97-AF65-F5344CB8AC3E}">
        <p14:creationId xmlns:p14="http://schemas.microsoft.com/office/powerpoint/2010/main" val="16183041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642</Words>
  <Application>Microsoft Macintosh PowerPoint</Application>
  <PresentationFormat>A4 Paper (210x297 mm)</PresentationFormat>
  <Paragraphs>17</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Helvetica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Mark</cp:lastModifiedBy>
  <cp:revision>14</cp:revision>
  <cp:lastPrinted>2020-07-22T12:51:04Z</cp:lastPrinted>
  <dcterms:created xsi:type="dcterms:W3CDTF">2020-07-22T11:59:19Z</dcterms:created>
  <dcterms:modified xsi:type="dcterms:W3CDTF">2020-11-05T18:22:49Z</dcterms:modified>
</cp:coreProperties>
</file>