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handoutMasterIdLst>
    <p:handoutMasterId r:id="rId22"/>
  </p:handoutMasterIdLst>
  <p:sldIdLst>
    <p:sldId id="257" r:id="rId2"/>
    <p:sldId id="307" r:id="rId3"/>
    <p:sldId id="305" r:id="rId4"/>
    <p:sldId id="306" r:id="rId5"/>
    <p:sldId id="313" r:id="rId6"/>
    <p:sldId id="314" r:id="rId7"/>
    <p:sldId id="316" r:id="rId8"/>
    <p:sldId id="345" r:id="rId9"/>
    <p:sldId id="334" r:id="rId10"/>
    <p:sldId id="344" r:id="rId11"/>
    <p:sldId id="337" r:id="rId12"/>
    <p:sldId id="352" r:id="rId13"/>
    <p:sldId id="351" r:id="rId14"/>
    <p:sldId id="348" r:id="rId15"/>
    <p:sldId id="349" r:id="rId16"/>
    <p:sldId id="350" r:id="rId17"/>
    <p:sldId id="347" r:id="rId18"/>
    <p:sldId id="343" r:id="rId19"/>
    <p:sldId id="353" r:id="rId20"/>
  </p:sldIdLst>
  <p:sldSz cx="6858000" cy="9144000" type="screen4x3"/>
  <p:notesSz cx="7772400" cy="10058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Étienne Fafard-Couture" initials="ÉF"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8" autoAdjust="0"/>
    <p:restoredTop sz="95118" autoAdjust="0"/>
  </p:normalViewPr>
  <p:slideViewPr>
    <p:cSldViewPr snapToGrid="0">
      <p:cViewPr varScale="1">
        <p:scale>
          <a:sx n="52" d="100"/>
          <a:sy n="52" d="100"/>
        </p:scale>
        <p:origin x="22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98B5F4-472E-44F5-9C61-F607310B6BF8}"/>
              </a:ext>
            </a:extLst>
          </p:cNvPr>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fr-CA"/>
          </a:p>
        </p:txBody>
      </p:sp>
      <p:sp>
        <p:nvSpPr>
          <p:cNvPr id="3" name="Date Placeholder 2">
            <a:extLst>
              <a:ext uri="{FF2B5EF4-FFF2-40B4-BE49-F238E27FC236}">
                <a16:creationId xmlns:a16="http://schemas.microsoft.com/office/drawing/2014/main" id="{084A4141-77A4-4CB1-9167-FEC6E936EB10}"/>
              </a:ext>
            </a:extLst>
          </p:cNvPr>
          <p:cNvSpPr>
            <a:spLocks noGrp="1"/>
          </p:cNvSpPr>
          <p:nvPr>
            <p:ph type="dt" sz="quarter" idx="1"/>
          </p:nvPr>
        </p:nvSpPr>
        <p:spPr>
          <a:xfrm>
            <a:off x="4402138" y="0"/>
            <a:ext cx="3368675" cy="504825"/>
          </a:xfrm>
          <a:prstGeom prst="rect">
            <a:avLst/>
          </a:prstGeom>
        </p:spPr>
        <p:txBody>
          <a:bodyPr vert="horz" lIns="91440" tIns="45720" rIns="91440" bIns="45720" rtlCol="0"/>
          <a:lstStyle>
            <a:lvl1pPr algn="r">
              <a:defRPr sz="1200"/>
            </a:lvl1pPr>
          </a:lstStyle>
          <a:p>
            <a:fld id="{AAB63833-B1C4-418E-BBCB-E6B32804A1B3}" type="datetimeFigureOut">
              <a:rPr lang="fr-CA" smtClean="0"/>
              <a:t>2021-04-14</a:t>
            </a:fld>
            <a:endParaRPr lang="fr-CA"/>
          </a:p>
        </p:txBody>
      </p:sp>
      <p:sp>
        <p:nvSpPr>
          <p:cNvPr id="4" name="Footer Placeholder 3">
            <a:extLst>
              <a:ext uri="{FF2B5EF4-FFF2-40B4-BE49-F238E27FC236}">
                <a16:creationId xmlns:a16="http://schemas.microsoft.com/office/drawing/2014/main" id="{60C243FF-8083-40C4-B79B-ACBB8AA74711}"/>
              </a:ext>
            </a:extLst>
          </p:cNvPr>
          <p:cNvSpPr>
            <a:spLocks noGrp="1"/>
          </p:cNvSpPr>
          <p:nvPr>
            <p:ph type="ftr" sz="quarter" idx="2"/>
          </p:nvPr>
        </p:nvSpPr>
        <p:spPr>
          <a:xfrm>
            <a:off x="0" y="9553575"/>
            <a:ext cx="3368675" cy="504825"/>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a:extLst>
              <a:ext uri="{FF2B5EF4-FFF2-40B4-BE49-F238E27FC236}">
                <a16:creationId xmlns:a16="http://schemas.microsoft.com/office/drawing/2014/main" id="{FAE3C60E-8545-4D4F-BDA5-4C81D6613D4A}"/>
              </a:ext>
            </a:extLst>
          </p:cNvPr>
          <p:cNvSpPr>
            <a:spLocks noGrp="1"/>
          </p:cNvSpPr>
          <p:nvPr>
            <p:ph type="sldNum" sz="quarter" idx="3"/>
          </p:nvPr>
        </p:nvSpPr>
        <p:spPr>
          <a:xfrm>
            <a:off x="4402138" y="9553575"/>
            <a:ext cx="3368675" cy="504825"/>
          </a:xfrm>
          <a:prstGeom prst="rect">
            <a:avLst/>
          </a:prstGeom>
        </p:spPr>
        <p:txBody>
          <a:bodyPr vert="horz" lIns="91440" tIns="45720" rIns="91440" bIns="45720" rtlCol="0" anchor="b"/>
          <a:lstStyle>
            <a:lvl1pPr algn="r">
              <a:defRPr sz="1200"/>
            </a:lvl1pPr>
          </a:lstStyle>
          <a:p>
            <a:fld id="{D0B8ACDB-EE93-471F-95C6-2FBDAF1C6B71}" type="slidenum">
              <a:rPr lang="fr-CA" smtClean="0"/>
              <a:t>‹N°›</a:t>
            </a:fld>
            <a:endParaRPr lang="fr-CA"/>
          </a:p>
        </p:txBody>
      </p:sp>
    </p:spTree>
    <p:extLst>
      <p:ext uri="{BB962C8B-B14F-4D97-AF65-F5344CB8AC3E}">
        <p14:creationId xmlns:p14="http://schemas.microsoft.com/office/powerpoint/2010/main" val="2535199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D26A3115-9252-431E-B213-D91D5E62E33A}" type="datetimeFigureOut">
              <a:rPr lang="fr-CA" smtClean="0"/>
              <a:t>2021-04-14</a:t>
            </a:fld>
            <a:endParaRPr lang="fr-CA"/>
          </a:p>
        </p:txBody>
      </p:sp>
      <p:sp>
        <p:nvSpPr>
          <p:cNvPr id="4" name="Slide Image Placeholder 3"/>
          <p:cNvSpPr>
            <a:spLocks noGrp="1" noRot="1" noChangeAspect="1"/>
          </p:cNvSpPr>
          <p:nvPr>
            <p:ph type="sldImg" idx="2"/>
          </p:nvPr>
        </p:nvSpPr>
        <p:spPr>
          <a:xfrm>
            <a:off x="2613025" y="1257300"/>
            <a:ext cx="2546350" cy="3394075"/>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2864EB75-2A35-412F-8A35-23C0622A37DD}" type="slidenum">
              <a:rPr lang="fr-CA" smtClean="0"/>
              <a:t>‹N°›</a:t>
            </a:fld>
            <a:endParaRPr lang="fr-CA"/>
          </a:p>
        </p:txBody>
      </p:sp>
    </p:spTree>
    <p:extLst>
      <p:ext uri="{BB962C8B-B14F-4D97-AF65-F5344CB8AC3E}">
        <p14:creationId xmlns:p14="http://schemas.microsoft.com/office/powerpoint/2010/main" val="2064193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4">
            <a:extLst>
              <a:ext uri="{FF2B5EF4-FFF2-40B4-BE49-F238E27FC236}">
                <a16:creationId xmlns:a16="http://schemas.microsoft.com/office/drawing/2014/main" id="{3BEE78B8-765F-4A4D-AF12-F8B401A10BFB}"/>
              </a:ext>
            </a:extLst>
          </p:cNvPr>
          <p:cNvSpPr>
            <a:spLocks noGrp="1"/>
          </p:cNvSpPr>
          <p:nvPr>
            <p:ph type="sldNum"/>
          </p:nvPr>
        </p:nvSpPr>
        <p:spPr>
          <a:xfrm>
            <a:off x="5160681" y="-15737"/>
            <a:ext cx="1542600" cy="310818"/>
          </a:xfrm>
          <a:prstGeom prst="rect">
            <a:avLst/>
          </a:prstGeom>
        </p:spPr>
        <p:txBody>
          <a:bodyPr anchor="ctr"/>
          <a:lstStyle>
            <a:lvl1pPr>
              <a:defRPr sz="1200">
                <a:latin typeface="+mj-lt"/>
              </a:defRPr>
            </a:lvl1pPr>
          </a:lstStyle>
          <a:p>
            <a:pPr algn="r"/>
            <a:fld id="{6B1BB1DD-52C2-4283-BA89-45AB4F4368C6}" type="slidenum">
              <a:rPr lang="en-CA" spc="-1" smtClean="0">
                <a:solidFill>
                  <a:srgbClr val="8B8B8B"/>
                </a:solidFill>
              </a:rPr>
              <a:pPr algn="r"/>
              <a:t>‹N°›</a:t>
            </a:fld>
            <a:endParaRPr lang="en-CA" spc="-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PlaceHolder 4">
            <a:extLst>
              <a:ext uri="{FF2B5EF4-FFF2-40B4-BE49-F238E27FC236}">
                <a16:creationId xmlns:a16="http://schemas.microsoft.com/office/drawing/2014/main" id="{FB3EC8FF-EFB3-4912-970E-F6285A7122F7}"/>
              </a:ext>
            </a:extLst>
          </p:cNvPr>
          <p:cNvSpPr>
            <a:spLocks noGrp="1"/>
          </p:cNvSpPr>
          <p:nvPr>
            <p:ph type="sldNum" idx="10"/>
          </p:nvPr>
        </p:nvSpPr>
        <p:spPr>
          <a:xfrm>
            <a:off x="5160681" y="21585"/>
            <a:ext cx="1542600" cy="310818"/>
          </a:xfrm>
          <a:prstGeom prst="rect">
            <a:avLst/>
          </a:prstGeom>
        </p:spPr>
        <p:txBody>
          <a:bodyPr anchor="ctr"/>
          <a:lstStyle>
            <a:lvl1pPr>
              <a:defRPr sz="1200">
                <a:latin typeface="+mj-lt"/>
              </a:defRPr>
            </a:lvl1pPr>
          </a:lstStyle>
          <a:p>
            <a:pPr algn="r"/>
            <a:fld id="{6B1BB1DD-52C2-4283-BA89-45AB4F4368C6}" type="slidenum">
              <a:rPr lang="en-CA" spc="-1" smtClean="0">
                <a:solidFill>
                  <a:srgbClr val="8B8B8B"/>
                </a:solidFill>
              </a:rPr>
              <a:pPr algn="r"/>
              <a:t>‹N°›</a:t>
            </a:fld>
            <a:endParaRPr lang="en-CA" spc="-1" dirty="0"/>
          </a:p>
        </p:txBody>
      </p:sp>
    </p:spTree>
    <p:extLst>
      <p:ext uri="{BB962C8B-B14F-4D97-AF65-F5344CB8AC3E}">
        <p14:creationId xmlns:p14="http://schemas.microsoft.com/office/powerpoint/2010/main" val="35889053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4"/>
          <p:cNvSpPr>
            <a:spLocks noGrp="1"/>
          </p:cNvSpPr>
          <p:nvPr>
            <p:ph type="sldNum"/>
          </p:nvPr>
        </p:nvSpPr>
        <p:spPr>
          <a:xfrm>
            <a:off x="5160681" y="-15737"/>
            <a:ext cx="1542600" cy="310818"/>
          </a:xfrm>
          <a:prstGeom prst="rect">
            <a:avLst/>
          </a:prstGeom>
        </p:spPr>
        <p:txBody>
          <a:bodyPr anchor="ctr"/>
          <a:lstStyle>
            <a:lvl1pPr>
              <a:defRPr sz="1200">
                <a:latin typeface="+mj-lt"/>
              </a:defRPr>
            </a:lvl1pPr>
          </a:lstStyle>
          <a:p>
            <a:pPr algn="r"/>
            <a:fld id="{6B1BB1DD-52C2-4283-BA89-45AB4F4368C6}" type="slidenum">
              <a:rPr lang="en-CA" spc="-1" smtClean="0">
                <a:solidFill>
                  <a:srgbClr val="8B8B8B"/>
                </a:solidFill>
              </a:rPr>
              <a:pPr algn="r"/>
              <a:t>‹N°›</a:t>
            </a:fld>
            <a:endParaRPr lang="en-CA" spc="-1"/>
          </a:p>
        </p:txBody>
      </p:sp>
      <p:sp>
        <p:nvSpPr>
          <p:cNvPr id="7" name="TextBox 6">
            <a:extLst>
              <a:ext uri="{FF2B5EF4-FFF2-40B4-BE49-F238E27FC236}">
                <a16:creationId xmlns:a16="http://schemas.microsoft.com/office/drawing/2014/main" id="{39ABA322-95B5-4065-A7B1-542B1C175BB6}"/>
              </a:ext>
            </a:extLst>
          </p:cNvPr>
          <p:cNvSpPr txBox="1"/>
          <p:nvPr userDrawn="1"/>
        </p:nvSpPr>
        <p:spPr>
          <a:xfrm>
            <a:off x="154719" y="1173"/>
            <a:ext cx="2962469" cy="276999"/>
          </a:xfrm>
          <a:prstGeom prst="rect">
            <a:avLst/>
          </a:prstGeom>
          <a:noFill/>
        </p:spPr>
        <p:txBody>
          <a:bodyPr wrap="square" rtlCol="0">
            <a:spAutoFit/>
          </a:bodyPr>
          <a:lstStyle/>
          <a:p>
            <a:r>
              <a:rPr lang="fr-CA" sz="1200" dirty="0"/>
              <a:t>Fafard-Couture et al. 2021</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8466BA-479D-4841-8BA2-5B40E98CEE1A}"/>
              </a:ext>
            </a:extLst>
          </p:cNvPr>
          <p:cNvSpPr>
            <a:spLocks noGrp="1"/>
          </p:cNvSpPr>
          <p:nvPr>
            <p:ph type="sldNum"/>
          </p:nvPr>
        </p:nvSpPr>
        <p:spPr/>
        <p:txBody>
          <a:bodyPr/>
          <a:lstStyle/>
          <a:p>
            <a:pPr algn="r"/>
            <a:fld id="{6B1BB1DD-52C2-4283-BA89-45AB4F4368C6}" type="slidenum">
              <a:rPr lang="en-CA" spc="-1" smtClean="0">
                <a:solidFill>
                  <a:srgbClr val="8B8B8B"/>
                </a:solidFill>
              </a:rPr>
              <a:pPr algn="r"/>
              <a:t>1</a:t>
            </a:fld>
            <a:endParaRPr lang="en-CA" spc="-1"/>
          </a:p>
        </p:txBody>
      </p:sp>
      <p:sp>
        <p:nvSpPr>
          <p:cNvPr id="3" name="CustomShape 1">
            <a:extLst>
              <a:ext uri="{FF2B5EF4-FFF2-40B4-BE49-F238E27FC236}">
                <a16:creationId xmlns:a16="http://schemas.microsoft.com/office/drawing/2014/main" id="{93B51FFC-FB3E-42EA-B9BC-52BFFC86229A}"/>
              </a:ext>
            </a:extLst>
          </p:cNvPr>
          <p:cNvSpPr/>
          <p:nvPr/>
        </p:nvSpPr>
        <p:spPr>
          <a:xfrm>
            <a:off x="356304" y="3934799"/>
            <a:ext cx="6145392" cy="318933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CA" sz="2400" b="1" strike="noStrike" spc="-1" dirty="0">
                <a:solidFill>
                  <a:srgbClr val="000000"/>
                </a:solidFill>
                <a:latin typeface="Calibri"/>
              </a:rPr>
              <a:t>Additional file 1</a:t>
            </a:r>
          </a:p>
          <a:p>
            <a:pPr algn="ctr">
              <a:lnSpc>
                <a:spcPct val="100000"/>
              </a:lnSpc>
            </a:pPr>
            <a:r>
              <a:rPr lang="en-CA" sz="2400" strike="noStrike" spc="-1" dirty="0">
                <a:solidFill>
                  <a:srgbClr val="000000"/>
                </a:solidFill>
                <a:latin typeface="Calibri"/>
              </a:rPr>
              <a:t>Annotation of snoRNA abundance across human tissues </a:t>
            </a:r>
            <a:r>
              <a:rPr lang="en-CA" sz="2400" strike="noStrike" spc="-1">
                <a:solidFill>
                  <a:srgbClr val="000000"/>
                </a:solidFill>
                <a:latin typeface="Calibri"/>
              </a:rPr>
              <a:t>reveals complex </a:t>
            </a:r>
            <a:r>
              <a:rPr lang="en-CA" sz="2400" strike="noStrike" spc="-1" dirty="0">
                <a:solidFill>
                  <a:srgbClr val="000000"/>
                </a:solidFill>
                <a:latin typeface="Calibri"/>
              </a:rPr>
              <a:t>snoRNA-host gene relationships</a:t>
            </a:r>
          </a:p>
          <a:p>
            <a:pPr algn="ctr">
              <a:lnSpc>
                <a:spcPct val="100000"/>
              </a:lnSpc>
            </a:pPr>
            <a:endParaRPr lang="en-CA" sz="2400" b="1" strike="noStrike" spc="-1" dirty="0">
              <a:solidFill>
                <a:srgbClr val="000000"/>
              </a:solidFill>
              <a:latin typeface="Calibri"/>
            </a:endParaRPr>
          </a:p>
          <a:p>
            <a:pPr algn="ctr">
              <a:lnSpc>
                <a:spcPct val="100000"/>
              </a:lnSpc>
            </a:pPr>
            <a:r>
              <a:rPr lang="en-CA" sz="2400" b="1" spc="-1" dirty="0">
                <a:solidFill>
                  <a:srgbClr val="000000"/>
                </a:solidFill>
                <a:latin typeface="Calibri"/>
              </a:rPr>
              <a:t>The file includes:</a:t>
            </a:r>
          </a:p>
          <a:p>
            <a:pPr algn="ctr">
              <a:lnSpc>
                <a:spcPct val="100000"/>
              </a:lnSpc>
            </a:pPr>
            <a:r>
              <a:rPr lang="en-CA" sz="2400" spc="-1" dirty="0">
                <a:solidFill>
                  <a:srgbClr val="000000"/>
                </a:solidFill>
                <a:latin typeface="Calibri"/>
              </a:rPr>
              <a:t>Figures S1-S11 </a:t>
            </a:r>
          </a:p>
          <a:p>
            <a:pPr algn="ctr">
              <a:lnSpc>
                <a:spcPct val="100000"/>
              </a:lnSpc>
            </a:pPr>
            <a:r>
              <a:rPr lang="en-CA" sz="2400" spc="-1" dirty="0">
                <a:solidFill>
                  <a:srgbClr val="000000"/>
                </a:solidFill>
                <a:latin typeface="Calibri"/>
              </a:rPr>
              <a:t>Tables S1-S4</a:t>
            </a:r>
            <a:endParaRPr lang="en-CA" sz="2400" strike="noStrike" spc="-1" dirty="0">
              <a:latin typeface="Arial"/>
            </a:endParaRPr>
          </a:p>
        </p:txBody>
      </p:sp>
    </p:spTree>
    <p:extLst>
      <p:ext uri="{BB962C8B-B14F-4D97-AF65-F5344CB8AC3E}">
        <p14:creationId xmlns:p14="http://schemas.microsoft.com/office/powerpoint/2010/main" val="144731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A6EB0B-A346-4EE7-B502-EDA6A851CFE2}"/>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10</a:t>
            </a:fld>
            <a:endParaRPr lang="en-CA" spc="-1" dirty="0"/>
          </a:p>
        </p:txBody>
      </p:sp>
      <p:sp>
        <p:nvSpPr>
          <p:cNvPr id="3" name="CustomShape 3">
            <a:extLst>
              <a:ext uri="{FF2B5EF4-FFF2-40B4-BE49-F238E27FC236}">
                <a16:creationId xmlns:a16="http://schemas.microsoft.com/office/drawing/2014/main" id="{0606A145-B8A6-40C0-9326-680C8E55F31A}"/>
              </a:ext>
            </a:extLst>
          </p:cNvPr>
          <p:cNvSpPr/>
          <p:nvPr/>
        </p:nvSpPr>
        <p:spPr>
          <a:xfrm>
            <a:off x="0" y="7581900"/>
            <a:ext cx="6831720" cy="15621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Figure S9 (Supplementary to Figure 4)</a:t>
            </a:r>
            <a:r>
              <a:rPr lang="en-CA" sz="1200" b="1" strike="noStrike" spc="-1" dirty="0">
                <a:solidFill>
                  <a:srgbClr val="000000"/>
                </a:solidFill>
                <a:latin typeface="Calibri"/>
              </a:rPr>
              <a:t>.</a:t>
            </a:r>
            <a:r>
              <a:rPr lang="en-CA" sz="1200" b="0" strike="noStrike" spc="-1" dirty="0">
                <a:solidFill>
                  <a:srgbClr val="000000"/>
                </a:solidFill>
                <a:latin typeface="Calibri"/>
              </a:rPr>
              <a:t> </a:t>
            </a:r>
            <a:r>
              <a:rPr lang="en-CA" sz="1200" b="1" strike="noStrike" spc="-1" dirty="0">
                <a:solidFill>
                  <a:srgbClr val="000000"/>
                </a:solidFill>
                <a:latin typeface="Calibri"/>
              </a:rPr>
              <a:t>Host gene harboring anticorrelated or non-correlated snoRNAs tend to express more snoRNAs relatively to them compared to positively correlated host gene</a:t>
            </a:r>
            <a:r>
              <a:rPr lang="en-CA" sz="1200" b="1" spc="-1" dirty="0">
                <a:solidFill>
                  <a:srgbClr val="000000"/>
                </a:solidFill>
                <a:latin typeface="Calibri"/>
              </a:rPr>
              <a:t>. </a:t>
            </a:r>
            <a:r>
              <a:rPr lang="en-CA" sz="1200" spc="-1" dirty="0">
                <a:solidFill>
                  <a:srgbClr val="000000"/>
                </a:solidFill>
                <a:latin typeface="Calibri"/>
              </a:rPr>
              <a:t>Box plots showing the distribution of ratios of abundance between snoRNAs and their host gene as a function of their correlation of abundance. Anticorrelated snoRNAs (Pearson’s r &lt; -0.25) are significantly more abundant relatively to their host gene compared to non-correlated (-0.25 </a:t>
            </a:r>
            <a:r>
              <a:rPr lang="en-CA" sz="1200" spc="-1" dirty="0">
                <a:solidFill>
                  <a:srgbClr val="000000"/>
                </a:solidFill>
                <a:latin typeface="Calibri" panose="020F0502020204030204" pitchFamily="34" charset="0"/>
                <a:cs typeface="Calibri" panose="020F0502020204030204" pitchFamily="34" charset="0"/>
              </a:rPr>
              <a:t>≤ Pearson’s r ≤ 0.25</a:t>
            </a:r>
            <a:r>
              <a:rPr lang="en-CA" sz="1200" spc="-1" dirty="0">
                <a:solidFill>
                  <a:srgbClr val="000000"/>
                </a:solidFill>
                <a:latin typeface="Calibri"/>
              </a:rPr>
              <a:t>) and positively correlated snoRNAs (Pearson’s r &gt; 0.25) (Mann-Whitney U test, *</a:t>
            </a:r>
            <a:r>
              <a:rPr lang="en-CA" sz="1200" i="1" spc="-1" dirty="0">
                <a:solidFill>
                  <a:srgbClr val="000000"/>
                </a:solidFill>
                <a:latin typeface="Calibri"/>
              </a:rPr>
              <a:t>p</a:t>
            </a:r>
            <a:r>
              <a:rPr lang="en-CA" sz="1200" spc="-1" dirty="0">
                <a:solidFill>
                  <a:srgbClr val="000000"/>
                </a:solidFill>
                <a:latin typeface="Calibri"/>
              </a:rPr>
              <a:t>&lt;0.05 and ***</a:t>
            </a:r>
            <a:r>
              <a:rPr lang="en-CA" sz="1200" i="1" spc="-1" dirty="0">
                <a:solidFill>
                  <a:srgbClr val="000000"/>
                </a:solidFill>
                <a:latin typeface="Calibri"/>
              </a:rPr>
              <a:t>p</a:t>
            </a:r>
            <a:r>
              <a:rPr lang="en-CA" sz="1200" spc="-1" dirty="0">
                <a:solidFill>
                  <a:srgbClr val="000000"/>
                </a:solidFill>
                <a:latin typeface="Calibri"/>
              </a:rPr>
              <a:t>&lt;0.0005, respectively). Non-correlated snoRNAs are also significantly more abundant relatively to their host gene compared to positively correlated snoRNAs (Mann-Whitney U test, **</a:t>
            </a:r>
            <a:r>
              <a:rPr lang="en-CA" sz="1200" i="1" spc="-1" dirty="0">
                <a:solidFill>
                  <a:srgbClr val="000000"/>
                </a:solidFill>
                <a:latin typeface="Calibri"/>
              </a:rPr>
              <a:t>p</a:t>
            </a:r>
            <a:r>
              <a:rPr lang="en-CA" sz="1200" spc="-1" dirty="0">
                <a:solidFill>
                  <a:srgbClr val="000000"/>
                </a:solidFill>
                <a:latin typeface="Calibri"/>
              </a:rPr>
              <a:t>&lt;0.01).</a:t>
            </a:r>
            <a:endParaRPr lang="en-CA" sz="1200" b="0" strike="noStrike" spc="-1" dirty="0">
              <a:latin typeface="Arial"/>
            </a:endParaRPr>
          </a:p>
        </p:txBody>
      </p:sp>
      <p:pic>
        <p:nvPicPr>
          <p:cNvPr id="8" name="Picture 7">
            <a:extLst>
              <a:ext uri="{FF2B5EF4-FFF2-40B4-BE49-F238E27FC236}">
                <a16:creationId xmlns:a16="http://schemas.microsoft.com/office/drawing/2014/main" id="{D3D7DEF4-4C29-406E-9B59-5E802F16E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707" y="1043110"/>
            <a:ext cx="4582305" cy="5828082"/>
          </a:xfrm>
          <a:prstGeom prst="rect">
            <a:avLst/>
          </a:prstGeom>
        </p:spPr>
      </p:pic>
    </p:spTree>
    <p:extLst>
      <p:ext uri="{BB962C8B-B14F-4D97-AF65-F5344CB8AC3E}">
        <p14:creationId xmlns:p14="http://schemas.microsoft.com/office/powerpoint/2010/main" val="360308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72949B-42E9-4F77-A8CE-00EC2178887E}"/>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11</a:t>
            </a:fld>
            <a:endParaRPr lang="en-CA" spc="-1" dirty="0"/>
          </a:p>
        </p:txBody>
      </p:sp>
      <p:sp>
        <p:nvSpPr>
          <p:cNvPr id="3" name="CustomShape 3">
            <a:extLst>
              <a:ext uri="{FF2B5EF4-FFF2-40B4-BE49-F238E27FC236}">
                <a16:creationId xmlns:a16="http://schemas.microsoft.com/office/drawing/2014/main" id="{BE2C297A-9CAF-41EF-BDFF-D7B673B8EBB1}"/>
              </a:ext>
            </a:extLst>
          </p:cNvPr>
          <p:cNvSpPr/>
          <p:nvPr/>
        </p:nvSpPr>
        <p:spPr>
          <a:xfrm>
            <a:off x="0" y="8098800"/>
            <a:ext cx="6831720" cy="101311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F</a:t>
            </a:r>
            <a:r>
              <a:rPr lang="en-CA" sz="1200" b="1" strike="noStrike" spc="-1" dirty="0">
                <a:solidFill>
                  <a:srgbClr val="000000"/>
                </a:solidFill>
                <a:latin typeface="Calibri"/>
              </a:rPr>
              <a:t>igure S10 (Supplementary to Figure 4)</a:t>
            </a:r>
            <a:r>
              <a:rPr lang="en-CA" sz="1200" b="0" strike="noStrike" spc="-1" dirty="0">
                <a:solidFill>
                  <a:srgbClr val="000000"/>
                </a:solidFill>
                <a:latin typeface="Calibri"/>
              </a:rPr>
              <a:t>. </a:t>
            </a:r>
            <a:r>
              <a:rPr lang="en-CA" sz="1200" b="1" spc="-1" dirty="0">
                <a:solidFill>
                  <a:srgbClr val="000000"/>
                </a:solidFill>
                <a:latin typeface="Calibri"/>
              </a:rPr>
              <a:t>Non-coding host genes (HGs) with validated functions are more positively correlated with the expression of their snoRNAs. </a:t>
            </a:r>
            <a:r>
              <a:rPr lang="en-CA" sz="1200" spc="-1" dirty="0">
                <a:solidFill>
                  <a:srgbClr val="000000"/>
                </a:solidFill>
                <a:latin typeface="Calibri"/>
              </a:rPr>
              <a:t>Density distributions showing the correlation of abundance between snoRNAs and their non-coding HG (lncRNAs), depending on the presence or absence of snoRNA HG functionality according to </a:t>
            </a:r>
            <a:r>
              <a:rPr lang="en-CA" sz="1200" spc="-1" dirty="0" err="1">
                <a:solidFill>
                  <a:srgbClr val="000000"/>
                </a:solidFill>
                <a:latin typeface="Calibri"/>
              </a:rPr>
              <a:t>lncTarD</a:t>
            </a:r>
            <a:r>
              <a:rPr lang="en-CA" sz="1200" spc="-1" dirty="0">
                <a:solidFill>
                  <a:srgbClr val="000000"/>
                </a:solidFill>
                <a:latin typeface="Calibri"/>
              </a:rPr>
              <a:t>. The two distributions are significantly different (Mann-Whitney U test, ***</a:t>
            </a:r>
            <a:r>
              <a:rPr lang="en-CA" sz="1200" i="1" spc="-1" dirty="0">
                <a:solidFill>
                  <a:srgbClr val="000000"/>
                </a:solidFill>
                <a:latin typeface="Calibri"/>
              </a:rPr>
              <a:t>p</a:t>
            </a:r>
            <a:r>
              <a:rPr lang="en-CA" sz="1200" spc="-1" dirty="0">
                <a:solidFill>
                  <a:srgbClr val="000000"/>
                </a:solidFill>
                <a:latin typeface="Calibri"/>
              </a:rPr>
              <a:t>&lt;2x10</a:t>
            </a:r>
            <a:r>
              <a:rPr lang="en-CA" sz="1200" spc="-1" baseline="30000" dirty="0">
                <a:solidFill>
                  <a:srgbClr val="000000"/>
                </a:solidFill>
                <a:latin typeface="Calibri"/>
              </a:rPr>
              <a:t>-21</a:t>
            </a:r>
            <a:r>
              <a:rPr lang="en-CA" sz="1200" spc="-1" dirty="0">
                <a:solidFill>
                  <a:srgbClr val="000000"/>
                </a:solidFill>
                <a:latin typeface="Calibri"/>
              </a:rPr>
              <a:t>). </a:t>
            </a:r>
            <a:endParaRPr lang="en-CA" sz="1200" b="0" strike="noStrike" spc="-1" dirty="0">
              <a:latin typeface="Arial"/>
            </a:endParaRPr>
          </a:p>
        </p:txBody>
      </p:sp>
      <p:pic>
        <p:nvPicPr>
          <p:cNvPr id="5" name="Picture 4" descr="Chart&#10;&#10;Description automatically generated">
            <a:extLst>
              <a:ext uri="{FF2B5EF4-FFF2-40B4-BE49-F238E27FC236}">
                <a16:creationId xmlns:a16="http://schemas.microsoft.com/office/drawing/2014/main" id="{6B413615-57D8-4CD7-B401-AEE62B67A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430" y="3059016"/>
            <a:ext cx="6155140" cy="3025968"/>
          </a:xfrm>
          <a:prstGeom prst="rect">
            <a:avLst/>
          </a:prstGeom>
        </p:spPr>
      </p:pic>
    </p:spTree>
    <p:extLst>
      <p:ext uri="{BB962C8B-B14F-4D97-AF65-F5344CB8AC3E}">
        <p14:creationId xmlns:p14="http://schemas.microsoft.com/office/powerpoint/2010/main" val="2821725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EF64C3F-F577-4FC4-A19F-3B017F5CCD10}"/>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12</a:t>
            </a:fld>
            <a:endParaRPr lang="en-CA" spc="-1" dirty="0"/>
          </a:p>
        </p:txBody>
      </p:sp>
      <p:sp>
        <p:nvSpPr>
          <p:cNvPr id="4" name="CustomShape 6">
            <a:extLst>
              <a:ext uri="{FF2B5EF4-FFF2-40B4-BE49-F238E27FC236}">
                <a16:creationId xmlns:a16="http://schemas.microsoft.com/office/drawing/2014/main" id="{282A2B9C-9508-4A09-AC53-886097E16B08}"/>
              </a:ext>
            </a:extLst>
          </p:cNvPr>
          <p:cNvSpPr/>
          <p:nvPr/>
        </p:nvSpPr>
        <p:spPr>
          <a:xfrm>
            <a:off x="262418" y="332403"/>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b="1" spc="-1" dirty="0">
                <a:solidFill>
                  <a:srgbClr val="000000"/>
                </a:solidFill>
                <a:latin typeface="Arial"/>
              </a:rPr>
              <a:t>A</a:t>
            </a:r>
            <a:endParaRPr lang="en-CA" sz="1800" b="0" strike="noStrike" spc="-1" dirty="0">
              <a:latin typeface="Arial"/>
            </a:endParaRPr>
          </a:p>
        </p:txBody>
      </p:sp>
      <p:sp>
        <p:nvSpPr>
          <p:cNvPr id="5" name="CustomShape 6">
            <a:extLst>
              <a:ext uri="{FF2B5EF4-FFF2-40B4-BE49-F238E27FC236}">
                <a16:creationId xmlns:a16="http://schemas.microsoft.com/office/drawing/2014/main" id="{0E597AAB-2DB6-4FA1-A1A9-F1A3D6895FB8}"/>
              </a:ext>
            </a:extLst>
          </p:cNvPr>
          <p:cNvSpPr/>
          <p:nvPr/>
        </p:nvSpPr>
        <p:spPr>
          <a:xfrm>
            <a:off x="262418" y="3763776"/>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b="1" spc="-1" dirty="0">
                <a:solidFill>
                  <a:srgbClr val="000000"/>
                </a:solidFill>
                <a:latin typeface="Arial"/>
              </a:rPr>
              <a:t>B</a:t>
            </a:r>
            <a:endParaRPr lang="en-CA" sz="1800" b="0" strike="noStrike" spc="-1" dirty="0">
              <a:latin typeface="Arial"/>
            </a:endParaRPr>
          </a:p>
        </p:txBody>
      </p:sp>
      <p:pic>
        <p:nvPicPr>
          <p:cNvPr id="7" name="Image 6">
            <a:extLst>
              <a:ext uri="{FF2B5EF4-FFF2-40B4-BE49-F238E27FC236}">
                <a16:creationId xmlns:a16="http://schemas.microsoft.com/office/drawing/2014/main" id="{FDE74D01-74E0-4A5C-88C5-AF23B4B8C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083" y="3474832"/>
            <a:ext cx="4530404" cy="4272453"/>
          </a:xfrm>
          <a:prstGeom prst="rect">
            <a:avLst/>
          </a:prstGeom>
        </p:spPr>
      </p:pic>
      <p:pic>
        <p:nvPicPr>
          <p:cNvPr id="9" name="Image 8">
            <a:extLst>
              <a:ext uri="{FF2B5EF4-FFF2-40B4-BE49-F238E27FC236}">
                <a16:creationId xmlns:a16="http://schemas.microsoft.com/office/drawing/2014/main" id="{DFE9F663-787B-4E27-8B1F-9AD51DD5F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984" y="374647"/>
            <a:ext cx="3658602" cy="2909311"/>
          </a:xfrm>
          <a:prstGeom prst="rect">
            <a:avLst/>
          </a:prstGeom>
        </p:spPr>
      </p:pic>
      <p:sp>
        <p:nvSpPr>
          <p:cNvPr id="3" name="CustomShape 3">
            <a:extLst>
              <a:ext uri="{FF2B5EF4-FFF2-40B4-BE49-F238E27FC236}">
                <a16:creationId xmlns:a16="http://schemas.microsoft.com/office/drawing/2014/main" id="{B064B780-DC84-43D1-B7CA-8EDB456DB997}"/>
              </a:ext>
            </a:extLst>
          </p:cNvPr>
          <p:cNvSpPr/>
          <p:nvPr/>
        </p:nvSpPr>
        <p:spPr>
          <a:xfrm>
            <a:off x="13140" y="7632985"/>
            <a:ext cx="6831720" cy="148943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F</a:t>
            </a:r>
            <a:r>
              <a:rPr lang="en-CA" sz="1200" b="1" strike="noStrike" spc="-1" dirty="0">
                <a:solidFill>
                  <a:srgbClr val="000000"/>
                </a:solidFill>
                <a:latin typeface="Calibri"/>
              </a:rPr>
              <a:t>igure S11 (Supplementary to Figure 4)</a:t>
            </a:r>
            <a:r>
              <a:rPr lang="en-CA" sz="1200" b="0" strike="noStrike" spc="-1" dirty="0">
                <a:solidFill>
                  <a:srgbClr val="000000"/>
                </a:solidFill>
                <a:latin typeface="Calibri"/>
              </a:rPr>
              <a:t>. </a:t>
            </a:r>
            <a:r>
              <a:rPr lang="en-CA" sz="1200" b="1" spc="-1" dirty="0">
                <a:solidFill>
                  <a:srgbClr val="000000"/>
                </a:solidFill>
                <a:latin typeface="Calibri"/>
              </a:rPr>
              <a:t>Host gene transcripts coding for ribosomal protein have lower decay rates than other types of protein-coding host gene transcripts, but the decay rate is not linked to the correlation of abundance between snoRNAs and host gene. </a:t>
            </a:r>
            <a:r>
              <a:rPr lang="en-CA" sz="1200" spc="-1" dirty="0">
                <a:solidFill>
                  <a:srgbClr val="000000"/>
                </a:solidFill>
                <a:latin typeface="Calibri"/>
              </a:rPr>
              <a:t>(A) Density distributions showing the decay rate of protein-coding host gene transcripts (decay rates retrieved from Yang et al., 2003), depending on the host gene function. The ribosomal protein distribution is significantly different than the three other distributions (Mann-Whitney U test, **</a:t>
            </a:r>
            <a:r>
              <a:rPr lang="en-CA" sz="1200" i="1" spc="-1" dirty="0">
                <a:solidFill>
                  <a:srgbClr val="000000"/>
                </a:solidFill>
                <a:latin typeface="Calibri"/>
              </a:rPr>
              <a:t>p</a:t>
            </a:r>
            <a:r>
              <a:rPr lang="en-CA" sz="1200" spc="-1" dirty="0">
                <a:solidFill>
                  <a:srgbClr val="000000"/>
                </a:solidFill>
                <a:latin typeface="Calibri"/>
              </a:rPr>
              <a:t>&lt;0.01). (B) Scatter plot displaying the decay rate of protein-coding host gene transcripts as a function of the correlation of abundance between snoRNAs and their host gene, depending on the host gene function.</a:t>
            </a:r>
            <a:endParaRPr lang="en-CA" sz="1200" b="0" strike="noStrike" spc="-1" dirty="0">
              <a:latin typeface="Arial"/>
            </a:endParaRPr>
          </a:p>
        </p:txBody>
      </p:sp>
    </p:spTree>
    <p:extLst>
      <p:ext uri="{BB962C8B-B14F-4D97-AF65-F5344CB8AC3E}">
        <p14:creationId xmlns:p14="http://schemas.microsoft.com/office/powerpoint/2010/main" val="2239907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3EAC6-A71C-4A10-8EA7-CB87C25163CF}"/>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13</a:t>
            </a:fld>
            <a:endParaRPr lang="en-CA" spc="-1"/>
          </a:p>
        </p:txBody>
      </p:sp>
      <p:sp>
        <p:nvSpPr>
          <p:cNvPr id="3" name="CustomShape 1">
            <a:extLst>
              <a:ext uri="{FF2B5EF4-FFF2-40B4-BE49-F238E27FC236}">
                <a16:creationId xmlns:a16="http://schemas.microsoft.com/office/drawing/2014/main" id="{C046CB3E-6D51-4B6D-A29D-7E98781C8038}"/>
              </a:ext>
            </a:extLst>
          </p:cNvPr>
          <p:cNvSpPr/>
          <p:nvPr/>
        </p:nvSpPr>
        <p:spPr>
          <a:xfrm>
            <a:off x="464030" y="489667"/>
            <a:ext cx="6045952" cy="60495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S1A.</a:t>
            </a:r>
            <a:r>
              <a:rPr lang="en-CA" sz="1200" b="0" strike="noStrike" spc="-1" dirty="0">
                <a:solidFill>
                  <a:srgbClr val="000000"/>
                </a:solidFill>
                <a:latin typeface="Calibri"/>
              </a:rPr>
              <a:t> </a:t>
            </a:r>
            <a:r>
              <a:rPr lang="en-CA" sz="1200" b="1" strike="noStrike" spc="-1" dirty="0">
                <a:solidFill>
                  <a:srgbClr val="000000"/>
                </a:solidFill>
                <a:latin typeface="Calibri"/>
              </a:rPr>
              <a:t>Top 10 most abundant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brain (frontal cortex)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brain tissue sequenced by TGIRT-Seq.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AB858D88-9A73-4B43-95DB-D3E198DD2F9A}"/>
              </a:ext>
            </a:extLst>
          </p:cNvPr>
          <p:cNvGraphicFramePr>
            <a:graphicFrameLocks noGrp="1"/>
          </p:cNvGraphicFramePr>
          <p:nvPr>
            <p:extLst>
              <p:ext uri="{D42A27DB-BD31-4B8C-83A1-F6EECF244321}">
                <p14:modId xmlns:p14="http://schemas.microsoft.com/office/powerpoint/2010/main" val="2089838023"/>
              </p:ext>
            </p:extLst>
          </p:nvPr>
        </p:nvGraphicFramePr>
        <p:xfrm>
          <a:off x="556139" y="1123651"/>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gridCol w="1149824">
                  <a:extLst>
                    <a:ext uri="{9D8B030D-6E8A-4147-A177-3AD203B41FA5}">
                      <a16:colId xmlns:a16="http://schemas.microsoft.com/office/drawing/2014/main" val="1682561777"/>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brain</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brain</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NRGN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10854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FTL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SNAP25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TMSB10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GAPDH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CALM3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ACTB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496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CALM2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CKB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3555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SPARCL1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507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
        <p:nvSpPr>
          <p:cNvPr id="5" name="CustomShape 1">
            <a:extLst>
              <a:ext uri="{FF2B5EF4-FFF2-40B4-BE49-F238E27FC236}">
                <a16:creationId xmlns:a16="http://schemas.microsoft.com/office/drawing/2014/main" id="{029844E2-7A69-4307-AC75-9068A351B255}"/>
              </a:ext>
            </a:extLst>
          </p:cNvPr>
          <p:cNvSpPr/>
          <p:nvPr/>
        </p:nvSpPr>
        <p:spPr>
          <a:xfrm>
            <a:off x="460631" y="4763888"/>
            <a:ext cx="5841230"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S1B.</a:t>
            </a:r>
            <a:r>
              <a:rPr lang="en-CA" sz="1200" b="0" strike="noStrike" spc="-1" dirty="0">
                <a:solidFill>
                  <a:srgbClr val="000000"/>
                </a:solidFill>
                <a:latin typeface="Calibri"/>
              </a:rPr>
              <a:t> </a:t>
            </a:r>
            <a:r>
              <a:rPr lang="en-CA" sz="1200" b="1" strike="noStrike" spc="-1" dirty="0">
                <a:solidFill>
                  <a:srgbClr val="000000"/>
                </a:solidFill>
                <a:latin typeface="Calibri"/>
              </a:rPr>
              <a:t>Top 10 most abundant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liver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liver tissue sequenced by TGIRT-Seq. </a:t>
            </a:r>
            <a:endParaRPr lang="en-CA" sz="1200" b="0" strike="noStrike" spc="-1" dirty="0">
              <a:latin typeface="Arial"/>
            </a:endParaRPr>
          </a:p>
        </p:txBody>
      </p:sp>
      <p:graphicFrame>
        <p:nvGraphicFramePr>
          <p:cNvPr id="6" name="Table 5">
            <a:extLst>
              <a:ext uri="{FF2B5EF4-FFF2-40B4-BE49-F238E27FC236}">
                <a16:creationId xmlns:a16="http://schemas.microsoft.com/office/drawing/2014/main" id="{BD15CA57-659D-4469-9BB3-2B544FFBB532}"/>
              </a:ext>
            </a:extLst>
          </p:cNvPr>
          <p:cNvGraphicFramePr>
            <a:graphicFrameLocks noGrp="1"/>
          </p:cNvGraphicFramePr>
          <p:nvPr>
            <p:extLst>
              <p:ext uri="{D42A27DB-BD31-4B8C-83A1-F6EECF244321}">
                <p14:modId xmlns:p14="http://schemas.microsoft.com/office/powerpoint/2010/main" val="179529570"/>
              </p:ext>
            </p:extLst>
          </p:nvPr>
        </p:nvGraphicFramePr>
        <p:xfrm>
          <a:off x="552740" y="5385955"/>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gridCol w="1149824">
                  <a:extLst>
                    <a:ext uri="{9D8B030D-6E8A-4147-A177-3AD203B41FA5}">
                      <a16:colId xmlns:a16="http://schemas.microsoft.com/office/drawing/2014/main" val="871770362"/>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liver</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liver</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ALB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7712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HP</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8505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SAA1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7646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ORM1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9063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FTL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APOC3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11824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FGB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11555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FGG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11365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APOA1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8151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SERPINA1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9804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Tree>
    <p:extLst>
      <p:ext uri="{BB962C8B-B14F-4D97-AF65-F5344CB8AC3E}">
        <p14:creationId xmlns:p14="http://schemas.microsoft.com/office/powerpoint/2010/main" val="1513526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9BDF55-4E67-4EE5-AC56-46CF82C03C77}"/>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14</a:t>
            </a:fld>
            <a:endParaRPr lang="en-CA" spc="-1"/>
          </a:p>
        </p:txBody>
      </p:sp>
      <p:sp>
        <p:nvSpPr>
          <p:cNvPr id="3" name="CustomShape 1">
            <a:extLst>
              <a:ext uri="{FF2B5EF4-FFF2-40B4-BE49-F238E27FC236}">
                <a16:creationId xmlns:a16="http://schemas.microsoft.com/office/drawing/2014/main" id="{6876FE37-89C4-407F-859B-83F76A415B75}"/>
              </a:ext>
            </a:extLst>
          </p:cNvPr>
          <p:cNvSpPr/>
          <p:nvPr/>
        </p:nvSpPr>
        <p:spPr>
          <a:xfrm>
            <a:off x="464030" y="501584"/>
            <a:ext cx="6045952"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S1C.</a:t>
            </a:r>
            <a:r>
              <a:rPr lang="en-CA" sz="1200" b="0" strike="noStrike" spc="-1" dirty="0">
                <a:solidFill>
                  <a:srgbClr val="000000"/>
                </a:solidFill>
                <a:latin typeface="Calibri"/>
              </a:rPr>
              <a:t> </a:t>
            </a:r>
            <a:r>
              <a:rPr lang="en-CA" sz="1200" b="1" strike="noStrike" spc="-1" dirty="0">
                <a:solidFill>
                  <a:srgbClr val="000000"/>
                </a:solidFill>
                <a:latin typeface="Calibri"/>
              </a:rPr>
              <a:t>Top 10 most </a:t>
            </a:r>
            <a:r>
              <a:rPr lang="en-CA" sz="1200" b="1" spc="-1" dirty="0">
                <a:solidFill>
                  <a:srgbClr val="000000"/>
                </a:solidFill>
                <a:latin typeface="Calibri"/>
              </a:rPr>
              <a:t>abundant</a:t>
            </a:r>
            <a:r>
              <a:rPr lang="en-CA" sz="1200" b="1" strike="noStrike" spc="-1" dirty="0">
                <a:solidFill>
                  <a:srgbClr val="000000"/>
                </a:solidFill>
                <a:latin typeface="Calibri"/>
              </a:rPr>
              <a: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breast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breast tissue sequenced by TGIRT-Seq.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BD1CFF10-0347-40A0-BF27-F500A2D4E179}"/>
              </a:ext>
            </a:extLst>
          </p:cNvPr>
          <p:cNvGraphicFramePr>
            <a:graphicFrameLocks noGrp="1"/>
          </p:cNvGraphicFramePr>
          <p:nvPr>
            <p:extLst>
              <p:ext uri="{D42A27DB-BD31-4B8C-83A1-F6EECF244321}">
                <p14:modId xmlns:p14="http://schemas.microsoft.com/office/powerpoint/2010/main" val="965005436"/>
              </p:ext>
            </p:extLst>
          </p:nvPr>
        </p:nvGraphicFramePr>
        <p:xfrm>
          <a:off x="556139" y="1123651"/>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gridCol w="1149824">
                  <a:extLst>
                    <a:ext uri="{9D8B030D-6E8A-4147-A177-3AD203B41FA5}">
                      <a16:colId xmlns:a16="http://schemas.microsoft.com/office/drawing/2014/main" val="3879732161"/>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breast</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breast</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FTL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FABP4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8587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RPL13A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ACTB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EEF1A1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TMSB10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
        <p:nvSpPr>
          <p:cNvPr id="5" name="CustomShape 1">
            <a:extLst>
              <a:ext uri="{FF2B5EF4-FFF2-40B4-BE49-F238E27FC236}">
                <a16:creationId xmlns:a16="http://schemas.microsoft.com/office/drawing/2014/main" id="{A309D903-2111-4ABD-933E-66C4B9ED11D9}"/>
              </a:ext>
            </a:extLst>
          </p:cNvPr>
          <p:cNvSpPr/>
          <p:nvPr/>
        </p:nvSpPr>
        <p:spPr>
          <a:xfrm>
            <a:off x="460631" y="4763888"/>
            <a:ext cx="5841230"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S1D.</a:t>
            </a:r>
            <a:r>
              <a:rPr lang="en-CA" sz="1200" b="0" strike="noStrike" spc="-1" dirty="0">
                <a:solidFill>
                  <a:srgbClr val="000000"/>
                </a:solidFill>
                <a:latin typeface="Calibri"/>
              </a:rPr>
              <a:t> </a:t>
            </a:r>
            <a:r>
              <a:rPr lang="en-CA" sz="1200" b="1" strike="noStrike" spc="-1" dirty="0">
                <a:solidFill>
                  <a:srgbClr val="000000"/>
                </a:solidFill>
                <a:latin typeface="Calibri"/>
              </a:rPr>
              <a:t>Top 10 most </a:t>
            </a:r>
            <a:r>
              <a:rPr lang="en-CA" sz="1200" b="1" spc="-1" dirty="0">
                <a:solidFill>
                  <a:srgbClr val="000000"/>
                </a:solidFill>
                <a:latin typeface="Calibri"/>
              </a:rPr>
              <a:t>abundant</a:t>
            </a:r>
            <a:r>
              <a:rPr lang="en-CA" sz="1200" b="1" strike="noStrike" spc="-1" dirty="0">
                <a:solidFill>
                  <a:srgbClr val="000000"/>
                </a:solidFill>
                <a:latin typeface="Calibri"/>
              </a:rPr>
              <a: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ovary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ovary tissue sequenced by TGIRT-Seq. </a:t>
            </a:r>
            <a:endParaRPr lang="en-CA" sz="1200" b="0" strike="noStrike" spc="-1" dirty="0">
              <a:latin typeface="Arial"/>
            </a:endParaRPr>
          </a:p>
        </p:txBody>
      </p:sp>
      <p:graphicFrame>
        <p:nvGraphicFramePr>
          <p:cNvPr id="6" name="Table 5">
            <a:extLst>
              <a:ext uri="{FF2B5EF4-FFF2-40B4-BE49-F238E27FC236}">
                <a16:creationId xmlns:a16="http://schemas.microsoft.com/office/drawing/2014/main" id="{10680D3A-32A8-499F-9AD1-3E6B0066BBF8}"/>
              </a:ext>
            </a:extLst>
          </p:cNvPr>
          <p:cNvGraphicFramePr>
            <a:graphicFrameLocks noGrp="1"/>
          </p:cNvGraphicFramePr>
          <p:nvPr>
            <p:extLst>
              <p:ext uri="{D42A27DB-BD31-4B8C-83A1-F6EECF244321}">
                <p14:modId xmlns:p14="http://schemas.microsoft.com/office/powerpoint/2010/main" val="485143959"/>
              </p:ext>
            </p:extLst>
          </p:nvPr>
        </p:nvGraphicFramePr>
        <p:xfrm>
          <a:off x="552740" y="5385955"/>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gridCol w="1149824">
                  <a:extLst>
                    <a:ext uri="{9D8B030D-6E8A-4147-A177-3AD203B41FA5}">
                      <a16:colId xmlns:a16="http://schemas.microsoft.com/office/drawing/2014/main" val="1368993447"/>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ovary</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ovary</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RPL13A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EEF1A1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602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Tree>
    <p:extLst>
      <p:ext uri="{BB962C8B-B14F-4D97-AF65-F5344CB8AC3E}">
        <p14:creationId xmlns:p14="http://schemas.microsoft.com/office/powerpoint/2010/main" val="3475387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7C1622-006F-4150-8495-E710B4C399C7}"/>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15</a:t>
            </a:fld>
            <a:endParaRPr lang="en-CA" spc="-1"/>
          </a:p>
        </p:txBody>
      </p:sp>
      <p:sp>
        <p:nvSpPr>
          <p:cNvPr id="3" name="CustomShape 1">
            <a:extLst>
              <a:ext uri="{FF2B5EF4-FFF2-40B4-BE49-F238E27FC236}">
                <a16:creationId xmlns:a16="http://schemas.microsoft.com/office/drawing/2014/main" id="{14923D2E-A511-4656-AC69-49BABBBA5E11}"/>
              </a:ext>
            </a:extLst>
          </p:cNvPr>
          <p:cNvSpPr/>
          <p:nvPr/>
        </p:nvSpPr>
        <p:spPr>
          <a:xfrm>
            <a:off x="464030" y="501584"/>
            <a:ext cx="6045952"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S1E.</a:t>
            </a:r>
            <a:r>
              <a:rPr lang="en-CA" sz="1200" b="0" strike="noStrike" spc="-1" dirty="0">
                <a:solidFill>
                  <a:srgbClr val="000000"/>
                </a:solidFill>
                <a:latin typeface="Calibri"/>
              </a:rPr>
              <a:t> </a:t>
            </a:r>
            <a:r>
              <a:rPr lang="en-CA" sz="1200" b="1" strike="noStrike" spc="-1" dirty="0">
                <a:solidFill>
                  <a:srgbClr val="000000"/>
                </a:solidFill>
                <a:latin typeface="Calibri"/>
              </a:rPr>
              <a:t>Top 10 most </a:t>
            </a:r>
            <a:r>
              <a:rPr lang="en-CA" sz="1200" b="1" spc="-1" dirty="0">
                <a:solidFill>
                  <a:srgbClr val="000000"/>
                </a:solidFill>
                <a:latin typeface="Calibri"/>
              </a:rPr>
              <a:t>abundant</a:t>
            </a:r>
            <a:r>
              <a:rPr lang="en-CA" sz="1200" b="1" strike="noStrike" spc="-1" dirty="0">
                <a:solidFill>
                  <a:srgbClr val="000000"/>
                </a:solidFill>
                <a:latin typeface="Calibri"/>
              </a:rPr>
              <a: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prostate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prostate tissue sequenced by TGIRT-Seq.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0E3F29DD-8835-4082-BD87-94E7C938B9F2}"/>
              </a:ext>
            </a:extLst>
          </p:cNvPr>
          <p:cNvGraphicFramePr>
            <a:graphicFrameLocks noGrp="1"/>
          </p:cNvGraphicFramePr>
          <p:nvPr>
            <p:extLst>
              <p:ext uri="{D42A27DB-BD31-4B8C-83A1-F6EECF244321}">
                <p14:modId xmlns:p14="http://schemas.microsoft.com/office/powerpoint/2010/main" val="3086024775"/>
              </p:ext>
            </p:extLst>
          </p:nvPr>
        </p:nvGraphicFramePr>
        <p:xfrm>
          <a:off x="556139" y="1123651"/>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gridCol w="1149824">
                  <a:extLst>
                    <a:ext uri="{9D8B030D-6E8A-4147-A177-3AD203B41FA5}">
                      <a16:colId xmlns:a16="http://schemas.microsoft.com/office/drawing/2014/main" val="128225617"/>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prostate</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prostate</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MSMB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10879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KLK3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11219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RPL13A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ACTB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502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FTL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564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DES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4660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652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468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RPS12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EEF1A1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
        <p:nvSpPr>
          <p:cNvPr id="5" name="CustomShape 1">
            <a:extLst>
              <a:ext uri="{FF2B5EF4-FFF2-40B4-BE49-F238E27FC236}">
                <a16:creationId xmlns:a16="http://schemas.microsoft.com/office/drawing/2014/main" id="{F7C00219-80E7-4575-85C8-8353452797B6}"/>
              </a:ext>
            </a:extLst>
          </p:cNvPr>
          <p:cNvSpPr/>
          <p:nvPr/>
        </p:nvSpPr>
        <p:spPr>
          <a:xfrm>
            <a:off x="460631" y="4763888"/>
            <a:ext cx="5841230"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S1F.</a:t>
            </a:r>
            <a:r>
              <a:rPr lang="en-CA" sz="1200" b="0" strike="noStrike" spc="-1" dirty="0">
                <a:solidFill>
                  <a:srgbClr val="000000"/>
                </a:solidFill>
                <a:latin typeface="Calibri"/>
              </a:rPr>
              <a:t> </a:t>
            </a:r>
            <a:r>
              <a:rPr lang="en-CA" sz="1200" b="1" strike="noStrike" spc="-1" dirty="0">
                <a:solidFill>
                  <a:srgbClr val="000000"/>
                </a:solidFill>
                <a:latin typeface="Calibri"/>
              </a:rPr>
              <a:t>Top 10 most </a:t>
            </a:r>
            <a:r>
              <a:rPr lang="en-CA" sz="1200" b="1" spc="-1" dirty="0">
                <a:solidFill>
                  <a:srgbClr val="000000"/>
                </a:solidFill>
                <a:latin typeface="Calibri"/>
              </a:rPr>
              <a:t>abundant</a:t>
            </a:r>
            <a:r>
              <a:rPr lang="en-CA" sz="1200" b="1" strike="noStrike" spc="-1" dirty="0">
                <a:solidFill>
                  <a:srgbClr val="000000"/>
                </a:solidFill>
                <a:latin typeface="Calibri"/>
              </a:rPr>
              <a: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testis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testis tissue sequenced by TGIRT-Seq. </a:t>
            </a:r>
            <a:endParaRPr lang="en-CA" sz="1200" b="0" strike="noStrike" spc="-1" dirty="0">
              <a:latin typeface="Arial"/>
            </a:endParaRPr>
          </a:p>
        </p:txBody>
      </p:sp>
      <p:graphicFrame>
        <p:nvGraphicFramePr>
          <p:cNvPr id="6" name="Table 5">
            <a:extLst>
              <a:ext uri="{FF2B5EF4-FFF2-40B4-BE49-F238E27FC236}">
                <a16:creationId xmlns:a16="http://schemas.microsoft.com/office/drawing/2014/main" id="{122D1364-159C-4436-99AD-13E808D312C2}"/>
              </a:ext>
            </a:extLst>
          </p:cNvPr>
          <p:cNvGraphicFramePr>
            <a:graphicFrameLocks noGrp="1"/>
          </p:cNvGraphicFramePr>
          <p:nvPr>
            <p:extLst>
              <p:ext uri="{D42A27DB-BD31-4B8C-83A1-F6EECF244321}">
                <p14:modId xmlns:p14="http://schemas.microsoft.com/office/powerpoint/2010/main" val="2967827636"/>
              </p:ext>
            </p:extLst>
          </p:nvPr>
        </p:nvGraphicFramePr>
        <p:xfrm>
          <a:off x="552740" y="5385955"/>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621938503"/>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2937191159"/>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testis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testis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PRM2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11478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PRM1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11594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TNP1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11667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PTGDS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4149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PHF7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8703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LELP1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12597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TUBB4B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GPX4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SMCP</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12439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CMTM2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11518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583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Tree>
    <p:extLst>
      <p:ext uri="{BB962C8B-B14F-4D97-AF65-F5344CB8AC3E}">
        <p14:creationId xmlns:p14="http://schemas.microsoft.com/office/powerpoint/2010/main" val="2949469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FB648A-6286-4439-B5A0-A269F765E24B}"/>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16</a:t>
            </a:fld>
            <a:endParaRPr lang="en-CA" spc="-1"/>
          </a:p>
        </p:txBody>
      </p:sp>
      <p:sp>
        <p:nvSpPr>
          <p:cNvPr id="3" name="CustomShape 1">
            <a:extLst>
              <a:ext uri="{FF2B5EF4-FFF2-40B4-BE49-F238E27FC236}">
                <a16:creationId xmlns:a16="http://schemas.microsoft.com/office/drawing/2014/main" id="{60594FE8-E9D7-41FC-B864-6F8236000242}"/>
              </a:ext>
            </a:extLst>
          </p:cNvPr>
          <p:cNvSpPr/>
          <p:nvPr/>
        </p:nvSpPr>
        <p:spPr>
          <a:xfrm>
            <a:off x="464030" y="505047"/>
            <a:ext cx="6045952" cy="61860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S1G.</a:t>
            </a:r>
            <a:r>
              <a:rPr lang="en-CA" sz="1200" b="0" strike="noStrike" spc="-1" dirty="0">
                <a:solidFill>
                  <a:srgbClr val="000000"/>
                </a:solidFill>
                <a:latin typeface="Calibri"/>
              </a:rPr>
              <a:t> </a:t>
            </a:r>
            <a:r>
              <a:rPr lang="en-CA" sz="1200" b="1" strike="noStrike" spc="-1" dirty="0">
                <a:solidFill>
                  <a:srgbClr val="000000"/>
                </a:solidFill>
                <a:latin typeface="Calibri"/>
              </a:rPr>
              <a:t>Top 10 most </a:t>
            </a:r>
            <a:r>
              <a:rPr lang="en-CA" sz="1200" b="1" spc="-1" dirty="0">
                <a:solidFill>
                  <a:srgbClr val="000000"/>
                </a:solidFill>
                <a:latin typeface="Calibri"/>
              </a:rPr>
              <a:t>abundant</a:t>
            </a:r>
            <a:r>
              <a:rPr lang="en-CA" sz="1200" b="1" strike="noStrike" spc="-1" dirty="0">
                <a:solidFill>
                  <a:srgbClr val="000000"/>
                </a:solidFill>
                <a:latin typeface="Calibri"/>
              </a:rPr>
              <a:t> protein-coding gene transcripts in the </a:t>
            </a:r>
            <a:r>
              <a:rPr lang="en-CA" sz="1200" b="1" strike="noStrike" spc="-1" dirty="0" err="1">
                <a:solidFill>
                  <a:srgbClr val="000000"/>
                </a:solidFill>
                <a:latin typeface="Calibri"/>
              </a:rPr>
              <a:t>GTEx</a:t>
            </a:r>
            <a:r>
              <a:rPr lang="en-CA" sz="1200" b="1" strike="noStrike" spc="-1" dirty="0">
                <a:solidFill>
                  <a:srgbClr val="000000"/>
                </a:solidFill>
                <a:latin typeface="Calibri"/>
              </a:rPr>
              <a:t> skeletal muscle datasets compared to their rank of </a:t>
            </a:r>
            <a:r>
              <a:rPr lang="en-CA" sz="1200" b="1" spc="-1" dirty="0">
                <a:solidFill>
                  <a:srgbClr val="000000"/>
                </a:solidFill>
                <a:latin typeface="Calibri"/>
              </a:rPr>
              <a:t>abundance</a:t>
            </a:r>
            <a:r>
              <a:rPr lang="en-CA" sz="1200" b="1" strike="noStrike" spc="-1" dirty="0">
                <a:solidFill>
                  <a:srgbClr val="000000"/>
                </a:solidFill>
                <a:latin typeface="Calibri"/>
              </a:rPr>
              <a:t> in the normal skeletal muscle tissue sequenced by TGIRT-Seq.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39360E04-40E8-4EED-98D1-DEA58B055FA3}"/>
              </a:ext>
            </a:extLst>
          </p:cNvPr>
          <p:cNvGraphicFramePr>
            <a:graphicFrameLocks noGrp="1"/>
          </p:cNvGraphicFramePr>
          <p:nvPr>
            <p:extLst>
              <p:ext uri="{D42A27DB-BD31-4B8C-83A1-F6EECF244321}">
                <p14:modId xmlns:p14="http://schemas.microsoft.com/office/powerpoint/2010/main" val="2743682578"/>
              </p:ext>
            </p:extLst>
          </p:nvPr>
        </p:nvGraphicFramePr>
        <p:xfrm>
          <a:off x="556139" y="1123651"/>
          <a:ext cx="5749120" cy="3487965"/>
        </p:xfrm>
        <a:graphic>
          <a:graphicData uri="http://schemas.openxmlformats.org/drawingml/2006/table">
            <a:tbl>
              <a:tblPr firstRow="1" bandRow="1">
                <a:tableStyleId>{5C22544A-7EE6-4342-B048-85BDC9FD1C3A}</a:tableStyleId>
              </a:tblPr>
              <a:tblGrid>
                <a:gridCol w="1149824">
                  <a:extLst>
                    <a:ext uri="{9D8B030D-6E8A-4147-A177-3AD203B41FA5}">
                      <a16:colId xmlns:a16="http://schemas.microsoft.com/office/drawing/2014/main" val="2365166840"/>
                    </a:ext>
                  </a:extLst>
                </a:gridCol>
                <a:gridCol w="1149824">
                  <a:extLst>
                    <a:ext uri="{9D8B030D-6E8A-4147-A177-3AD203B41FA5}">
                      <a16:colId xmlns:a16="http://schemas.microsoft.com/office/drawing/2014/main" val="4202567048"/>
                    </a:ext>
                  </a:extLst>
                </a:gridCol>
                <a:gridCol w="1149824">
                  <a:extLst>
                    <a:ext uri="{9D8B030D-6E8A-4147-A177-3AD203B41FA5}">
                      <a16:colId xmlns:a16="http://schemas.microsoft.com/office/drawing/2014/main" val="851741776"/>
                    </a:ext>
                  </a:extLst>
                </a:gridCol>
                <a:gridCol w="1149824">
                  <a:extLst>
                    <a:ext uri="{9D8B030D-6E8A-4147-A177-3AD203B41FA5}">
                      <a16:colId xmlns:a16="http://schemas.microsoft.com/office/drawing/2014/main" val="792958799"/>
                    </a:ext>
                  </a:extLst>
                </a:gridCol>
                <a:gridCol w="1149824">
                  <a:extLst>
                    <a:ext uri="{9D8B030D-6E8A-4147-A177-3AD203B41FA5}">
                      <a16:colId xmlns:a16="http://schemas.microsoft.com/office/drawing/2014/main" val="2937191159"/>
                    </a:ext>
                  </a:extLst>
                </a:gridCol>
              </a:tblGrid>
              <a:tr h="535149">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Gene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GTEx</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rank</a:t>
                      </a:r>
                      <a:r>
                        <a:rPr lang="fr-CA" sz="1100" b="0" i="0" u="none" strike="noStrike" dirty="0">
                          <a:solidFill>
                            <a:schemeClr val="tx1"/>
                          </a:solidFill>
                          <a:effectLst/>
                          <a:latin typeface="Calibri" panose="020F0502020204030204" pitchFamily="34" charset="0"/>
                          <a:cs typeface="Calibri" panose="020F0502020204030204" pitchFamily="34" charset="0"/>
                        </a:rPr>
                        <a:t> of abundance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protein-coding RNAs in the skeletal muscle</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average rank of abundance within protein-coding RNAs in all the tissues</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TGIRT-Seq rank of abundance within all RNAs in the skeletal muscle</a:t>
                      </a:r>
                      <a:r>
                        <a:rPr lang="en-CA" sz="11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en-US"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ACTA1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10925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CKM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10510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MYL2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11901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DES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4660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MB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10121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TNNC2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10077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53757"/>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TNNC1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10357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27879"/>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GAPDH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6508993"/>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TNNT1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10273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8546571"/>
                  </a:ext>
                </a:extLst>
              </a:tr>
              <a:tr h="264024">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TPM2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a:solidFill>
                            <a:schemeClr val="tx1"/>
                          </a:solidFill>
                          <a:effectLst/>
                          <a:latin typeface="Calibri" panose="020F0502020204030204" pitchFamily="34" charset="0"/>
                          <a:cs typeface="Calibri" panose="020F050202020403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2616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2281158"/>
                  </a:ext>
                </a:extLst>
              </a:tr>
            </a:tbl>
          </a:graphicData>
        </a:graphic>
      </p:graphicFrame>
      <p:sp>
        <p:nvSpPr>
          <p:cNvPr id="5" name="Rectangle 4">
            <a:extLst>
              <a:ext uri="{FF2B5EF4-FFF2-40B4-BE49-F238E27FC236}">
                <a16:creationId xmlns:a16="http://schemas.microsoft.com/office/drawing/2014/main" id="{94CB3D3C-C8DF-4D6D-8024-7624B69BE3C0}"/>
              </a:ext>
            </a:extLst>
          </p:cNvPr>
          <p:cNvSpPr/>
          <p:nvPr/>
        </p:nvSpPr>
        <p:spPr>
          <a:xfrm>
            <a:off x="476971" y="4782786"/>
            <a:ext cx="5904057" cy="3600986"/>
          </a:xfrm>
          <a:prstGeom prst="rect">
            <a:avLst/>
          </a:prstGeom>
        </p:spPr>
        <p:txBody>
          <a:bodyPr wrap="square">
            <a:spAutoFit/>
          </a:bodyPr>
          <a:lstStyle/>
          <a:p>
            <a:pPr algn="just"/>
            <a:r>
              <a:rPr lang="en-CA" sz="1200" baseline="30000" dirty="0">
                <a:latin typeface="Calibri" panose="020F0502020204030204" pitchFamily="34" charset="0"/>
                <a:ea typeface="Calibri" panose="020F0502020204030204" pitchFamily="34" charset="0"/>
                <a:cs typeface="Calibri" panose="020F0502020204030204" pitchFamily="34" charset="0"/>
              </a:rPr>
              <a:t>† </a:t>
            </a:r>
            <a:r>
              <a:rPr lang="en-CA" sz="1200" dirty="0">
                <a:latin typeface="Calibri" panose="020F0502020204030204" pitchFamily="34" charset="0"/>
                <a:ea typeface="Calibri" panose="020F0502020204030204" pitchFamily="34" charset="0"/>
                <a:cs typeface="Calibri" panose="020F0502020204030204" pitchFamily="34" charset="0"/>
              </a:rPr>
              <a:t>This rank corresponds to the corresponding rank for the top 10 protein-coding genes identified by </a:t>
            </a:r>
            <a:r>
              <a:rPr lang="en-CA" sz="1200" dirty="0" err="1">
                <a:latin typeface="Calibri" panose="020F0502020204030204" pitchFamily="34" charset="0"/>
                <a:ea typeface="Calibri" panose="020F0502020204030204" pitchFamily="34" charset="0"/>
                <a:cs typeface="Calibri" panose="020F0502020204030204" pitchFamily="34" charset="0"/>
              </a:rPr>
              <a:t>GTEx</a:t>
            </a:r>
            <a:r>
              <a:rPr lang="en-CA" sz="1200" dirty="0">
                <a:latin typeface="Calibri" panose="020F0502020204030204" pitchFamily="34" charset="0"/>
                <a:ea typeface="Calibri" panose="020F0502020204030204" pitchFamily="34" charset="0"/>
                <a:cs typeface="Calibri" panose="020F0502020204030204" pitchFamily="34" charset="0"/>
              </a:rPr>
              <a:t> within the protein-coding RNAs detected by TGIRT-Seq in the specified tissue. There is an average difference of only 27 ranks out of a total of 14 914 protein-coding RNAs considered when comparing this rank with the </a:t>
            </a:r>
            <a:r>
              <a:rPr lang="en-CA" sz="1200" dirty="0" err="1">
                <a:latin typeface="Calibri" panose="020F0502020204030204" pitchFamily="34" charset="0"/>
                <a:ea typeface="Calibri" panose="020F0502020204030204" pitchFamily="34" charset="0"/>
                <a:cs typeface="Calibri" panose="020F0502020204030204" pitchFamily="34" charset="0"/>
              </a:rPr>
              <a:t>GTEx</a:t>
            </a:r>
            <a:r>
              <a:rPr lang="en-CA" sz="1200" dirty="0">
                <a:latin typeface="Calibri" panose="020F0502020204030204" pitchFamily="34" charset="0"/>
                <a:ea typeface="Calibri" panose="020F0502020204030204" pitchFamily="34" charset="0"/>
                <a:cs typeface="Calibri" panose="020F0502020204030204" pitchFamily="34" charset="0"/>
              </a:rPr>
              <a:t> ranking, confirming the accuracy of the TGIRT-Seq quantification not only for non-coding RNAs, but also for protein-coding transcripts.</a:t>
            </a:r>
            <a:endParaRPr lang="en-CA" sz="1200" baseline="30000" dirty="0">
              <a:latin typeface="Calibri" panose="020F0502020204030204" pitchFamily="34" charset="0"/>
              <a:ea typeface="Calibri" panose="020F0502020204030204" pitchFamily="34" charset="0"/>
              <a:cs typeface="Calibri" panose="020F0502020204030204" pitchFamily="34" charset="0"/>
            </a:endParaRPr>
          </a:p>
          <a:p>
            <a:pPr algn="just"/>
            <a:r>
              <a:rPr lang="en-CA" sz="1200" baseline="30000" dirty="0">
                <a:latin typeface="Calibri" panose="020F0502020204030204" pitchFamily="34" charset="0"/>
                <a:ea typeface="Calibri" panose="020F0502020204030204" pitchFamily="34" charset="0"/>
                <a:cs typeface="Calibri" panose="020F0502020204030204" pitchFamily="34" charset="0"/>
              </a:rPr>
              <a:t>††  </a:t>
            </a:r>
            <a:r>
              <a:rPr lang="en-CA" sz="1200" dirty="0">
                <a:latin typeface="Calibri" panose="020F0502020204030204" pitchFamily="34" charset="0"/>
                <a:ea typeface="Calibri" panose="020F0502020204030204" pitchFamily="34" charset="0"/>
                <a:cs typeface="Calibri" panose="020F0502020204030204" pitchFamily="34" charset="0"/>
              </a:rPr>
              <a:t>This rank corresponds to the average rank across all the tissues used in the TGIRT-Seq (not only in the specified tissue) and within protein-coding RNAs. This rank is on average 4 499 ranks lower (i.e. farther away from the most abundant transcripts) than the average TGIRT-Seq rank in the specified tissue and within protein-coding RNAs (comparison between the fourth and third columns respectively), confirming the validity and identity of the tissues we used in the TGIRT-Seq.</a:t>
            </a:r>
          </a:p>
          <a:p>
            <a:pPr algn="just"/>
            <a:r>
              <a:rPr lang="en-CA" sz="1200" baseline="30000" dirty="0">
                <a:latin typeface="Calibri" panose="020F0502020204030204" pitchFamily="34" charset="0"/>
                <a:ea typeface="Calibri" panose="020F0502020204030204" pitchFamily="34" charset="0"/>
                <a:cs typeface="Calibri" panose="020F0502020204030204" pitchFamily="34" charset="0"/>
              </a:rPr>
              <a:t>††† </a:t>
            </a:r>
            <a:r>
              <a:rPr lang="en-CA" sz="1200" dirty="0">
                <a:latin typeface="Calibri" panose="020F0502020204030204" pitchFamily="34" charset="0"/>
                <a:ea typeface="Calibri" panose="020F0502020204030204" pitchFamily="34" charset="0"/>
                <a:cs typeface="Calibri" panose="020F0502020204030204" pitchFamily="34" charset="0"/>
              </a:rPr>
              <a:t>This rank corresponds to the corresponding rank for the top 10 protein-coding genes identified by </a:t>
            </a:r>
            <a:r>
              <a:rPr lang="en-CA" sz="1200" dirty="0" err="1">
                <a:latin typeface="Calibri" panose="020F0502020204030204" pitchFamily="34" charset="0"/>
                <a:ea typeface="Calibri" panose="020F0502020204030204" pitchFamily="34" charset="0"/>
                <a:cs typeface="Calibri" panose="020F0502020204030204" pitchFamily="34" charset="0"/>
              </a:rPr>
              <a:t>GTEx</a:t>
            </a:r>
            <a:r>
              <a:rPr lang="en-CA" sz="1200" dirty="0">
                <a:latin typeface="Calibri" panose="020F0502020204030204" pitchFamily="34" charset="0"/>
                <a:ea typeface="Calibri" panose="020F0502020204030204" pitchFamily="34" charset="0"/>
                <a:cs typeface="Calibri" panose="020F0502020204030204" pitchFamily="34" charset="0"/>
              </a:rPr>
              <a:t> within all RNAs detected by TGIRT-Seq in the specified tissue (not only the protein-coding RNAs). This rank is on average 341 ranks lower (i.e. farther away from the most abundant transcripts), supporting the notion of the human transcriptome being dominated by specific subsets of highly abundant non-coding RNAs (Boivin et al., 2018).</a:t>
            </a:r>
          </a:p>
          <a:p>
            <a:pPr algn="just"/>
            <a:endParaRPr lang="en-CA" sz="1200" dirty="0">
              <a:latin typeface="Calibri" panose="020F0502020204030204" pitchFamily="34" charset="0"/>
              <a:ea typeface="Calibri" panose="020F0502020204030204" pitchFamily="34" charset="0"/>
              <a:cs typeface="Calibri" panose="020F0502020204030204" pitchFamily="34" charset="0"/>
            </a:endParaRPr>
          </a:p>
          <a:p>
            <a:pPr algn="just"/>
            <a:r>
              <a:rPr lang="en-CA" sz="1200" dirty="0">
                <a:latin typeface="Calibri" panose="020F0502020204030204" pitchFamily="34" charset="0"/>
                <a:ea typeface="Calibri" panose="020F0502020204030204" pitchFamily="34" charset="0"/>
                <a:cs typeface="Calibri" panose="020F0502020204030204" pitchFamily="34" charset="0"/>
              </a:rPr>
              <a:t> </a:t>
            </a:r>
            <a:endParaRPr lang="fr-CA"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2019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3EAC6-A71C-4A10-8EA7-CB87C25163CF}"/>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17</a:t>
            </a:fld>
            <a:endParaRPr lang="en-CA" spc="-1"/>
          </a:p>
        </p:txBody>
      </p:sp>
      <p:sp>
        <p:nvSpPr>
          <p:cNvPr id="3" name="CustomShape 1">
            <a:extLst>
              <a:ext uri="{FF2B5EF4-FFF2-40B4-BE49-F238E27FC236}">
                <a16:creationId xmlns:a16="http://schemas.microsoft.com/office/drawing/2014/main" id="{C046CB3E-6D51-4B6D-A29D-7E98781C8038}"/>
              </a:ext>
            </a:extLst>
          </p:cNvPr>
          <p:cNvSpPr/>
          <p:nvPr/>
        </p:nvSpPr>
        <p:spPr>
          <a:xfrm>
            <a:off x="244489" y="3624764"/>
            <a:ext cx="6045952" cy="31081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S2.</a:t>
            </a:r>
            <a:r>
              <a:rPr lang="en-CA" sz="1200" b="0" strike="noStrike" spc="-1" dirty="0">
                <a:solidFill>
                  <a:srgbClr val="000000"/>
                </a:solidFill>
                <a:latin typeface="Calibri"/>
              </a:rPr>
              <a:t> </a:t>
            </a:r>
            <a:r>
              <a:rPr lang="en-CA" sz="1200" b="1" strike="noStrike" spc="-1" dirty="0">
                <a:solidFill>
                  <a:srgbClr val="000000"/>
                </a:solidFill>
                <a:latin typeface="Calibri"/>
              </a:rPr>
              <a:t>Proportion of expressed RNA in the TGIRT-Seq datasets.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AB858D88-9A73-4B43-95DB-D3E198DD2F9A}"/>
              </a:ext>
            </a:extLst>
          </p:cNvPr>
          <p:cNvGraphicFramePr>
            <a:graphicFrameLocks noGrp="1"/>
          </p:cNvGraphicFramePr>
          <p:nvPr>
            <p:extLst>
              <p:ext uri="{D42A27DB-BD31-4B8C-83A1-F6EECF244321}">
                <p14:modId xmlns:p14="http://schemas.microsoft.com/office/powerpoint/2010/main" val="2056295232"/>
              </p:ext>
            </p:extLst>
          </p:nvPr>
        </p:nvGraphicFramePr>
        <p:xfrm>
          <a:off x="244489" y="4078783"/>
          <a:ext cx="6458792" cy="2054620"/>
        </p:xfrm>
        <a:graphic>
          <a:graphicData uri="http://schemas.openxmlformats.org/drawingml/2006/table">
            <a:tbl>
              <a:tblPr firstRow="1" bandRow="1">
                <a:tableStyleId>{5C22544A-7EE6-4342-B048-85BDC9FD1C3A}</a:tableStyleId>
              </a:tblPr>
              <a:tblGrid>
                <a:gridCol w="1614698">
                  <a:extLst>
                    <a:ext uri="{9D8B030D-6E8A-4147-A177-3AD203B41FA5}">
                      <a16:colId xmlns:a16="http://schemas.microsoft.com/office/drawing/2014/main" val="2365166840"/>
                    </a:ext>
                  </a:extLst>
                </a:gridCol>
                <a:gridCol w="1614698">
                  <a:extLst>
                    <a:ext uri="{9D8B030D-6E8A-4147-A177-3AD203B41FA5}">
                      <a16:colId xmlns:a16="http://schemas.microsoft.com/office/drawing/2014/main" val="4202567048"/>
                    </a:ext>
                  </a:extLst>
                </a:gridCol>
                <a:gridCol w="1614698">
                  <a:extLst>
                    <a:ext uri="{9D8B030D-6E8A-4147-A177-3AD203B41FA5}">
                      <a16:colId xmlns:a16="http://schemas.microsoft.com/office/drawing/2014/main" val="851741776"/>
                    </a:ext>
                  </a:extLst>
                </a:gridCol>
                <a:gridCol w="1614698">
                  <a:extLst>
                    <a:ext uri="{9D8B030D-6E8A-4147-A177-3AD203B41FA5}">
                      <a16:colId xmlns:a16="http://schemas.microsoft.com/office/drawing/2014/main" val="2937191159"/>
                    </a:ext>
                  </a:extLst>
                </a:gridCol>
              </a:tblGrid>
              <a:tr h="556285">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RNA biotype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Number</a:t>
                      </a:r>
                      <a:r>
                        <a:rPr lang="fr-CA" sz="1100" b="0" i="0" u="none" strike="noStrike" dirty="0">
                          <a:solidFill>
                            <a:schemeClr val="tx1"/>
                          </a:solidFill>
                          <a:effectLst/>
                          <a:latin typeface="Calibri" panose="020F0502020204030204" pitchFamily="34" charset="0"/>
                          <a:cs typeface="Calibri" panose="020F0502020204030204" pitchFamily="34" charset="0"/>
                        </a:rPr>
                        <a:t> of </a:t>
                      </a:r>
                      <a:r>
                        <a:rPr lang="fr-CA" sz="1100" b="0" i="0" u="none" strike="noStrike" dirty="0" err="1">
                          <a:solidFill>
                            <a:schemeClr val="tx1"/>
                          </a:solidFill>
                          <a:effectLst/>
                          <a:latin typeface="Calibri" panose="020F0502020204030204" pitchFamily="34" charset="0"/>
                          <a:cs typeface="Calibri" panose="020F0502020204030204" pitchFamily="34" charset="0"/>
                        </a:rPr>
                        <a:t>expressed</a:t>
                      </a:r>
                      <a:r>
                        <a:rPr lang="fr-CA" sz="1100" b="0" i="0" u="none" strike="noStrike" dirty="0">
                          <a:solidFill>
                            <a:schemeClr val="tx1"/>
                          </a:solidFill>
                          <a:effectLst/>
                          <a:latin typeface="Calibri" panose="020F0502020204030204" pitchFamily="34" charset="0"/>
                          <a:cs typeface="Calibri" panose="020F0502020204030204" pitchFamily="34" charset="0"/>
                        </a:rPr>
                        <a:t> RNA </a:t>
                      </a:r>
                    </a:p>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(&gt;1 TPM in at least one </a:t>
                      </a:r>
                      <a:r>
                        <a:rPr lang="fr-CA" sz="1100" b="0" i="0" u="none" strike="noStrike" dirty="0" err="1">
                          <a:solidFill>
                            <a:schemeClr val="tx1"/>
                          </a:solidFill>
                          <a:effectLst/>
                          <a:latin typeface="Calibri" panose="020F0502020204030204" pitchFamily="34" charset="0"/>
                          <a:cs typeface="Calibri" panose="020F0502020204030204" pitchFamily="34" charset="0"/>
                        </a:rPr>
                        <a:t>sample</a:t>
                      </a:r>
                      <a:r>
                        <a:rPr lang="fr-CA" sz="1100" b="0" i="0" u="none" strike="noStrike" dirty="0">
                          <a:solidFill>
                            <a:schemeClr val="tx1"/>
                          </a:solidFill>
                          <a:effectLst/>
                          <a:latin typeface="Calibri" panose="020F0502020204030204" pitchFamily="34" charset="0"/>
                          <a:cs typeface="Calibri" panose="020F0502020204030204" pitchFamily="34" charset="0"/>
                        </a:rPr>
                        <a: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Total number of annotated 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Proportion of expressed RNA in the TGIRT-Seq datasets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snoRNA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snRNA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1900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tRNA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99667">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Protein-coding</a:t>
                      </a:r>
                      <a:r>
                        <a:rPr lang="fr-CA" sz="1100" b="0" i="0" u="none" strike="noStrike" dirty="0">
                          <a:solidFill>
                            <a:schemeClr val="tx1"/>
                          </a:solidFill>
                          <a:effectLst/>
                          <a:latin typeface="Calibri" panose="020F0502020204030204" pitchFamily="34" charset="0"/>
                          <a:cs typeface="Calibri" panose="020F0502020204030204" pitchFamily="34" charset="0"/>
                        </a:rPr>
                        <a:t> 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14927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20367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lncRNA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2493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14703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bl>
          </a:graphicData>
        </a:graphic>
      </p:graphicFrame>
    </p:spTree>
    <p:extLst>
      <p:ext uri="{BB962C8B-B14F-4D97-AF65-F5344CB8AC3E}">
        <p14:creationId xmlns:p14="http://schemas.microsoft.com/office/powerpoint/2010/main" val="3946187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854E0C-D046-4940-BBAC-B6DDE62C73E9}"/>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18</a:t>
            </a:fld>
            <a:endParaRPr lang="en-CA" spc="-1" dirty="0"/>
          </a:p>
        </p:txBody>
      </p:sp>
      <p:sp>
        <p:nvSpPr>
          <p:cNvPr id="3" name="CustomShape 1">
            <a:extLst>
              <a:ext uri="{FF2B5EF4-FFF2-40B4-BE49-F238E27FC236}">
                <a16:creationId xmlns:a16="http://schemas.microsoft.com/office/drawing/2014/main" id="{111C2FC1-E684-4A3F-939C-2F30FDBEC968}"/>
              </a:ext>
            </a:extLst>
          </p:cNvPr>
          <p:cNvSpPr/>
          <p:nvPr/>
        </p:nvSpPr>
        <p:spPr>
          <a:xfrm>
            <a:off x="149851" y="2239763"/>
            <a:ext cx="6553429"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S3.</a:t>
            </a:r>
            <a:r>
              <a:rPr lang="en-CA" sz="1200" b="0" strike="noStrike" spc="-1" dirty="0">
                <a:solidFill>
                  <a:srgbClr val="000000"/>
                </a:solidFill>
                <a:latin typeface="Calibri"/>
              </a:rPr>
              <a:t> </a:t>
            </a:r>
            <a:r>
              <a:rPr lang="en-CA" sz="1200" b="1" spc="-1" dirty="0">
                <a:solidFill>
                  <a:srgbClr val="000000"/>
                </a:solidFill>
                <a:latin typeface="Calibri"/>
              </a:rPr>
              <a:t>Sequencing depth and quality assessment of the TGIRT-Seq datasets generated for each tissue.</a:t>
            </a:r>
            <a:endParaRPr lang="en-CA" sz="1200" b="0" strike="noStrike" spc="-1" dirty="0">
              <a:latin typeface="Arial"/>
            </a:endParaRPr>
          </a:p>
        </p:txBody>
      </p:sp>
      <p:graphicFrame>
        <p:nvGraphicFramePr>
          <p:cNvPr id="4" name="Table 6">
            <a:extLst>
              <a:ext uri="{FF2B5EF4-FFF2-40B4-BE49-F238E27FC236}">
                <a16:creationId xmlns:a16="http://schemas.microsoft.com/office/drawing/2014/main" id="{1AF6270F-1A0B-4D03-9B38-53E8C222D108}"/>
              </a:ext>
            </a:extLst>
          </p:cNvPr>
          <p:cNvGraphicFramePr>
            <a:graphicFrameLocks noGrp="1"/>
          </p:cNvGraphicFramePr>
          <p:nvPr>
            <p:extLst>
              <p:ext uri="{D42A27DB-BD31-4B8C-83A1-F6EECF244321}">
                <p14:modId xmlns:p14="http://schemas.microsoft.com/office/powerpoint/2010/main" val="947330275"/>
              </p:ext>
            </p:extLst>
          </p:nvPr>
        </p:nvGraphicFramePr>
        <p:xfrm>
          <a:off x="149852" y="2851785"/>
          <a:ext cx="6570920" cy="3440430"/>
        </p:xfrm>
        <a:graphic>
          <a:graphicData uri="http://schemas.openxmlformats.org/drawingml/2006/table">
            <a:tbl>
              <a:tblPr firstRow="1" bandRow="1"/>
              <a:tblGrid>
                <a:gridCol w="821365">
                  <a:extLst>
                    <a:ext uri="{9D8B030D-6E8A-4147-A177-3AD203B41FA5}">
                      <a16:colId xmlns:a16="http://schemas.microsoft.com/office/drawing/2014/main" val="1119503059"/>
                    </a:ext>
                  </a:extLst>
                </a:gridCol>
                <a:gridCol w="821365">
                  <a:extLst>
                    <a:ext uri="{9D8B030D-6E8A-4147-A177-3AD203B41FA5}">
                      <a16:colId xmlns:a16="http://schemas.microsoft.com/office/drawing/2014/main" val="2329747772"/>
                    </a:ext>
                  </a:extLst>
                </a:gridCol>
                <a:gridCol w="821365">
                  <a:extLst>
                    <a:ext uri="{9D8B030D-6E8A-4147-A177-3AD203B41FA5}">
                      <a16:colId xmlns:a16="http://schemas.microsoft.com/office/drawing/2014/main" val="1899579114"/>
                    </a:ext>
                  </a:extLst>
                </a:gridCol>
                <a:gridCol w="821365">
                  <a:extLst>
                    <a:ext uri="{9D8B030D-6E8A-4147-A177-3AD203B41FA5}">
                      <a16:colId xmlns:a16="http://schemas.microsoft.com/office/drawing/2014/main" val="1523910637"/>
                    </a:ext>
                  </a:extLst>
                </a:gridCol>
                <a:gridCol w="821365">
                  <a:extLst>
                    <a:ext uri="{9D8B030D-6E8A-4147-A177-3AD203B41FA5}">
                      <a16:colId xmlns:a16="http://schemas.microsoft.com/office/drawing/2014/main" val="3509692972"/>
                    </a:ext>
                  </a:extLst>
                </a:gridCol>
                <a:gridCol w="821365">
                  <a:extLst>
                    <a:ext uri="{9D8B030D-6E8A-4147-A177-3AD203B41FA5}">
                      <a16:colId xmlns:a16="http://schemas.microsoft.com/office/drawing/2014/main" val="467825274"/>
                    </a:ext>
                  </a:extLst>
                </a:gridCol>
                <a:gridCol w="821365">
                  <a:extLst>
                    <a:ext uri="{9D8B030D-6E8A-4147-A177-3AD203B41FA5}">
                      <a16:colId xmlns:a16="http://schemas.microsoft.com/office/drawing/2014/main" val="805350420"/>
                    </a:ext>
                  </a:extLst>
                </a:gridCol>
                <a:gridCol w="821365">
                  <a:extLst>
                    <a:ext uri="{9D8B030D-6E8A-4147-A177-3AD203B41FA5}">
                      <a16:colId xmlns:a16="http://schemas.microsoft.com/office/drawing/2014/main" val="1442873475"/>
                    </a:ext>
                  </a:extLst>
                </a:gridCol>
              </a:tblGrid>
              <a:tr h="370840">
                <a:tc>
                  <a:txBody>
                    <a:bodyPr/>
                    <a:lstStyle/>
                    <a:p>
                      <a:pPr algn="ctr" fontAlgn="b"/>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Breast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a:solidFill>
                            <a:schemeClr val="tx1"/>
                          </a:solidFill>
                          <a:effectLst/>
                          <a:latin typeface="Calibri" panose="020F0502020204030204" pitchFamily="34" charset="0"/>
                          <a:cs typeface="Calibri" panose="020F0502020204030204" pitchFamily="34" charset="0"/>
                        </a:rPr>
                        <a:t>Ovary average</a:t>
                      </a:r>
                      <a:endParaRPr lang="fr-CA" sz="1200" b="0" i="0" u="none" strike="noStrike" baseline="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Prostate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Testis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Liver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dirty="0" err="1">
                          <a:solidFill>
                            <a:schemeClr val="tx1"/>
                          </a:solidFill>
                          <a:effectLst/>
                          <a:latin typeface="Calibri" panose="020F0502020204030204" pitchFamily="34" charset="0"/>
                          <a:cs typeface="Calibri" panose="020F0502020204030204" pitchFamily="34" charset="0"/>
                        </a:rPr>
                        <a:t>Skeletal</a:t>
                      </a:r>
                      <a:r>
                        <a:rPr lang="fr-CA" sz="1200" b="0" u="none" strike="noStrike" baseline="0" dirty="0">
                          <a:solidFill>
                            <a:schemeClr val="tx1"/>
                          </a:solidFill>
                          <a:effectLst/>
                          <a:latin typeface="Calibri" panose="020F0502020204030204" pitchFamily="34" charset="0"/>
                          <a:cs typeface="Calibri" panose="020F0502020204030204" pitchFamily="34" charset="0"/>
                        </a:rPr>
                        <a:t> muscle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Brain </a:t>
                      </a:r>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1475011999"/>
                  </a:ext>
                </a:extLst>
              </a:tr>
              <a:tr h="370840">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Total </a:t>
                      </a:r>
                      <a:r>
                        <a:rPr lang="fr-CA" sz="1200" b="0" u="none" strike="noStrike" baseline="0" dirty="0" err="1">
                          <a:solidFill>
                            <a:schemeClr val="tx1"/>
                          </a:solidFill>
                          <a:effectLst/>
                          <a:latin typeface="Calibri" panose="020F0502020204030204" pitchFamily="34" charset="0"/>
                          <a:cs typeface="Calibri" panose="020F0502020204030204" pitchFamily="34" charset="0"/>
                        </a:rPr>
                        <a:t>number</a:t>
                      </a:r>
                      <a:r>
                        <a:rPr lang="fr-CA" sz="1200" b="0" u="none" strike="noStrike" baseline="0" dirty="0">
                          <a:solidFill>
                            <a:schemeClr val="tx1"/>
                          </a:solidFill>
                          <a:effectLst/>
                          <a:latin typeface="Calibri" panose="020F0502020204030204" pitchFamily="34" charset="0"/>
                          <a:cs typeface="Calibri" panose="020F0502020204030204" pitchFamily="34" charset="0"/>
                        </a:rPr>
                        <a:t> of </a:t>
                      </a:r>
                      <a:r>
                        <a:rPr lang="fr-CA" sz="1200" b="0" u="none" strike="noStrike" baseline="0" dirty="0" err="1">
                          <a:solidFill>
                            <a:schemeClr val="tx1"/>
                          </a:solidFill>
                          <a:effectLst/>
                          <a:latin typeface="Calibri" panose="020F0502020204030204" pitchFamily="34" charset="0"/>
                          <a:cs typeface="Calibri" panose="020F0502020204030204" pitchFamily="34" charset="0"/>
                        </a:rPr>
                        <a:t>reads</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lnT w="12700" cap="flat" cmpd="sng" algn="ctr">
                      <a:solidFill>
                        <a:schemeClr val="tx2"/>
                      </a:solidFill>
                      <a:prstDash val="solid"/>
                      <a:round/>
                      <a:headEnd type="none" w="med" len="med"/>
                      <a:tailEnd type="none" w="med" len="med"/>
                    </a:lnT>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62 086 000</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58 077 456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68 666 341</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60 247 563</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58 656 576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77 793 106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57 189 594</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3012991630"/>
                  </a:ext>
                </a:extLst>
              </a:tr>
              <a:tr h="370840">
                <a:tc>
                  <a:txBody>
                    <a:bodyPr/>
                    <a:lstStyle/>
                    <a:p>
                      <a:pPr algn="ctr" fontAlgn="b"/>
                      <a:r>
                        <a:rPr lang="fr-CA" sz="1200" b="0" u="none" strike="noStrike" baseline="0" dirty="0" err="1">
                          <a:solidFill>
                            <a:schemeClr val="tx1"/>
                          </a:solidFill>
                          <a:effectLst/>
                          <a:latin typeface="Calibri" panose="020F0502020204030204" pitchFamily="34" charset="0"/>
                          <a:cs typeface="Calibri" panose="020F0502020204030204" pitchFamily="34" charset="0"/>
                        </a:rPr>
                        <a:t>Average</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read</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length</a:t>
                      </a:r>
                      <a:r>
                        <a:rPr lang="fr-CA" sz="1200" b="0" u="none" strike="noStrike" baseline="0" dirty="0">
                          <a:solidFill>
                            <a:schemeClr val="tx1"/>
                          </a:solidFill>
                          <a:effectLst/>
                          <a:latin typeface="Calibri" panose="020F0502020204030204" pitchFamily="34" charset="0"/>
                          <a:cs typeface="Calibri" panose="020F0502020204030204" pitchFamily="34" charset="0"/>
                        </a:rPr>
                        <a:t> (nt)</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133</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121</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124</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125</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126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1284795451"/>
                  </a:ext>
                </a:extLst>
              </a:tr>
              <a:tr h="370840">
                <a:tc>
                  <a:txBody>
                    <a:bodyPr/>
                    <a:lstStyle/>
                    <a:p>
                      <a:pPr algn="ctr" fontAlgn="b"/>
                      <a:r>
                        <a:rPr lang="fr-CA" sz="1200" b="0" u="none" strike="noStrike" baseline="0" dirty="0" err="1">
                          <a:solidFill>
                            <a:schemeClr val="tx1"/>
                          </a:solidFill>
                          <a:effectLst/>
                          <a:latin typeface="Calibri" panose="020F0502020204030204" pitchFamily="34" charset="0"/>
                          <a:cs typeface="Calibri" panose="020F0502020204030204" pitchFamily="34" charset="0"/>
                        </a:rPr>
                        <a:t>Uniquely</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mapped</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reads</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77,7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71,9</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78,6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79,3</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74,2</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a:solidFill>
                            <a:schemeClr val="tx1"/>
                          </a:solidFill>
                          <a:effectLst/>
                          <a:latin typeface="Calibri" panose="020F0502020204030204" pitchFamily="34" charset="0"/>
                          <a:cs typeface="Calibri" panose="020F0502020204030204" pitchFamily="34" charset="0"/>
                        </a:rPr>
                        <a:t>66,3</a:t>
                      </a:r>
                      <a:endParaRPr lang="fr-CA" sz="1200" b="0" i="0" u="none" strike="noStrike" baseline="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76,6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880129902"/>
                  </a:ext>
                </a:extLst>
              </a:tr>
              <a:tr h="370840">
                <a:tc>
                  <a:txBody>
                    <a:bodyPr/>
                    <a:lstStyle/>
                    <a:p>
                      <a:pPr algn="ctr" fontAlgn="b"/>
                      <a:r>
                        <a:rPr lang="fr-CA" sz="1200" b="0" u="none" strike="noStrike" baseline="0" dirty="0">
                          <a:solidFill>
                            <a:schemeClr val="tx1"/>
                          </a:solidFill>
                          <a:effectLst/>
                          <a:latin typeface="Calibri" panose="020F0502020204030204" pitchFamily="34" charset="0"/>
                          <a:cs typeface="Calibri" panose="020F0502020204030204" pitchFamily="34" charset="0"/>
                        </a:rPr>
                        <a:t>Multi-</a:t>
                      </a:r>
                      <a:r>
                        <a:rPr lang="fr-CA" sz="1200" b="0" u="none" strike="noStrike" baseline="0" dirty="0" err="1">
                          <a:solidFill>
                            <a:schemeClr val="tx1"/>
                          </a:solidFill>
                          <a:effectLst/>
                          <a:latin typeface="Calibri" panose="020F0502020204030204" pitchFamily="34" charset="0"/>
                          <a:cs typeface="Calibri" panose="020F0502020204030204" pitchFamily="34" charset="0"/>
                        </a:rPr>
                        <a:t>mapped</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reads</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21,4</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27,4</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20,6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19,9</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25,1</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32,0</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22,7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558822464"/>
                  </a:ext>
                </a:extLst>
              </a:tr>
              <a:tr h="160785">
                <a:tc>
                  <a:txBody>
                    <a:bodyPr/>
                    <a:lstStyle/>
                    <a:p>
                      <a:pPr algn="ctr" fontAlgn="b"/>
                      <a:r>
                        <a:rPr lang="fr-CA" sz="1200" b="0" u="none" strike="noStrike" baseline="0" dirty="0" err="1">
                          <a:solidFill>
                            <a:schemeClr val="tx1"/>
                          </a:solidFill>
                          <a:effectLst/>
                          <a:latin typeface="Calibri" panose="020F0502020204030204" pitchFamily="34" charset="0"/>
                          <a:cs typeface="Calibri" panose="020F0502020204030204" pitchFamily="34" charset="0"/>
                        </a:rPr>
                        <a:t>Unmapped</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r>
                        <a:rPr lang="fr-CA" sz="1200" b="0" u="none" strike="noStrike" baseline="0" dirty="0" err="1">
                          <a:solidFill>
                            <a:schemeClr val="tx1"/>
                          </a:solidFill>
                          <a:effectLst/>
                          <a:latin typeface="Calibri" panose="020F0502020204030204" pitchFamily="34" charset="0"/>
                          <a:cs typeface="Calibri" panose="020F0502020204030204" pitchFamily="34" charset="0"/>
                        </a:rPr>
                        <a:t>reads</a:t>
                      </a:r>
                      <a:r>
                        <a:rPr lang="fr-CA" sz="1200" b="0" u="none" strike="noStrike" baseline="0" dirty="0">
                          <a:solidFill>
                            <a:schemeClr val="tx1"/>
                          </a:solidFill>
                          <a:effectLst/>
                          <a:latin typeface="Calibri" panose="020F0502020204030204" pitchFamily="34" charset="0"/>
                          <a:cs typeface="Calibri" panose="020F0502020204030204" pitchFamily="34" charset="0"/>
                        </a:rPr>
                        <a:t> (%)</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0,9</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0,8</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0,8</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1,7</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tc>
                  <a:txBody>
                    <a:bodyPr/>
                    <a:lstStyle/>
                    <a:p>
                      <a:pPr algn="ctr" fontAlgn="b"/>
                      <a:r>
                        <a:rPr lang="fr-CA" sz="1200" u="none" strike="noStrike" baseline="0" dirty="0">
                          <a:solidFill>
                            <a:schemeClr val="tx1"/>
                          </a:solidFill>
                          <a:effectLst/>
                          <a:latin typeface="Calibri" panose="020F0502020204030204" pitchFamily="34" charset="0"/>
                          <a:cs typeface="Calibri" panose="020F0502020204030204" pitchFamily="34" charset="0"/>
                        </a:rPr>
                        <a:t>0,6</a:t>
                      </a:r>
                      <a:endParaRPr lang="fr-CA" sz="1200" b="0" i="0" u="none" strike="noStrike" baseline="0" dirty="0">
                        <a:solidFill>
                          <a:schemeClr val="tx1"/>
                        </a:solidFill>
                        <a:effectLst/>
                        <a:latin typeface="Calibri" panose="020F0502020204030204" pitchFamily="34" charset="0"/>
                        <a:cs typeface="Calibri" panose="020F0502020204030204" pitchFamily="34" charset="0"/>
                      </a:endParaRPr>
                    </a:p>
                  </a:txBody>
                  <a:tcPr marL="9525" marR="9525" marT="9525" anchor="b">
                    <a:solidFill>
                      <a:schemeClr val="bg1"/>
                    </a:solidFill>
                  </a:tcPr>
                </a:tc>
                <a:extLst>
                  <a:ext uri="{0D108BD9-81ED-4DB2-BD59-A6C34878D82A}">
                    <a16:rowId xmlns:a16="http://schemas.microsoft.com/office/drawing/2014/main" val="1867669031"/>
                  </a:ext>
                </a:extLst>
              </a:tr>
            </a:tbl>
          </a:graphicData>
        </a:graphic>
      </p:graphicFrame>
    </p:spTree>
    <p:extLst>
      <p:ext uri="{BB962C8B-B14F-4D97-AF65-F5344CB8AC3E}">
        <p14:creationId xmlns:p14="http://schemas.microsoft.com/office/powerpoint/2010/main" val="3021843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3EAC6-A71C-4A10-8EA7-CB87C25163CF}"/>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19</a:t>
            </a:fld>
            <a:endParaRPr lang="en-CA" spc="-1"/>
          </a:p>
        </p:txBody>
      </p:sp>
      <p:sp>
        <p:nvSpPr>
          <p:cNvPr id="3" name="CustomShape 1">
            <a:extLst>
              <a:ext uri="{FF2B5EF4-FFF2-40B4-BE49-F238E27FC236}">
                <a16:creationId xmlns:a16="http://schemas.microsoft.com/office/drawing/2014/main" id="{C046CB3E-6D51-4B6D-A29D-7E98781C8038}"/>
              </a:ext>
            </a:extLst>
          </p:cNvPr>
          <p:cNvSpPr/>
          <p:nvPr/>
        </p:nvSpPr>
        <p:spPr>
          <a:xfrm>
            <a:off x="176249" y="1031688"/>
            <a:ext cx="6045952" cy="31081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Table S4. Donor information and sample quality for each tissue sample</a:t>
            </a:r>
            <a:r>
              <a:rPr lang="en-CA" sz="1200" b="1" strike="noStrike" spc="-1" dirty="0">
                <a:solidFill>
                  <a:srgbClr val="000000"/>
                </a:solidFill>
                <a:latin typeface="Calibri"/>
              </a:rPr>
              <a:t>. </a:t>
            </a:r>
            <a:endParaRPr lang="en-CA" sz="1200" b="0" strike="noStrike" spc="-1" dirty="0">
              <a:latin typeface="Arial"/>
            </a:endParaRPr>
          </a:p>
        </p:txBody>
      </p:sp>
      <p:graphicFrame>
        <p:nvGraphicFramePr>
          <p:cNvPr id="4" name="Table 3">
            <a:extLst>
              <a:ext uri="{FF2B5EF4-FFF2-40B4-BE49-F238E27FC236}">
                <a16:creationId xmlns:a16="http://schemas.microsoft.com/office/drawing/2014/main" id="{AB858D88-9A73-4B43-95DB-D3E198DD2F9A}"/>
              </a:ext>
            </a:extLst>
          </p:cNvPr>
          <p:cNvGraphicFramePr>
            <a:graphicFrameLocks noGrp="1"/>
          </p:cNvGraphicFramePr>
          <p:nvPr>
            <p:extLst>
              <p:ext uri="{D42A27DB-BD31-4B8C-83A1-F6EECF244321}">
                <p14:modId xmlns:p14="http://schemas.microsoft.com/office/powerpoint/2010/main" val="3610921653"/>
              </p:ext>
            </p:extLst>
          </p:nvPr>
        </p:nvGraphicFramePr>
        <p:xfrm>
          <a:off x="199604" y="1478986"/>
          <a:ext cx="6458792" cy="6629173"/>
        </p:xfrm>
        <a:graphic>
          <a:graphicData uri="http://schemas.openxmlformats.org/drawingml/2006/table">
            <a:tbl>
              <a:tblPr firstRow="1" bandRow="1">
                <a:tableStyleId>{5C22544A-7EE6-4342-B048-85BDC9FD1C3A}</a:tableStyleId>
              </a:tblPr>
              <a:tblGrid>
                <a:gridCol w="1614698">
                  <a:extLst>
                    <a:ext uri="{9D8B030D-6E8A-4147-A177-3AD203B41FA5}">
                      <a16:colId xmlns:a16="http://schemas.microsoft.com/office/drawing/2014/main" val="2365166840"/>
                    </a:ext>
                  </a:extLst>
                </a:gridCol>
                <a:gridCol w="1614698">
                  <a:extLst>
                    <a:ext uri="{9D8B030D-6E8A-4147-A177-3AD203B41FA5}">
                      <a16:colId xmlns:a16="http://schemas.microsoft.com/office/drawing/2014/main" val="4202567048"/>
                    </a:ext>
                  </a:extLst>
                </a:gridCol>
                <a:gridCol w="1614698">
                  <a:extLst>
                    <a:ext uri="{9D8B030D-6E8A-4147-A177-3AD203B41FA5}">
                      <a16:colId xmlns:a16="http://schemas.microsoft.com/office/drawing/2014/main" val="851741776"/>
                    </a:ext>
                  </a:extLst>
                </a:gridCol>
                <a:gridCol w="1614698">
                  <a:extLst>
                    <a:ext uri="{9D8B030D-6E8A-4147-A177-3AD203B41FA5}">
                      <a16:colId xmlns:a16="http://schemas.microsoft.com/office/drawing/2014/main" val="2937191159"/>
                    </a:ext>
                  </a:extLst>
                </a:gridCol>
              </a:tblGrid>
              <a:tr h="336166">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Sample</a:t>
                      </a:r>
                      <a:r>
                        <a:rPr lang="fr-CA" sz="1100" b="0" i="0" u="none" strike="noStrike" dirty="0">
                          <a:solidFill>
                            <a:schemeClr val="tx1"/>
                          </a:solidFill>
                          <a:effectLst/>
                          <a:latin typeface="Calibri" panose="020F0502020204030204" pitchFamily="34" charset="0"/>
                          <a:cs typeface="Calibri" panose="020F0502020204030204" pitchFamily="34" charset="0"/>
                        </a:rPr>
                        <a:t> </a:t>
                      </a:r>
                      <a:r>
                        <a:rPr lang="fr-CA" sz="1100" b="0" i="0" u="none" strike="noStrike" dirty="0" err="1">
                          <a:solidFill>
                            <a:schemeClr val="tx1"/>
                          </a:solidFill>
                          <a:effectLst/>
                          <a:latin typeface="Calibri" panose="020F0502020204030204" pitchFamily="34" charset="0"/>
                          <a:cs typeface="Calibri" panose="020F0502020204030204" pitchFamily="34" charset="0"/>
                        </a:rPr>
                        <a:t>name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Sex</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Age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chemeClr val="tx1"/>
                          </a:solidFill>
                          <a:effectLst/>
                          <a:latin typeface="Calibri" panose="020F0502020204030204" pitchFamily="34" charset="0"/>
                          <a:cs typeface="Calibri" panose="020F0502020204030204" pitchFamily="34" charset="0"/>
                        </a:rPr>
                        <a:t>RNA integrity number (RIN)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999763"/>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Breast_1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509382"/>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Breast_2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985487"/>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Breast_3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5849628"/>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Ovary_1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3289136"/>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Ovary_2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035587"/>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Ovary_3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N/A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3265232"/>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Prostate_1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7161269"/>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Prostate_2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9167247"/>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Prostate_3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2115512"/>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Testis_1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3253456"/>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Testis_2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386506"/>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Testis_3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64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1099949"/>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Liver_1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err="1">
                          <a:solidFill>
                            <a:schemeClr val="tx1"/>
                          </a:solidFill>
                          <a:effectLst/>
                          <a:latin typeface="Calibri" panose="020F0502020204030204" pitchFamily="34" charset="0"/>
                          <a:cs typeface="Calibri" panose="020F0502020204030204" pitchFamily="34" charset="0"/>
                        </a:rPr>
                        <a:t>Female</a:t>
                      </a:r>
                      <a:endParaRPr lang="fr-CA" sz="11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4876166"/>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Liver_2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7667008"/>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Liver_3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424579"/>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Brain_1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2779183"/>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Brain_2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2610154"/>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Brain_3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255328"/>
                  </a:ext>
                </a:extLst>
              </a:tr>
              <a:tr h="299667">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Skeletal_muscle_1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6404919"/>
                  </a:ext>
                </a:extLst>
              </a:tr>
              <a:tr h="29966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CA" sz="1100" b="0" i="0" u="none" strike="noStrike" dirty="0">
                          <a:solidFill>
                            <a:schemeClr val="tx1"/>
                          </a:solidFill>
                          <a:effectLst/>
                          <a:latin typeface="Calibri" panose="020F0502020204030204" pitchFamily="34" charset="0"/>
                          <a:cs typeface="Calibri" panose="020F0502020204030204" pitchFamily="34" charset="0"/>
                        </a:rPr>
                        <a:t>Skeletal_muscle_2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1328430"/>
                  </a:ext>
                </a:extLst>
              </a:tr>
              <a:tr h="29966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CA" sz="1100" b="0" i="0" u="none" strike="noStrike" dirty="0">
                          <a:solidFill>
                            <a:schemeClr val="tx1"/>
                          </a:solidFill>
                          <a:effectLst/>
                          <a:latin typeface="Calibri" panose="020F0502020204030204" pitchFamily="34" charset="0"/>
                          <a:cs typeface="Calibri" panose="020F0502020204030204" pitchFamily="34" charset="0"/>
                        </a:rPr>
                        <a:t>Skeletal_muscle_3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Male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CA" sz="1100" b="0" i="0" u="none" strike="noStrike" dirty="0">
                          <a:solidFill>
                            <a:schemeClr val="tx1"/>
                          </a:solidFill>
                          <a:effectLst/>
                          <a:latin typeface="Calibri" panose="020F0502020204030204" pitchFamily="34" charset="0"/>
                          <a:cs typeface="Calibri" panose="020F0502020204030204" pitchFamily="34" charset="0"/>
                        </a:rPr>
                        <a:t>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854342"/>
                  </a:ext>
                </a:extLst>
              </a:tr>
            </a:tbl>
          </a:graphicData>
        </a:graphic>
      </p:graphicFrame>
    </p:spTree>
    <p:extLst>
      <p:ext uri="{BB962C8B-B14F-4D97-AF65-F5344CB8AC3E}">
        <p14:creationId xmlns:p14="http://schemas.microsoft.com/office/powerpoint/2010/main" val="244728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C0198-AE6A-4092-87BB-D9B769D93D4C}"/>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2</a:t>
            </a:fld>
            <a:endParaRPr lang="en-CA" spc="-1"/>
          </a:p>
        </p:txBody>
      </p:sp>
      <p:sp>
        <p:nvSpPr>
          <p:cNvPr id="3" name="CustomShape 1">
            <a:extLst>
              <a:ext uri="{FF2B5EF4-FFF2-40B4-BE49-F238E27FC236}">
                <a16:creationId xmlns:a16="http://schemas.microsoft.com/office/drawing/2014/main" id="{CC8EDEA1-F5A5-4DCD-968B-2066F73AD94F}"/>
              </a:ext>
            </a:extLst>
          </p:cNvPr>
          <p:cNvSpPr/>
          <p:nvPr/>
        </p:nvSpPr>
        <p:spPr>
          <a:xfrm>
            <a:off x="0" y="8366160"/>
            <a:ext cx="6674040" cy="53019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S1 (Supplementary to Figure 1)</a:t>
            </a:r>
            <a:r>
              <a:rPr lang="en-CA" sz="1200" b="0" strike="noStrike" spc="-1" dirty="0">
                <a:solidFill>
                  <a:srgbClr val="000000"/>
                </a:solidFill>
                <a:latin typeface="Calibri"/>
              </a:rPr>
              <a:t>. </a:t>
            </a:r>
            <a:r>
              <a:rPr lang="en-CA" sz="1200" b="1" strike="noStrike" spc="-1" dirty="0">
                <a:solidFill>
                  <a:srgbClr val="000000"/>
                </a:solidFill>
                <a:latin typeface="Calibri"/>
              </a:rPr>
              <a:t>Most RNAs are poorly expressed across </a:t>
            </a:r>
            <a:r>
              <a:rPr lang="en-CA" sz="1200" b="1" spc="-1" dirty="0">
                <a:solidFill>
                  <a:srgbClr val="000000"/>
                </a:solidFill>
                <a:latin typeface="Calibri"/>
              </a:rPr>
              <a:t>the tissues</a:t>
            </a:r>
            <a:r>
              <a:rPr lang="en-CA" sz="1200" b="1" strike="noStrike" spc="-1" dirty="0">
                <a:solidFill>
                  <a:srgbClr val="000000"/>
                </a:solidFill>
                <a:latin typeface="Calibri"/>
              </a:rPr>
              <a:t>.</a:t>
            </a:r>
            <a:r>
              <a:rPr lang="en-CA" sz="1200" b="0" strike="noStrike" spc="-1" dirty="0">
                <a:solidFill>
                  <a:srgbClr val="000000"/>
                </a:solidFill>
                <a:latin typeface="Calibri"/>
              </a:rPr>
              <a:t> Heatmap of all RNAs with an abundance greater than 1 TPM in at least one </a:t>
            </a:r>
            <a:r>
              <a:rPr lang="en-CA" sz="1200" spc="-1" dirty="0">
                <a:solidFill>
                  <a:srgbClr val="000000"/>
                </a:solidFill>
                <a:latin typeface="Calibri"/>
              </a:rPr>
              <a:t>tissue sample. Abundance color scale is shown on top left.</a:t>
            </a:r>
            <a:endParaRPr lang="en-CA" sz="1200" b="0" strike="noStrike" spc="-1" dirty="0">
              <a:latin typeface="Arial"/>
            </a:endParaRPr>
          </a:p>
        </p:txBody>
      </p:sp>
      <p:pic>
        <p:nvPicPr>
          <p:cNvPr id="4" name="Picture 3">
            <a:extLst>
              <a:ext uri="{FF2B5EF4-FFF2-40B4-BE49-F238E27FC236}">
                <a16:creationId xmlns:a16="http://schemas.microsoft.com/office/drawing/2014/main" id="{237E1910-BDC6-4501-A8D8-1D5CA7712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36" y="492834"/>
            <a:ext cx="6618420" cy="7873326"/>
          </a:xfrm>
          <a:prstGeom prst="rect">
            <a:avLst/>
          </a:prstGeom>
        </p:spPr>
      </p:pic>
    </p:spTree>
    <p:extLst>
      <p:ext uri="{BB962C8B-B14F-4D97-AF65-F5344CB8AC3E}">
        <p14:creationId xmlns:p14="http://schemas.microsoft.com/office/powerpoint/2010/main" val="322542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878BB0-1459-43E1-8751-2B44DF5E7BF9}"/>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3</a:t>
            </a:fld>
            <a:endParaRPr lang="en-CA" spc="-1"/>
          </a:p>
        </p:txBody>
      </p:sp>
      <p:sp>
        <p:nvSpPr>
          <p:cNvPr id="3" name="CustomShape 1">
            <a:extLst>
              <a:ext uri="{FF2B5EF4-FFF2-40B4-BE49-F238E27FC236}">
                <a16:creationId xmlns:a16="http://schemas.microsoft.com/office/drawing/2014/main" id="{937A7744-B0A8-4600-9D4A-95D8E7250CF1}"/>
              </a:ext>
            </a:extLst>
          </p:cNvPr>
          <p:cNvSpPr/>
          <p:nvPr/>
        </p:nvSpPr>
        <p:spPr>
          <a:xfrm>
            <a:off x="-34546" y="8046442"/>
            <a:ext cx="6892545" cy="6157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S2 (Supplementary to Figure 1). SnoRNAs and tRNAs show a wide range of </a:t>
            </a:r>
            <a:r>
              <a:rPr lang="en-CA" sz="1200" b="1" spc="-1" dirty="0">
                <a:solidFill>
                  <a:srgbClr val="000000"/>
                </a:solidFill>
                <a:latin typeface="Calibri"/>
              </a:rPr>
              <a:t>abundance across tissues compared to other biotypes. </a:t>
            </a:r>
            <a:r>
              <a:rPr lang="en-CA" sz="1200" spc="-1" dirty="0">
                <a:solidFill>
                  <a:srgbClr val="000000"/>
                </a:solidFill>
                <a:latin typeface="Calibri"/>
              </a:rPr>
              <a:t>(A-E) Bar chart displaying the proportion of a specific RNA biotype across abundance ranges for each tissue for the snoRNA (A), snRNA (B), tRNA (C), protein-coding (D) and lncRNA (E) biotypes.</a:t>
            </a:r>
            <a:endParaRPr lang="en-CA" sz="1200" b="0" strike="noStrike" spc="-1" dirty="0">
              <a:latin typeface="Arial"/>
            </a:endParaRPr>
          </a:p>
        </p:txBody>
      </p:sp>
      <p:sp>
        <p:nvSpPr>
          <p:cNvPr id="4" name="CustomShape 2">
            <a:extLst>
              <a:ext uri="{FF2B5EF4-FFF2-40B4-BE49-F238E27FC236}">
                <a16:creationId xmlns:a16="http://schemas.microsoft.com/office/drawing/2014/main" id="{F7C40909-B508-4C01-9E9C-39B7C20E087A}"/>
              </a:ext>
            </a:extLst>
          </p:cNvPr>
          <p:cNvSpPr/>
          <p:nvPr/>
        </p:nvSpPr>
        <p:spPr>
          <a:xfrm>
            <a:off x="-20558" y="754739"/>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A</a:t>
            </a:r>
            <a:endParaRPr lang="en-CA" sz="1800" b="0" strike="noStrike" spc="-1" dirty="0">
              <a:latin typeface="Arial"/>
            </a:endParaRPr>
          </a:p>
        </p:txBody>
      </p:sp>
      <p:sp>
        <p:nvSpPr>
          <p:cNvPr id="5" name="CustomShape 3">
            <a:extLst>
              <a:ext uri="{FF2B5EF4-FFF2-40B4-BE49-F238E27FC236}">
                <a16:creationId xmlns:a16="http://schemas.microsoft.com/office/drawing/2014/main" id="{F897C00C-1C56-4010-A97A-48254EC19172}"/>
              </a:ext>
            </a:extLst>
          </p:cNvPr>
          <p:cNvSpPr/>
          <p:nvPr/>
        </p:nvSpPr>
        <p:spPr>
          <a:xfrm>
            <a:off x="-20558" y="2086344"/>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B</a:t>
            </a:r>
            <a:endParaRPr lang="en-CA" sz="1800" b="0" strike="noStrike" spc="-1" dirty="0">
              <a:latin typeface="Arial"/>
            </a:endParaRPr>
          </a:p>
        </p:txBody>
      </p:sp>
      <p:sp>
        <p:nvSpPr>
          <p:cNvPr id="6" name="CustomShape 5">
            <a:extLst>
              <a:ext uri="{FF2B5EF4-FFF2-40B4-BE49-F238E27FC236}">
                <a16:creationId xmlns:a16="http://schemas.microsoft.com/office/drawing/2014/main" id="{147E65CD-2DB6-41FA-87A7-2697A3860056}"/>
              </a:ext>
            </a:extLst>
          </p:cNvPr>
          <p:cNvSpPr/>
          <p:nvPr/>
        </p:nvSpPr>
        <p:spPr>
          <a:xfrm>
            <a:off x="-20558" y="4734557"/>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D</a:t>
            </a:r>
            <a:endParaRPr lang="en-CA" sz="1800" b="0" strike="noStrike" spc="-1" dirty="0">
              <a:latin typeface="Arial"/>
            </a:endParaRPr>
          </a:p>
        </p:txBody>
      </p:sp>
      <p:sp>
        <p:nvSpPr>
          <p:cNvPr id="7" name="CustomShape 4">
            <a:extLst>
              <a:ext uri="{FF2B5EF4-FFF2-40B4-BE49-F238E27FC236}">
                <a16:creationId xmlns:a16="http://schemas.microsoft.com/office/drawing/2014/main" id="{EF0CFF09-80F9-4DC0-9AC7-A43EFFBC156B}"/>
              </a:ext>
            </a:extLst>
          </p:cNvPr>
          <p:cNvSpPr/>
          <p:nvPr/>
        </p:nvSpPr>
        <p:spPr>
          <a:xfrm>
            <a:off x="-20558" y="3386386"/>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C</a:t>
            </a:r>
            <a:endParaRPr lang="en-CA" sz="1800" b="0" strike="noStrike" spc="-1" dirty="0">
              <a:latin typeface="Arial"/>
            </a:endParaRPr>
          </a:p>
        </p:txBody>
      </p:sp>
      <p:sp>
        <p:nvSpPr>
          <p:cNvPr id="8" name="CustomShape 4">
            <a:extLst>
              <a:ext uri="{FF2B5EF4-FFF2-40B4-BE49-F238E27FC236}">
                <a16:creationId xmlns:a16="http://schemas.microsoft.com/office/drawing/2014/main" id="{806905B1-8084-4B25-8C07-2FB2F6863C2A}"/>
              </a:ext>
            </a:extLst>
          </p:cNvPr>
          <p:cNvSpPr/>
          <p:nvPr/>
        </p:nvSpPr>
        <p:spPr>
          <a:xfrm>
            <a:off x="-20558" y="5974439"/>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b="1" spc="-1" dirty="0">
                <a:solidFill>
                  <a:srgbClr val="000000"/>
                </a:solidFill>
                <a:latin typeface="Arial"/>
              </a:rPr>
              <a:t>E</a:t>
            </a:r>
            <a:endParaRPr lang="en-CA" sz="1800" b="0" strike="noStrike" spc="-1" dirty="0">
              <a:latin typeface="Arial"/>
            </a:endParaRPr>
          </a:p>
        </p:txBody>
      </p:sp>
      <p:pic>
        <p:nvPicPr>
          <p:cNvPr id="9" name="Picture 8">
            <a:extLst>
              <a:ext uri="{FF2B5EF4-FFF2-40B4-BE49-F238E27FC236}">
                <a16:creationId xmlns:a16="http://schemas.microsoft.com/office/drawing/2014/main" id="{1BFD901B-9CE6-49B2-B3C1-CF54D99E9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632" y="2025188"/>
            <a:ext cx="4881669" cy="976485"/>
          </a:xfrm>
          <a:prstGeom prst="rect">
            <a:avLst/>
          </a:prstGeom>
        </p:spPr>
      </p:pic>
      <p:pic>
        <p:nvPicPr>
          <p:cNvPr id="10" name="Picture 9">
            <a:extLst>
              <a:ext uri="{FF2B5EF4-FFF2-40B4-BE49-F238E27FC236}">
                <a16:creationId xmlns:a16="http://schemas.microsoft.com/office/drawing/2014/main" id="{5DEDD0E3-5B91-42F4-BD6E-F580AA7CB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631" y="3316777"/>
            <a:ext cx="4881669" cy="976485"/>
          </a:xfrm>
          <a:prstGeom prst="rect">
            <a:avLst/>
          </a:prstGeom>
        </p:spPr>
      </p:pic>
      <p:pic>
        <p:nvPicPr>
          <p:cNvPr id="11" name="Picture 10">
            <a:extLst>
              <a:ext uri="{FF2B5EF4-FFF2-40B4-BE49-F238E27FC236}">
                <a16:creationId xmlns:a16="http://schemas.microsoft.com/office/drawing/2014/main" id="{073A4327-F0B5-4045-9A08-F5AB991F8B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766" y="4581449"/>
            <a:ext cx="4881669" cy="1011268"/>
          </a:xfrm>
          <a:prstGeom prst="rect">
            <a:avLst/>
          </a:prstGeom>
        </p:spPr>
      </p:pic>
      <p:pic>
        <p:nvPicPr>
          <p:cNvPr id="12" name="Picture 11">
            <a:extLst>
              <a:ext uri="{FF2B5EF4-FFF2-40B4-BE49-F238E27FC236}">
                <a16:creationId xmlns:a16="http://schemas.microsoft.com/office/drawing/2014/main" id="{1436D368-CF06-494A-991A-648477D77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765" y="5881528"/>
            <a:ext cx="4881669" cy="1550958"/>
          </a:xfrm>
          <a:prstGeom prst="rect">
            <a:avLst/>
          </a:prstGeom>
        </p:spPr>
      </p:pic>
      <p:pic>
        <p:nvPicPr>
          <p:cNvPr id="13" name="Picture 12">
            <a:extLst>
              <a:ext uri="{FF2B5EF4-FFF2-40B4-BE49-F238E27FC236}">
                <a16:creationId xmlns:a16="http://schemas.microsoft.com/office/drawing/2014/main" id="{2FB9C7E2-89CB-4FD2-802A-47DAA61847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8593" y="3249397"/>
            <a:ext cx="1513288" cy="1423640"/>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61D5EE36-7C79-4F29-840F-8A4EE266F3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398" y="772338"/>
            <a:ext cx="4901535" cy="1065650"/>
          </a:xfrm>
          <a:prstGeom prst="rect">
            <a:avLst/>
          </a:prstGeom>
        </p:spPr>
      </p:pic>
    </p:spTree>
    <p:extLst>
      <p:ext uri="{BB962C8B-B14F-4D97-AF65-F5344CB8AC3E}">
        <p14:creationId xmlns:p14="http://schemas.microsoft.com/office/powerpoint/2010/main" val="1794966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B4420B-27DC-4DE3-8D94-73BD1591F2DD}"/>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4</a:t>
            </a:fld>
            <a:endParaRPr lang="en-CA" spc="-1"/>
          </a:p>
        </p:txBody>
      </p:sp>
      <p:sp>
        <p:nvSpPr>
          <p:cNvPr id="3" name="CustomShape 1">
            <a:extLst>
              <a:ext uri="{FF2B5EF4-FFF2-40B4-BE49-F238E27FC236}">
                <a16:creationId xmlns:a16="http://schemas.microsoft.com/office/drawing/2014/main" id="{ED0AD8C4-595B-4906-AA8A-954DCE2DCB3F}"/>
              </a:ext>
            </a:extLst>
          </p:cNvPr>
          <p:cNvSpPr/>
          <p:nvPr/>
        </p:nvSpPr>
        <p:spPr>
          <a:xfrm>
            <a:off x="74880" y="8090310"/>
            <a:ext cx="6783120" cy="102417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S3 (Supplementary to Figure </a:t>
            </a:r>
            <a:r>
              <a:rPr lang="en-CA" sz="1200" b="1" spc="-1" dirty="0">
                <a:solidFill>
                  <a:srgbClr val="000000"/>
                </a:solidFill>
                <a:latin typeface="Calibri"/>
              </a:rPr>
              <a:t>1)</a:t>
            </a:r>
            <a:r>
              <a:rPr lang="en-CA" sz="1200" b="1" strike="noStrike" spc="-1" dirty="0">
                <a:solidFill>
                  <a:srgbClr val="000000"/>
                </a:solidFill>
                <a:latin typeface="Calibri"/>
              </a:rPr>
              <a:t>. SnoRNAs show less variability than protein-coding RNA in their </a:t>
            </a:r>
            <a:r>
              <a:rPr lang="en-CA" sz="1200" b="1" spc="-1" dirty="0">
                <a:solidFill>
                  <a:srgbClr val="000000"/>
                </a:solidFill>
                <a:latin typeface="Calibri"/>
              </a:rPr>
              <a:t>abundance</a:t>
            </a:r>
            <a:r>
              <a:rPr lang="en-CA" sz="1200" b="1" strike="noStrike" spc="-1" dirty="0">
                <a:solidFill>
                  <a:srgbClr val="000000"/>
                </a:solidFill>
                <a:latin typeface="Calibri"/>
              </a:rPr>
              <a:t> across tissues.</a:t>
            </a:r>
            <a:r>
              <a:rPr lang="en-CA" sz="1200" b="0" strike="noStrike" spc="-1" dirty="0">
                <a:solidFill>
                  <a:srgbClr val="000000"/>
                </a:solidFill>
                <a:latin typeface="Calibri"/>
              </a:rPr>
              <a:t> (A-E) Cumulative abundance of gene biotypes expressed at an abundance greater than 1 TPM</a:t>
            </a:r>
            <a:r>
              <a:rPr lang="en-CA" sz="1200" spc="-1" dirty="0">
                <a:solidFill>
                  <a:srgbClr val="000000"/>
                </a:solidFill>
                <a:latin typeface="Calibri"/>
              </a:rPr>
              <a:t> </a:t>
            </a:r>
            <a:r>
              <a:rPr lang="en-CA" sz="1200" b="0" strike="noStrike" spc="-1" dirty="0">
                <a:solidFill>
                  <a:srgbClr val="000000"/>
                </a:solidFill>
                <a:latin typeface="Calibri"/>
              </a:rPr>
              <a:t>per tissue (left panel) (legend id shown in far middle right) and bar graph showing the proportion of genes making up the top 50% of the biotype in terms of abundance (right panel) for the snoRNA (A), snRNA (B), tRNA (C), protein-coding</a:t>
            </a:r>
            <a:r>
              <a:rPr lang="en-CA" sz="1200" spc="-1" dirty="0">
                <a:solidFill>
                  <a:srgbClr val="000000"/>
                </a:solidFill>
                <a:latin typeface="Calibri"/>
              </a:rPr>
              <a:t> </a:t>
            </a:r>
            <a:r>
              <a:rPr lang="en-CA" sz="1200" b="0" strike="noStrike" spc="-1" dirty="0">
                <a:solidFill>
                  <a:srgbClr val="000000"/>
                </a:solidFill>
                <a:latin typeface="Calibri"/>
              </a:rPr>
              <a:t>(D) and lncRNA (E) gene families. </a:t>
            </a:r>
            <a:r>
              <a:rPr lang="en-CA" sz="1200" b="1" strike="noStrike" spc="-1" dirty="0">
                <a:solidFill>
                  <a:srgbClr val="000000"/>
                </a:solidFill>
                <a:latin typeface="Calibri"/>
              </a:rPr>
              <a:t> </a:t>
            </a:r>
            <a:endParaRPr lang="en-CA" sz="1200" b="0" strike="noStrike" spc="-1" dirty="0">
              <a:latin typeface="Arial"/>
            </a:endParaRPr>
          </a:p>
        </p:txBody>
      </p:sp>
      <p:sp>
        <p:nvSpPr>
          <p:cNvPr id="4" name="CustomShape 2">
            <a:extLst>
              <a:ext uri="{FF2B5EF4-FFF2-40B4-BE49-F238E27FC236}">
                <a16:creationId xmlns:a16="http://schemas.microsoft.com/office/drawing/2014/main" id="{2F676370-94E0-4B1F-AD32-133717748773}"/>
              </a:ext>
            </a:extLst>
          </p:cNvPr>
          <p:cNvSpPr/>
          <p:nvPr/>
        </p:nvSpPr>
        <p:spPr>
          <a:xfrm>
            <a:off x="-17483" y="347586"/>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A</a:t>
            </a:r>
            <a:endParaRPr lang="en-CA" sz="1800" b="0" strike="noStrike" spc="-1" dirty="0">
              <a:latin typeface="Arial"/>
            </a:endParaRPr>
          </a:p>
        </p:txBody>
      </p:sp>
      <p:sp>
        <p:nvSpPr>
          <p:cNvPr id="5" name="CustomShape 3">
            <a:extLst>
              <a:ext uri="{FF2B5EF4-FFF2-40B4-BE49-F238E27FC236}">
                <a16:creationId xmlns:a16="http://schemas.microsoft.com/office/drawing/2014/main" id="{59E228DE-63B0-4D3E-A9B6-F4525F9D0D73}"/>
              </a:ext>
            </a:extLst>
          </p:cNvPr>
          <p:cNvSpPr/>
          <p:nvPr/>
        </p:nvSpPr>
        <p:spPr>
          <a:xfrm>
            <a:off x="-17483" y="1944063"/>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B</a:t>
            </a:r>
            <a:endParaRPr lang="en-CA" sz="1800" b="0" strike="noStrike" spc="-1" dirty="0">
              <a:latin typeface="Arial"/>
            </a:endParaRPr>
          </a:p>
        </p:txBody>
      </p:sp>
      <p:sp>
        <p:nvSpPr>
          <p:cNvPr id="6" name="CustomShape 5">
            <a:extLst>
              <a:ext uri="{FF2B5EF4-FFF2-40B4-BE49-F238E27FC236}">
                <a16:creationId xmlns:a16="http://schemas.microsoft.com/office/drawing/2014/main" id="{3F019E85-989E-4388-8273-ED138B77BD27}"/>
              </a:ext>
            </a:extLst>
          </p:cNvPr>
          <p:cNvSpPr/>
          <p:nvPr/>
        </p:nvSpPr>
        <p:spPr>
          <a:xfrm>
            <a:off x="-17483" y="5044071"/>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D</a:t>
            </a:r>
            <a:endParaRPr lang="en-CA" sz="1800" b="0" strike="noStrike" spc="-1" dirty="0">
              <a:latin typeface="Arial"/>
            </a:endParaRPr>
          </a:p>
        </p:txBody>
      </p:sp>
      <p:sp>
        <p:nvSpPr>
          <p:cNvPr id="7" name="CustomShape 4">
            <a:extLst>
              <a:ext uri="{FF2B5EF4-FFF2-40B4-BE49-F238E27FC236}">
                <a16:creationId xmlns:a16="http://schemas.microsoft.com/office/drawing/2014/main" id="{E98FFD6D-454E-4756-B4EB-EB0589FA9FA0}"/>
              </a:ext>
            </a:extLst>
          </p:cNvPr>
          <p:cNvSpPr/>
          <p:nvPr/>
        </p:nvSpPr>
        <p:spPr>
          <a:xfrm>
            <a:off x="-17483" y="3569981"/>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C</a:t>
            </a:r>
            <a:endParaRPr lang="en-CA" sz="1800" b="0" strike="noStrike" spc="-1" dirty="0">
              <a:latin typeface="Arial"/>
            </a:endParaRPr>
          </a:p>
        </p:txBody>
      </p:sp>
      <p:sp>
        <p:nvSpPr>
          <p:cNvPr id="8" name="CustomShape 4">
            <a:extLst>
              <a:ext uri="{FF2B5EF4-FFF2-40B4-BE49-F238E27FC236}">
                <a16:creationId xmlns:a16="http://schemas.microsoft.com/office/drawing/2014/main" id="{0A897184-607F-456E-A1BD-BFEE215BF36A}"/>
              </a:ext>
            </a:extLst>
          </p:cNvPr>
          <p:cNvSpPr/>
          <p:nvPr/>
        </p:nvSpPr>
        <p:spPr>
          <a:xfrm>
            <a:off x="-17483" y="6628181"/>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b="1" spc="-1" dirty="0">
                <a:solidFill>
                  <a:srgbClr val="000000"/>
                </a:solidFill>
                <a:latin typeface="Arial"/>
              </a:rPr>
              <a:t>E</a:t>
            </a:r>
            <a:endParaRPr lang="en-CA" sz="1800" b="0" strike="noStrike" spc="-1" dirty="0">
              <a:latin typeface="Arial"/>
            </a:endParaRPr>
          </a:p>
        </p:txBody>
      </p:sp>
      <p:pic>
        <p:nvPicPr>
          <p:cNvPr id="9" name="Picture 8">
            <a:extLst>
              <a:ext uri="{FF2B5EF4-FFF2-40B4-BE49-F238E27FC236}">
                <a16:creationId xmlns:a16="http://schemas.microsoft.com/office/drawing/2014/main" id="{155D49E9-8768-4099-8C8E-8E0F5818D7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9705" y="4189092"/>
            <a:ext cx="1398702" cy="1315843"/>
          </a:xfrm>
          <a:prstGeom prst="rect">
            <a:avLst/>
          </a:prstGeom>
        </p:spPr>
      </p:pic>
      <p:pic>
        <p:nvPicPr>
          <p:cNvPr id="10" name="Picture 9" descr="A close up of text on a white background&#10;&#10;Description automatically generated">
            <a:extLst>
              <a:ext uri="{FF2B5EF4-FFF2-40B4-BE49-F238E27FC236}">
                <a16:creationId xmlns:a16="http://schemas.microsoft.com/office/drawing/2014/main" id="{FA72FD08-AA56-4C40-97AF-35A8EAF67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492" y="1915720"/>
            <a:ext cx="2254086" cy="1479590"/>
          </a:xfrm>
          <a:prstGeom prst="rect">
            <a:avLst/>
          </a:prstGeom>
        </p:spPr>
      </p:pic>
      <p:pic>
        <p:nvPicPr>
          <p:cNvPr id="11" name="Picture 10" descr="A close up of text on a white background&#10;&#10;Description automatically generated">
            <a:extLst>
              <a:ext uri="{FF2B5EF4-FFF2-40B4-BE49-F238E27FC236}">
                <a16:creationId xmlns:a16="http://schemas.microsoft.com/office/drawing/2014/main" id="{0F6A3A67-8716-42BB-B768-1DE39BE87B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252" y="3481438"/>
            <a:ext cx="2319192" cy="1479590"/>
          </a:xfrm>
          <a:prstGeom prst="rect">
            <a:avLst/>
          </a:prstGeom>
        </p:spPr>
      </p:pic>
      <p:pic>
        <p:nvPicPr>
          <p:cNvPr id="12" name="Picture 11" descr="A close up of a logo&#10;&#10;Description automatically generated">
            <a:extLst>
              <a:ext uri="{FF2B5EF4-FFF2-40B4-BE49-F238E27FC236}">
                <a16:creationId xmlns:a16="http://schemas.microsoft.com/office/drawing/2014/main" id="{9D0D1372-944D-4144-8E95-F09AF30DD0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381" y="5065056"/>
            <a:ext cx="2421036" cy="1479590"/>
          </a:xfrm>
          <a:prstGeom prst="rect">
            <a:avLst/>
          </a:prstGeom>
        </p:spPr>
      </p:pic>
      <p:pic>
        <p:nvPicPr>
          <p:cNvPr id="13" name="Picture 12" descr="A close up of text on a white background&#10;&#10;Description automatically generated">
            <a:extLst>
              <a:ext uri="{FF2B5EF4-FFF2-40B4-BE49-F238E27FC236}">
                <a16:creationId xmlns:a16="http://schemas.microsoft.com/office/drawing/2014/main" id="{B1931DAE-8AD2-4A65-BDCC-127F396BF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381" y="6573582"/>
            <a:ext cx="2319192" cy="1479590"/>
          </a:xfrm>
          <a:prstGeom prst="rect">
            <a:avLst/>
          </a:prstGeom>
        </p:spPr>
      </p:pic>
      <p:pic>
        <p:nvPicPr>
          <p:cNvPr id="14" name="Picture 13" descr="A screenshot of a cell phone&#10;&#10;Description automatically generated">
            <a:extLst>
              <a:ext uri="{FF2B5EF4-FFF2-40B4-BE49-F238E27FC236}">
                <a16:creationId xmlns:a16="http://schemas.microsoft.com/office/drawing/2014/main" id="{AE7A5409-3FAD-49A8-B04D-CA6D8A8C3E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381" y="362157"/>
            <a:ext cx="2313340" cy="1475857"/>
          </a:xfrm>
          <a:prstGeom prst="rect">
            <a:avLst/>
          </a:prstGeom>
        </p:spPr>
      </p:pic>
      <p:pic>
        <p:nvPicPr>
          <p:cNvPr id="21" name="Picture 20" descr="Chart, bar chart&#10;&#10;Description automatically generated">
            <a:extLst>
              <a:ext uri="{FF2B5EF4-FFF2-40B4-BE49-F238E27FC236}">
                <a16:creationId xmlns:a16="http://schemas.microsoft.com/office/drawing/2014/main" id="{F956792C-3423-473D-8CE8-E6DDD4F0B9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54211" y="1879974"/>
            <a:ext cx="2134767" cy="1571498"/>
          </a:xfrm>
          <a:prstGeom prst="rect">
            <a:avLst/>
          </a:prstGeom>
        </p:spPr>
      </p:pic>
      <p:pic>
        <p:nvPicPr>
          <p:cNvPr id="23" name="Picture 22" descr="Chart, bar chart&#10;&#10;Description automatically generated">
            <a:extLst>
              <a:ext uri="{FF2B5EF4-FFF2-40B4-BE49-F238E27FC236}">
                <a16:creationId xmlns:a16="http://schemas.microsoft.com/office/drawing/2014/main" id="{C799E382-202A-42E7-96C3-9FC401D965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4212" y="3403344"/>
            <a:ext cx="2134765" cy="1571497"/>
          </a:xfrm>
          <a:prstGeom prst="rect">
            <a:avLst/>
          </a:prstGeom>
        </p:spPr>
      </p:pic>
      <p:pic>
        <p:nvPicPr>
          <p:cNvPr id="25" name="Picture 24" descr="Chart, bar chart&#10;&#10;Description automatically generated">
            <a:extLst>
              <a:ext uri="{FF2B5EF4-FFF2-40B4-BE49-F238E27FC236}">
                <a16:creationId xmlns:a16="http://schemas.microsoft.com/office/drawing/2014/main" id="{03EAA35C-07A8-4904-8A32-4E54071E64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54211" y="6589747"/>
            <a:ext cx="2134766" cy="1571498"/>
          </a:xfrm>
          <a:prstGeom prst="rect">
            <a:avLst/>
          </a:prstGeom>
        </p:spPr>
      </p:pic>
      <p:pic>
        <p:nvPicPr>
          <p:cNvPr id="27" name="Picture 26" descr="Chart, bar chart&#10;&#10;Description automatically generated">
            <a:extLst>
              <a:ext uri="{FF2B5EF4-FFF2-40B4-BE49-F238E27FC236}">
                <a16:creationId xmlns:a16="http://schemas.microsoft.com/office/drawing/2014/main" id="{AD9C7414-2218-4594-A197-973390B2E2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83405" y="4925799"/>
            <a:ext cx="2076378" cy="1710825"/>
          </a:xfrm>
          <a:prstGeom prst="rect">
            <a:avLst/>
          </a:prstGeom>
        </p:spPr>
      </p:pic>
      <p:pic>
        <p:nvPicPr>
          <p:cNvPr id="29" name="Picture 28" descr="Chart, bar chart&#10;&#10;Description automatically generated">
            <a:extLst>
              <a:ext uri="{FF2B5EF4-FFF2-40B4-BE49-F238E27FC236}">
                <a16:creationId xmlns:a16="http://schemas.microsoft.com/office/drawing/2014/main" id="{9DBA60F3-9EA5-4B7F-A0E7-1CE78244447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67097" y="297390"/>
            <a:ext cx="2108994" cy="1552525"/>
          </a:xfrm>
          <a:prstGeom prst="rect">
            <a:avLst/>
          </a:prstGeom>
        </p:spPr>
      </p:pic>
    </p:spTree>
    <p:extLst>
      <p:ext uri="{BB962C8B-B14F-4D97-AF65-F5344CB8AC3E}">
        <p14:creationId xmlns:p14="http://schemas.microsoft.com/office/powerpoint/2010/main" val="1429877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E4FE9C-C861-4805-8B1D-79AF5D2AAEC1}"/>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5</a:t>
            </a:fld>
            <a:endParaRPr lang="en-CA" spc="-1"/>
          </a:p>
        </p:txBody>
      </p:sp>
      <p:sp>
        <p:nvSpPr>
          <p:cNvPr id="5" name="CustomShape 1">
            <a:extLst>
              <a:ext uri="{FF2B5EF4-FFF2-40B4-BE49-F238E27FC236}">
                <a16:creationId xmlns:a16="http://schemas.microsoft.com/office/drawing/2014/main" id="{B7957C84-78F4-482A-AF6E-997BE1E0C3EF}"/>
              </a:ext>
            </a:extLst>
          </p:cNvPr>
          <p:cNvSpPr/>
          <p:nvPr/>
        </p:nvSpPr>
        <p:spPr>
          <a:xfrm>
            <a:off x="14400" y="8084592"/>
            <a:ext cx="6831720" cy="103782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S4 (Supplementary to Figure 1)</a:t>
            </a:r>
            <a:r>
              <a:rPr lang="en-CA" sz="1200" b="0" strike="noStrike" spc="-1" dirty="0">
                <a:solidFill>
                  <a:srgbClr val="000000"/>
                </a:solidFill>
                <a:latin typeface="Calibri"/>
              </a:rPr>
              <a:t>.</a:t>
            </a:r>
            <a:r>
              <a:rPr lang="en-CA" sz="1200" b="1" strike="noStrike" spc="-1" dirty="0">
                <a:solidFill>
                  <a:srgbClr val="000000"/>
                </a:solidFill>
                <a:latin typeface="Calibri"/>
              </a:rPr>
              <a:t> Box C/D snoRNAs are more abundant than box H/ACA snoRNAs across tissues. </a:t>
            </a:r>
            <a:r>
              <a:rPr lang="en-CA" sz="1200" spc="-1" dirty="0">
                <a:solidFill>
                  <a:srgbClr val="000000"/>
                </a:solidFill>
                <a:latin typeface="Calibri"/>
              </a:rPr>
              <a:t>(A) Number of box C/D and H/ACA snoRNAs that have an abundance greater than 1 TPM across tissues and total abundance of snoRNAs across tissues (box C/D to H/ACA abundance ratio shown on the right of the bars). (</a:t>
            </a:r>
            <a:r>
              <a:rPr lang="en-CA" sz="1200" b="0" strike="noStrike" spc="-1" dirty="0">
                <a:solidFill>
                  <a:srgbClr val="000000"/>
                </a:solidFill>
                <a:latin typeface="Calibri"/>
              </a:rPr>
              <a:t>B) Proportion of snoRNAs of type box C/D or H/ACA as a function of the number of tissues in which they are abundant to at least 1 TPM. </a:t>
            </a:r>
            <a:endParaRPr lang="en-CA" sz="1200" b="0" strike="noStrike" spc="-1" dirty="0">
              <a:latin typeface="Arial"/>
            </a:endParaRPr>
          </a:p>
          <a:p>
            <a:pPr algn="just">
              <a:lnSpc>
                <a:spcPct val="100000"/>
              </a:lnSpc>
            </a:pPr>
            <a:endParaRPr lang="en-CA" sz="1200" b="0" strike="noStrike" spc="-1" dirty="0">
              <a:latin typeface="Arial"/>
            </a:endParaRPr>
          </a:p>
        </p:txBody>
      </p:sp>
      <p:sp>
        <p:nvSpPr>
          <p:cNvPr id="8" name="CustomShape 7">
            <a:extLst>
              <a:ext uri="{FF2B5EF4-FFF2-40B4-BE49-F238E27FC236}">
                <a16:creationId xmlns:a16="http://schemas.microsoft.com/office/drawing/2014/main" id="{CB334295-27E0-40B6-8C93-02E6F3CE5891}"/>
              </a:ext>
            </a:extLst>
          </p:cNvPr>
          <p:cNvSpPr/>
          <p:nvPr/>
        </p:nvSpPr>
        <p:spPr>
          <a:xfrm>
            <a:off x="110093" y="1059407"/>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sz="1800" b="1" strike="noStrike" spc="-1" dirty="0">
                <a:solidFill>
                  <a:srgbClr val="000000"/>
                </a:solidFill>
                <a:latin typeface="Arial"/>
              </a:rPr>
              <a:t>A</a:t>
            </a:r>
            <a:endParaRPr lang="en-CA" sz="1800" b="0" strike="noStrike" spc="-1" dirty="0">
              <a:latin typeface="Arial"/>
            </a:endParaRPr>
          </a:p>
        </p:txBody>
      </p:sp>
      <p:grpSp>
        <p:nvGrpSpPr>
          <p:cNvPr id="9" name="Group 8">
            <a:extLst>
              <a:ext uri="{FF2B5EF4-FFF2-40B4-BE49-F238E27FC236}">
                <a16:creationId xmlns:a16="http://schemas.microsoft.com/office/drawing/2014/main" id="{3A228237-9F28-4F80-AFCF-D4DE4EFD4AC4}"/>
              </a:ext>
            </a:extLst>
          </p:cNvPr>
          <p:cNvGrpSpPr/>
          <p:nvPr/>
        </p:nvGrpSpPr>
        <p:grpSpPr>
          <a:xfrm>
            <a:off x="222587" y="1352743"/>
            <a:ext cx="6361090" cy="2316481"/>
            <a:chOff x="-24975" y="4837014"/>
            <a:chExt cx="6361090" cy="2316481"/>
          </a:xfrm>
        </p:grpSpPr>
        <p:pic>
          <p:nvPicPr>
            <p:cNvPr id="10" name="Picture 9" descr="A screenshot of a cell phone&#10;&#10;Description automatically generated">
              <a:extLst>
                <a:ext uri="{FF2B5EF4-FFF2-40B4-BE49-F238E27FC236}">
                  <a16:creationId xmlns:a16="http://schemas.microsoft.com/office/drawing/2014/main" id="{B9CD0C3F-CEEE-4DAD-8E2C-EF081AA6A9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75" y="4837014"/>
              <a:ext cx="6361090" cy="2316481"/>
            </a:xfrm>
            <a:prstGeom prst="rect">
              <a:avLst/>
            </a:prstGeom>
          </p:spPr>
        </p:pic>
        <p:pic>
          <p:nvPicPr>
            <p:cNvPr id="11" name="Picture 10">
              <a:extLst>
                <a:ext uri="{FF2B5EF4-FFF2-40B4-BE49-F238E27FC236}">
                  <a16:creationId xmlns:a16="http://schemas.microsoft.com/office/drawing/2014/main" id="{FBA4419B-8356-497C-B17E-4336CEA6CD48}"/>
                </a:ext>
              </a:extLst>
            </p:cNvPr>
            <p:cNvPicPr>
              <a:picLocks noChangeAspect="1"/>
            </p:cNvPicPr>
            <p:nvPr/>
          </p:nvPicPr>
          <p:blipFill rotWithShape="1">
            <a:blip r:embed="rId3">
              <a:extLst>
                <a:ext uri="{28A0092B-C50C-407E-A947-70E740481C1C}">
                  <a14:useLocalDpi xmlns:a14="http://schemas.microsoft.com/office/drawing/2010/main" val="0"/>
                </a:ext>
              </a:extLst>
            </a:blip>
            <a:srcRect l="88112" t="9447" r="4142" b="79113"/>
            <a:stretch/>
          </p:blipFill>
          <p:spPr>
            <a:xfrm>
              <a:off x="5727700" y="5006965"/>
              <a:ext cx="482600" cy="265014"/>
            </a:xfrm>
            <a:prstGeom prst="rect">
              <a:avLst/>
            </a:prstGeom>
          </p:spPr>
        </p:pic>
      </p:grpSp>
      <p:pic>
        <p:nvPicPr>
          <p:cNvPr id="12" name="Picture 11" descr="A screenshot of a cell phone&#10;&#10;Description automatically generated">
            <a:extLst>
              <a:ext uri="{FF2B5EF4-FFF2-40B4-BE49-F238E27FC236}">
                <a16:creationId xmlns:a16="http://schemas.microsoft.com/office/drawing/2014/main" id="{2F1A95D8-76D3-42E8-9A05-F394FB96B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492" y="4013184"/>
            <a:ext cx="4876507" cy="3828260"/>
          </a:xfrm>
          <a:prstGeom prst="rect">
            <a:avLst/>
          </a:prstGeom>
        </p:spPr>
      </p:pic>
      <p:sp>
        <p:nvSpPr>
          <p:cNvPr id="13" name="CustomShape 3">
            <a:extLst>
              <a:ext uri="{FF2B5EF4-FFF2-40B4-BE49-F238E27FC236}">
                <a16:creationId xmlns:a16="http://schemas.microsoft.com/office/drawing/2014/main" id="{A8FFE589-BFE7-4F05-B211-4FDAFA98283D}"/>
              </a:ext>
            </a:extLst>
          </p:cNvPr>
          <p:cNvSpPr/>
          <p:nvPr/>
        </p:nvSpPr>
        <p:spPr>
          <a:xfrm>
            <a:off x="112137" y="3977898"/>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sz="1800" b="1" strike="noStrike" spc="-1" dirty="0">
                <a:solidFill>
                  <a:srgbClr val="000000"/>
                </a:solidFill>
                <a:latin typeface="Arial"/>
              </a:rPr>
              <a:t>B</a:t>
            </a:r>
            <a:endParaRPr lang="en-CA" sz="1800" b="0" strike="noStrike" spc="-1" dirty="0">
              <a:latin typeface="Arial"/>
            </a:endParaRPr>
          </a:p>
        </p:txBody>
      </p:sp>
    </p:spTree>
    <p:extLst>
      <p:ext uri="{BB962C8B-B14F-4D97-AF65-F5344CB8AC3E}">
        <p14:creationId xmlns:p14="http://schemas.microsoft.com/office/powerpoint/2010/main" val="2101379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CA698A-1EE4-45B9-A61E-5EC6C821CB6C}"/>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6</a:t>
            </a:fld>
            <a:endParaRPr lang="en-CA" spc="-1"/>
          </a:p>
        </p:txBody>
      </p:sp>
      <p:sp>
        <p:nvSpPr>
          <p:cNvPr id="3" name="CustomShape 1">
            <a:extLst>
              <a:ext uri="{FF2B5EF4-FFF2-40B4-BE49-F238E27FC236}">
                <a16:creationId xmlns:a16="http://schemas.microsoft.com/office/drawing/2014/main" id="{59438E90-F9A0-4F20-8053-3F8D290B418F}"/>
              </a:ext>
            </a:extLst>
          </p:cNvPr>
          <p:cNvSpPr/>
          <p:nvPr/>
        </p:nvSpPr>
        <p:spPr>
          <a:xfrm>
            <a:off x="74880" y="7772534"/>
            <a:ext cx="6674040" cy="123592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S5 (Supplementary to Figures 1 and 2)</a:t>
            </a:r>
            <a:r>
              <a:rPr lang="en-CA" sz="1200" b="0" strike="noStrike" spc="-1" dirty="0">
                <a:solidFill>
                  <a:srgbClr val="000000"/>
                </a:solidFill>
                <a:latin typeface="Calibri"/>
              </a:rPr>
              <a:t>. </a:t>
            </a:r>
            <a:r>
              <a:rPr lang="en-CA" sz="1200" b="1" strike="noStrike" spc="-1" dirty="0">
                <a:solidFill>
                  <a:srgbClr val="000000"/>
                </a:solidFill>
                <a:latin typeface="Calibri"/>
              </a:rPr>
              <a:t>Determination of the threshold used to classify the snoRNA by abundance class.</a:t>
            </a:r>
            <a:r>
              <a:rPr lang="en-CA" sz="1200" b="0" strike="noStrike" spc="-1" dirty="0">
                <a:solidFill>
                  <a:srgbClr val="000000"/>
                </a:solidFill>
                <a:latin typeface="Calibri"/>
              </a:rPr>
              <a:t> Distribution of coefficient of variation (CV) for each snoRNA between the tissues. Each line of the rugplot represented on the x-axis corresponds to the coefficient of variation of abundance of one snoRNA across all tissues. The black tangent line touches the density plot curve where its derivative is at its most negative value. The intersection of this tangent line with the x-axis represents the chosen threshold delimiting the </a:t>
            </a:r>
            <a:r>
              <a:rPr lang="en-CA" sz="1200" spc="-1" dirty="0">
                <a:solidFill>
                  <a:srgbClr val="000000"/>
                </a:solidFill>
                <a:latin typeface="Calibri"/>
              </a:rPr>
              <a:t>two abundance classes </a:t>
            </a:r>
            <a:r>
              <a:rPr lang="en-CA" sz="1200" b="0" strike="noStrike" spc="-1" dirty="0">
                <a:solidFill>
                  <a:srgbClr val="000000"/>
                </a:solidFill>
                <a:latin typeface="Calibri"/>
              </a:rPr>
              <a:t>which, when rounded up, corresponds to 125.</a:t>
            </a:r>
            <a:endParaRPr lang="en-CA" sz="1200" b="0" strike="noStrike" spc="-1" dirty="0">
              <a:latin typeface="Arial"/>
            </a:endParaRPr>
          </a:p>
        </p:txBody>
      </p:sp>
      <p:pic>
        <p:nvPicPr>
          <p:cNvPr id="6" name="Picture 5">
            <a:extLst>
              <a:ext uri="{FF2B5EF4-FFF2-40B4-BE49-F238E27FC236}">
                <a16:creationId xmlns:a16="http://schemas.microsoft.com/office/drawing/2014/main" id="{44A47A6B-E8EE-415B-90E4-5BBFD9972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9" y="583440"/>
            <a:ext cx="6858000" cy="6858000"/>
          </a:xfrm>
          <a:prstGeom prst="rect">
            <a:avLst/>
          </a:prstGeom>
        </p:spPr>
      </p:pic>
    </p:spTree>
    <p:extLst>
      <p:ext uri="{BB962C8B-B14F-4D97-AF65-F5344CB8AC3E}">
        <p14:creationId xmlns:p14="http://schemas.microsoft.com/office/powerpoint/2010/main" val="1343385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30FC63-D083-4F20-B696-1D9A0FF0FF3D}"/>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7</a:t>
            </a:fld>
            <a:endParaRPr lang="en-CA" spc="-1"/>
          </a:p>
        </p:txBody>
      </p:sp>
      <p:sp>
        <p:nvSpPr>
          <p:cNvPr id="3" name="CustomShape 1">
            <a:extLst>
              <a:ext uri="{FF2B5EF4-FFF2-40B4-BE49-F238E27FC236}">
                <a16:creationId xmlns:a16="http://schemas.microsoft.com/office/drawing/2014/main" id="{3831D918-3BE7-4697-B712-8553543489F4}"/>
              </a:ext>
            </a:extLst>
          </p:cNvPr>
          <p:cNvSpPr/>
          <p:nvPr/>
        </p:nvSpPr>
        <p:spPr>
          <a:xfrm>
            <a:off x="0" y="8284562"/>
            <a:ext cx="6858000" cy="87308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S6 (Supplementary to Figure 2). Most t</a:t>
            </a:r>
            <a:r>
              <a:rPr lang="en-CA" sz="1200" b="1" spc="-1" dirty="0">
                <a:solidFill>
                  <a:srgbClr val="000000"/>
                </a:solidFill>
                <a:latin typeface="Calibri"/>
              </a:rPr>
              <a:t>issue-enriched </a:t>
            </a:r>
            <a:r>
              <a:rPr lang="en-CA" sz="1200" b="1" strike="noStrike" spc="-1" dirty="0">
                <a:solidFill>
                  <a:srgbClr val="000000"/>
                </a:solidFill>
                <a:latin typeface="Calibri"/>
              </a:rPr>
              <a:t>snoRNAs are expressed in the brain.</a:t>
            </a:r>
            <a:r>
              <a:rPr lang="en-CA" sz="1200" b="0" strike="noStrike" spc="-1" dirty="0">
                <a:solidFill>
                  <a:srgbClr val="000000"/>
                </a:solidFill>
                <a:latin typeface="Calibri"/>
              </a:rPr>
              <a:t> (A) Heatmap showing the average </a:t>
            </a:r>
            <a:r>
              <a:rPr lang="en-CA" sz="1200" spc="-1" dirty="0">
                <a:solidFill>
                  <a:srgbClr val="000000"/>
                </a:solidFill>
                <a:latin typeface="Calibri"/>
              </a:rPr>
              <a:t>abundance</a:t>
            </a:r>
            <a:r>
              <a:rPr lang="en-CA" sz="1200" b="0" strike="noStrike" spc="-1" dirty="0">
                <a:solidFill>
                  <a:srgbClr val="000000"/>
                </a:solidFill>
                <a:latin typeface="Calibri"/>
              </a:rPr>
              <a:t> of all 85 tissue-enriched snoRNAs across the tissues (legend for tissue-enrichment color bar is shown in (B)). (B) Pie chart displaying the tissue(s) in which tissue-enriched snoRNAs are mostly expressed.  </a:t>
            </a:r>
            <a:endParaRPr lang="en-CA" sz="1200" b="0" strike="noStrike" spc="-1" dirty="0">
              <a:latin typeface="Arial"/>
            </a:endParaRPr>
          </a:p>
        </p:txBody>
      </p:sp>
      <p:sp>
        <p:nvSpPr>
          <p:cNvPr id="11" name="CustomShape 2">
            <a:extLst>
              <a:ext uri="{FF2B5EF4-FFF2-40B4-BE49-F238E27FC236}">
                <a16:creationId xmlns:a16="http://schemas.microsoft.com/office/drawing/2014/main" id="{032AF07F-761C-47F6-AA8E-E86F827BEA53}"/>
              </a:ext>
            </a:extLst>
          </p:cNvPr>
          <p:cNvSpPr/>
          <p:nvPr/>
        </p:nvSpPr>
        <p:spPr>
          <a:xfrm>
            <a:off x="191063" y="347586"/>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A</a:t>
            </a:r>
            <a:endParaRPr lang="en-CA" sz="1800" b="0" strike="noStrike" spc="-1" dirty="0">
              <a:latin typeface="Arial"/>
            </a:endParaRPr>
          </a:p>
        </p:txBody>
      </p:sp>
      <p:sp>
        <p:nvSpPr>
          <p:cNvPr id="12" name="CustomShape 3">
            <a:extLst>
              <a:ext uri="{FF2B5EF4-FFF2-40B4-BE49-F238E27FC236}">
                <a16:creationId xmlns:a16="http://schemas.microsoft.com/office/drawing/2014/main" id="{03269C87-BA28-46CD-A7DA-C79C80BF90D3}"/>
              </a:ext>
            </a:extLst>
          </p:cNvPr>
          <p:cNvSpPr/>
          <p:nvPr/>
        </p:nvSpPr>
        <p:spPr>
          <a:xfrm>
            <a:off x="191063" y="6403766"/>
            <a:ext cx="34560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CA" sz="1800" b="1" strike="noStrike" spc="-1" dirty="0">
                <a:solidFill>
                  <a:srgbClr val="000000"/>
                </a:solidFill>
                <a:latin typeface="Arial"/>
              </a:rPr>
              <a:t>B</a:t>
            </a:r>
            <a:endParaRPr lang="en-CA" sz="1800" b="0" strike="noStrike" spc="-1" dirty="0">
              <a:latin typeface="Arial"/>
            </a:endParaRPr>
          </a:p>
        </p:txBody>
      </p:sp>
      <p:grpSp>
        <p:nvGrpSpPr>
          <p:cNvPr id="17" name="Group 16">
            <a:extLst>
              <a:ext uri="{FF2B5EF4-FFF2-40B4-BE49-F238E27FC236}">
                <a16:creationId xmlns:a16="http://schemas.microsoft.com/office/drawing/2014/main" id="{ED7A6248-8155-4446-A5A0-BB64E0802D29}"/>
              </a:ext>
            </a:extLst>
          </p:cNvPr>
          <p:cNvGrpSpPr/>
          <p:nvPr/>
        </p:nvGrpSpPr>
        <p:grpSpPr>
          <a:xfrm>
            <a:off x="536663" y="234672"/>
            <a:ext cx="5775485" cy="6167033"/>
            <a:chOff x="536663" y="234672"/>
            <a:chExt cx="5775485" cy="6167033"/>
          </a:xfrm>
        </p:grpSpPr>
        <p:pic>
          <p:nvPicPr>
            <p:cNvPr id="16" name="Picture 15">
              <a:extLst>
                <a:ext uri="{FF2B5EF4-FFF2-40B4-BE49-F238E27FC236}">
                  <a16:creationId xmlns:a16="http://schemas.microsoft.com/office/drawing/2014/main" id="{9DA90AF0-5647-4656-9893-6CAD00657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63" y="236733"/>
              <a:ext cx="5775485" cy="6164972"/>
            </a:xfrm>
            <a:prstGeom prst="rect">
              <a:avLst/>
            </a:prstGeom>
          </p:spPr>
        </p:pic>
        <p:pic>
          <p:nvPicPr>
            <p:cNvPr id="14" name="Picture 13" descr="A close up of a logo&#10;&#10;Description automatically generated">
              <a:extLst>
                <a:ext uri="{FF2B5EF4-FFF2-40B4-BE49-F238E27FC236}">
                  <a16:creationId xmlns:a16="http://schemas.microsoft.com/office/drawing/2014/main" id="{5E73F955-0E06-47CE-B84D-6749E5D4E1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663" y="234672"/>
              <a:ext cx="758294" cy="1091519"/>
            </a:xfrm>
            <a:prstGeom prst="rect">
              <a:avLst/>
            </a:prstGeom>
          </p:spPr>
        </p:pic>
      </p:grpSp>
      <p:grpSp>
        <p:nvGrpSpPr>
          <p:cNvPr id="22" name="Group 21">
            <a:extLst>
              <a:ext uri="{FF2B5EF4-FFF2-40B4-BE49-F238E27FC236}">
                <a16:creationId xmlns:a16="http://schemas.microsoft.com/office/drawing/2014/main" id="{FA150708-D201-4E4C-8A8D-583DA0EDC94C}"/>
              </a:ext>
            </a:extLst>
          </p:cNvPr>
          <p:cNvGrpSpPr/>
          <p:nvPr/>
        </p:nvGrpSpPr>
        <p:grpSpPr>
          <a:xfrm>
            <a:off x="1261047" y="6401705"/>
            <a:ext cx="4335906" cy="1760793"/>
            <a:chOff x="1261047" y="6401705"/>
            <a:chExt cx="4335906" cy="1760793"/>
          </a:xfrm>
        </p:grpSpPr>
        <p:pic>
          <p:nvPicPr>
            <p:cNvPr id="19" name="Picture 18" descr="A picture containing umbrella&#10;&#10;Description automatically generated">
              <a:extLst>
                <a:ext uri="{FF2B5EF4-FFF2-40B4-BE49-F238E27FC236}">
                  <a16:creationId xmlns:a16="http://schemas.microsoft.com/office/drawing/2014/main" id="{279CEA81-3B60-43E5-BB91-0270D8B7BF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047" y="6401705"/>
              <a:ext cx="1665651" cy="1760793"/>
            </a:xfrm>
            <a:prstGeom prst="rect">
              <a:avLst/>
            </a:prstGeom>
          </p:spPr>
        </p:pic>
        <p:pic>
          <p:nvPicPr>
            <p:cNvPr id="21" name="Picture 20" descr="A screenshot of a cell phone&#10;&#10;Description automatically generated">
              <a:extLst>
                <a:ext uri="{FF2B5EF4-FFF2-40B4-BE49-F238E27FC236}">
                  <a16:creationId xmlns:a16="http://schemas.microsoft.com/office/drawing/2014/main" id="{738CEB5A-6C1F-44D6-B10F-D1C16EAAE9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1304" y="6519187"/>
              <a:ext cx="1665649" cy="1525828"/>
            </a:xfrm>
            <a:prstGeom prst="rect">
              <a:avLst/>
            </a:prstGeom>
          </p:spPr>
        </p:pic>
      </p:grpSp>
    </p:spTree>
    <p:extLst>
      <p:ext uri="{BB962C8B-B14F-4D97-AF65-F5344CB8AC3E}">
        <p14:creationId xmlns:p14="http://schemas.microsoft.com/office/powerpoint/2010/main" val="3702641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E4FE9C-C861-4805-8B1D-79AF5D2AAEC1}"/>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8</a:t>
            </a:fld>
            <a:endParaRPr lang="en-CA" spc="-1"/>
          </a:p>
        </p:txBody>
      </p:sp>
      <p:sp>
        <p:nvSpPr>
          <p:cNvPr id="5" name="CustomShape 1">
            <a:extLst>
              <a:ext uri="{FF2B5EF4-FFF2-40B4-BE49-F238E27FC236}">
                <a16:creationId xmlns:a16="http://schemas.microsoft.com/office/drawing/2014/main" id="{B7957C84-78F4-482A-AF6E-997BE1E0C3EF}"/>
              </a:ext>
            </a:extLst>
          </p:cNvPr>
          <p:cNvSpPr/>
          <p:nvPr/>
        </p:nvSpPr>
        <p:spPr>
          <a:xfrm>
            <a:off x="14400" y="7961265"/>
            <a:ext cx="6831720" cy="111385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trike="noStrike" spc="-1" dirty="0">
                <a:solidFill>
                  <a:srgbClr val="000000"/>
                </a:solidFill>
                <a:latin typeface="Calibri"/>
              </a:rPr>
              <a:t>Figure S7 (Supplementary to Figures 2 and 3)</a:t>
            </a:r>
            <a:r>
              <a:rPr lang="en-CA" sz="1200" b="0" strike="noStrike" spc="-1" dirty="0">
                <a:solidFill>
                  <a:srgbClr val="000000"/>
                </a:solidFill>
                <a:latin typeface="Calibri"/>
              </a:rPr>
              <a:t>.</a:t>
            </a:r>
            <a:r>
              <a:rPr lang="en-CA" sz="1200" b="1" strike="noStrike" spc="-1" dirty="0">
                <a:solidFill>
                  <a:srgbClr val="000000"/>
                </a:solidFill>
                <a:latin typeface="Calibri"/>
              </a:rPr>
              <a:t> </a:t>
            </a:r>
            <a:r>
              <a:rPr lang="en-CA" sz="1200" b="1" spc="-1" dirty="0">
                <a:solidFill>
                  <a:srgbClr val="000000"/>
                </a:solidFill>
                <a:latin typeface="Calibri"/>
              </a:rPr>
              <a:t>Tissue-enriched snoRNAs are less abundant in all the tissues and less conserved in primates than uniformly expressed snoRNAs. </a:t>
            </a:r>
            <a:r>
              <a:rPr lang="en-CA" sz="1200" spc="-1" dirty="0">
                <a:solidFill>
                  <a:srgbClr val="000000"/>
                </a:solidFill>
                <a:latin typeface="Calibri"/>
              </a:rPr>
              <a:t>(A) Proportion of snoRNAs classified according to their abundance class as a function of the number of tissues in which they are abundant to at least 1 TPM. (B) Violin plots showing the distribution of the phastCons conservation score in primates per abundance class. The two distributions are significantly different (Mann-Whitney U test, ***</a:t>
            </a:r>
            <a:r>
              <a:rPr lang="en-CA" sz="1200" i="1" spc="-1" dirty="0">
                <a:solidFill>
                  <a:srgbClr val="000000"/>
                </a:solidFill>
                <a:latin typeface="Calibri"/>
              </a:rPr>
              <a:t>p</a:t>
            </a:r>
            <a:r>
              <a:rPr lang="en-CA" sz="1200" spc="-1" dirty="0">
                <a:solidFill>
                  <a:srgbClr val="000000"/>
                </a:solidFill>
                <a:latin typeface="Calibri"/>
              </a:rPr>
              <a:t>&lt;4x10</a:t>
            </a:r>
            <a:r>
              <a:rPr lang="en-CA" sz="1200" spc="-1" baseline="30000" dirty="0">
                <a:solidFill>
                  <a:srgbClr val="000000"/>
                </a:solidFill>
                <a:latin typeface="Calibri"/>
              </a:rPr>
              <a:t>-9</a:t>
            </a:r>
            <a:r>
              <a:rPr lang="en-CA" sz="1200" spc="-1" dirty="0">
                <a:solidFill>
                  <a:srgbClr val="000000"/>
                </a:solidFill>
                <a:latin typeface="Calibri"/>
              </a:rPr>
              <a:t>).</a:t>
            </a:r>
            <a:endParaRPr lang="en-CA" sz="1200" b="0" strike="noStrike" spc="-1" dirty="0">
              <a:latin typeface="Arial"/>
            </a:endParaRPr>
          </a:p>
        </p:txBody>
      </p:sp>
      <p:pic>
        <p:nvPicPr>
          <p:cNvPr id="4" name="Picture 3" descr="A close up of a map&#10;&#10;Description automatically generated">
            <a:extLst>
              <a:ext uri="{FF2B5EF4-FFF2-40B4-BE49-F238E27FC236}">
                <a16:creationId xmlns:a16="http://schemas.microsoft.com/office/drawing/2014/main" id="{26FE06B3-6224-4528-8626-86861EC19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 y="4329354"/>
            <a:ext cx="4387516" cy="3231198"/>
          </a:xfrm>
          <a:prstGeom prst="rect">
            <a:avLst/>
          </a:prstGeom>
        </p:spPr>
      </p:pic>
      <p:sp>
        <p:nvSpPr>
          <p:cNvPr id="6" name="CustomShape 6">
            <a:extLst>
              <a:ext uri="{FF2B5EF4-FFF2-40B4-BE49-F238E27FC236}">
                <a16:creationId xmlns:a16="http://schemas.microsoft.com/office/drawing/2014/main" id="{68D07E82-5C7B-463D-8F4B-185341EC01E4}"/>
              </a:ext>
            </a:extLst>
          </p:cNvPr>
          <p:cNvSpPr/>
          <p:nvPr/>
        </p:nvSpPr>
        <p:spPr>
          <a:xfrm>
            <a:off x="262418" y="332403"/>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b="1" spc="-1" dirty="0">
                <a:solidFill>
                  <a:srgbClr val="000000"/>
                </a:solidFill>
                <a:latin typeface="Arial"/>
              </a:rPr>
              <a:t>A</a:t>
            </a:r>
            <a:endParaRPr lang="en-CA" sz="1800" b="0" strike="noStrike" spc="-1" dirty="0">
              <a:latin typeface="Arial"/>
            </a:endParaRPr>
          </a:p>
        </p:txBody>
      </p:sp>
      <p:pic>
        <p:nvPicPr>
          <p:cNvPr id="7" name="Picture 6">
            <a:extLst>
              <a:ext uri="{FF2B5EF4-FFF2-40B4-BE49-F238E27FC236}">
                <a16:creationId xmlns:a16="http://schemas.microsoft.com/office/drawing/2014/main" id="{CBB6BBFE-3FB0-429D-8CFA-6CD8FF2D2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9718" y="425064"/>
            <a:ext cx="4598670" cy="3499236"/>
          </a:xfrm>
          <a:prstGeom prst="rect">
            <a:avLst/>
          </a:prstGeom>
        </p:spPr>
      </p:pic>
      <p:sp>
        <p:nvSpPr>
          <p:cNvPr id="8" name="CustomShape 6">
            <a:extLst>
              <a:ext uri="{FF2B5EF4-FFF2-40B4-BE49-F238E27FC236}">
                <a16:creationId xmlns:a16="http://schemas.microsoft.com/office/drawing/2014/main" id="{A25DE96B-F352-4279-B701-BE569EAB78F9}"/>
              </a:ext>
            </a:extLst>
          </p:cNvPr>
          <p:cNvSpPr/>
          <p:nvPr/>
        </p:nvSpPr>
        <p:spPr>
          <a:xfrm>
            <a:off x="262418" y="4146834"/>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b="1" spc="-1" dirty="0">
                <a:solidFill>
                  <a:srgbClr val="000000"/>
                </a:solidFill>
                <a:latin typeface="Arial"/>
              </a:rPr>
              <a:t>B</a:t>
            </a:r>
            <a:endParaRPr lang="en-CA" sz="1800" b="0" strike="noStrike" spc="-1" dirty="0">
              <a:latin typeface="Arial"/>
            </a:endParaRPr>
          </a:p>
        </p:txBody>
      </p:sp>
    </p:spTree>
    <p:extLst>
      <p:ext uri="{BB962C8B-B14F-4D97-AF65-F5344CB8AC3E}">
        <p14:creationId xmlns:p14="http://schemas.microsoft.com/office/powerpoint/2010/main" val="1743681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ell phone&#10;&#10;Description automatically generated">
            <a:extLst>
              <a:ext uri="{FF2B5EF4-FFF2-40B4-BE49-F238E27FC236}">
                <a16:creationId xmlns:a16="http://schemas.microsoft.com/office/drawing/2014/main" id="{5308762D-EEF6-4EBB-B549-FFB98E443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842" y="4484730"/>
            <a:ext cx="5956300" cy="3444027"/>
          </a:xfrm>
          <a:prstGeom prst="rect">
            <a:avLst/>
          </a:prstGeom>
        </p:spPr>
      </p:pic>
      <p:sp>
        <p:nvSpPr>
          <p:cNvPr id="2" name="Slide Number Placeholder 1">
            <a:extLst>
              <a:ext uri="{FF2B5EF4-FFF2-40B4-BE49-F238E27FC236}">
                <a16:creationId xmlns:a16="http://schemas.microsoft.com/office/drawing/2014/main" id="{9672949B-42E9-4F77-A8CE-00EC2178887E}"/>
              </a:ext>
            </a:extLst>
          </p:cNvPr>
          <p:cNvSpPr>
            <a:spLocks noGrp="1"/>
          </p:cNvSpPr>
          <p:nvPr>
            <p:ph type="sldNum" idx="10"/>
          </p:nvPr>
        </p:nvSpPr>
        <p:spPr/>
        <p:txBody>
          <a:bodyPr/>
          <a:lstStyle/>
          <a:p>
            <a:pPr algn="r"/>
            <a:fld id="{6B1BB1DD-52C2-4283-BA89-45AB4F4368C6}" type="slidenum">
              <a:rPr lang="en-CA" spc="-1" smtClean="0">
                <a:solidFill>
                  <a:srgbClr val="8B8B8B"/>
                </a:solidFill>
              </a:rPr>
              <a:pPr algn="r"/>
              <a:t>9</a:t>
            </a:fld>
            <a:endParaRPr lang="en-CA" spc="-1" dirty="0"/>
          </a:p>
        </p:txBody>
      </p:sp>
      <p:sp>
        <p:nvSpPr>
          <p:cNvPr id="3" name="CustomShape 3">
            <a:extLst>
              <a:ext uri="{FF2B5EF4-FFF2-40B4-BE49-F238E27FC236}">
                <a16:creationId xmlns:a16="http://schemas.microsoft.com/office/drawing/2014/main" id="{BE2C297A-9CAF-41EF-BDFF-D7B673B8EBB1}"/>
              </a:ext>
            </a:extLst>
          </p:cNvPr>
          <p:cNvSpPr/>
          <p:nvPr/>
        </p:nvSpPr>
        <p:spPr>
          <a:xfrm>
            <a:off x="0" y="8062174"/>
            <a:ext cx="6831720" cy="106024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CA" sz="1200" b="1" spc="-1" dirty="0">
                <a:solidFill>
                  <a:srgbClr val="000000"/>
                </a:solidFill>
                <a:latin typeface="Calibri"/>
              </a:rPr>
              <a:t>F</a:t>
            </a:r>
            <a:r>
              <a:rPr lang="en-CA" sz="1200" b="1" strike="noStrike" spc="-1" dirty="0">
                <a:solidFill>
                  <a:srgbClr val="000000"/>
                </a:solidFill>
                <a:latin typeface="Calibri"/>
              </a:rPr>
              <a:t>igure S8</a:t>
            </a:r>
            <a:r>
              <a:rPr lang="en-CA" sz="1200" b="1" spc="-1" dirty="0">
                <a:solidFill>
                  <a:srgbClr val="000000"/>
                </a:solidFill>
                <a:latin typeface="Calibri"/>
              </a:rPr>
              <a:t> (Supplementary to Figure 4)</a:t>
            </a:r>
            <a:r>
              <a:rPr lang="en-CA" sz="1200" b="0" strike="noStrike" spc="-1" dirty="0">
                <a:solidFill>
                  <a:srgbClr val="000000"/>
                </a:solidFill>
                <a:latin typeface="Calibri"/>
              </a:rPr>
              <a:t>. </a:t>
            </a:r>
            <a:r>
              <a:rPr lang="en-CA" sz="1200" b="1" spc="-1" dirty="0">
                <a:solidFill>
                  <a:srgbClr val="000000"/>
                </a:solidFill>
                <a:latin typeface="Calibri"/>
              </a:rPr>
              <a:t>Anticorrelated snoRNAs are highly abundant </a:t>
            </a:r>
            <a:r>
              <a:rPr lang="en-CA" sz="1200" b="1" strike="noStrike" spc="-1" dirty="0">
                <a:solidFill>
                  <a:srgbClr val="000000"/>
                </a:solidFill>
                <a:latin typeface="Calibri"/>
              </a:rPr>
              <a:t>across tissues and </a:t>
            </a:r>
            <a:r>
              <a:rPr lang="en-CA" sz="1200" b="1" spc="-1" dirty="0">
                <a:solidFill>
                  <a:srgbClr val="000000"/>
                </a:solidFill>
                <a:latin typeface="Calibri"/>
              </a:rPr>
              <a:t>conserved across vertebrates. </a:t>
            </a:r>
            <a:r>
              <a:rPr lang="en-CA" sz="1200" spc="-1" dirty="0">
                <a:solidFill>
                  <a:srgbClr val="000000"/>
                </a:solidFill>
                <a:latin typeface="Calibri"/>
              </a:rPr>
              <a:t>(A) Box plots showing the distribution of the average abundance of snoRNAs across tissues depending on the correlation of abundance with their host gene. (B) Average phastCons conservation score within vertebrates for each snoRNA as a function of the correlation of abundance with their host gene, depending on the host gene biotype.  </a:t>
            </a:r>
            <a:endParaRPr lang="en-CA" sz="1200" b="0" strike="noStrike" spc="-1" dirty="0">
              <a:latin typeface="Arial"/>
            </a:endParaRPr>
          </a:p>
        </p:txBody>
      </p:sp>
      <p:sp>
        <p:nvSpPr>
          <p:cNvPr id="8" name="CustomShape 1">
            <a:extLst>
              <a:ext uri="{FF2B5EF4-FFF2-40B4-BE49-F238E27FC236}">
                <a16:creationId xmlns:a16="http://schemas.microsoft.com/office/drawing/2014/main" id="{064A5BB6-67D0-4D4D-BF35-634E6173F740}"/>
              </a:ext>
            </a:extLst>
          </p:cNvPr>
          <p:cNvSpPr/>
          <p:nvPr/>
        </p:nvSpPr>
        <p:spPr>
          <a:xfrm>
            <a:off x="155692" y="380091"/>
            <a:ext cx="345600" cy="3650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nSpc>
                <a:spcPct val="100000"/>
              </a:lnSpc>
            </a:pPr>
            <a:r>
              <a:rPr lang="en-CA" sz="1800" b="1" strike="noStrike" spc="-1" dirty="0">
                <a:solidFill>
                  <a:srgbClr val="000000"/>
                </a:solidFill>
                <a:latin typeface="Arial"/>
              </a:rPr>
              <a:t>A</a:t>
            </a:r>
            <a:endParaRPr lang="en-CA" sz="1800" b="0" strike="noStrike" spc="-1" dirty="0">
              <a:latin typeface="Arial"/>
            </a:endParaRPr>
          </a:p>
        </p:txBody>
      </p:sp>
      <p:sp>
        <p:nvSpPr>
          <p:cNvPr id="9" name="CustomShape 6">
            <a:extLst>
              <a:ext uri="{FF2B5EF4-FFF2-40B4-BE49-F238E27FC236}">
                <a16:creationId xmlns:a16="http://schemas.microsoft.com/office/drawing/2014/main" id="{8A987A86-4E96-4B15-A827-6901AECA7FAF}"/>
              </a:ext>
            </a:extLst>
          </p:cNvPr>
          <p:cNvSpPr/>
          <p:nvPr/>
        </p:nvSpPr>
        <p:spPr>
          <a:xfrm>
            <a:off x="153892" y="4389480"/>
            <a:ext cx="347400" cy="36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CA" sz="1800" b="1" strike="noStrike" spc="-1" dirty="0">
                <a:solidFill>
                  <a:srgbClr val="000000"/>
                </a:solidFill>
                <a:latin typeface="Arial"/>
              </a:rPr>
              <a:t>B</a:t>
            </a:r>
            <a:endParaRPr lang="en-CA" sz="1800" b="0" strike="noStrike" spc="-1" dirty="0">
              <a:latin typeface="Arial"/>
            </a:endParaRPr>
          </a:p>
        </p:txBody>
      </p:sp>
      <p:pic>
        <p:nvPicPr>
          <p:cNvPr id="5" name="Picture 4" descr="A close up of a logo&#10;&#10;Description automatically generated">
            <a:extLst>
              <a:ext uri="{FF2B5EF4-FFF2-40B4-BE49-F238E27FC236}">
                <a16:creationId xmlns:a16="http://schemas.microsoft.com/office/drawing/2014/main" id="{4E2B2145-35A4-4C88-B9D5-43B4E7D5E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26" y="457200"/>
            <a:ext cx="5044639" cy="3430844"/>
          </a:xfrm>
          <a:prstGeom prst="rect">
            <a:avLst/>
          </a:prstGeom>
        </p:spPr>
      </p:pic>
    </p:spTree>
    <p:extLst>
      <p:ext uri="{BB962C8B-B14F-4D97-AF65-F5344CB8AC3E}">
        <p14:creationId xmlns:p14="http://schemas.microsoft.com/office/powerpoint/2010/main" val="986239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FFFF5B"/>
      </a:accent1>
      <a:accent2>
        <a:srgbClr val="BEBADA"/>
      </a:accent2>
      <a:accent3>
        <a:srgbClr val="8DD3C7"/>
      </a:accent3>
      <a:accent4>
        <a:srgbClr val="FB8072"/>
      </a:accent4>
      <a:accent5>
        <a:srgbClr val="FDB462"/>
      </a:accent5>
      <a:accent6>
        <a:srgbClr val="80B1D3"/>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161717</TotalTime>
  <Words>2510</Words>
  <Application>Microsoft Office PowerPoint</Application>
  <PresentationFormat>Affichage à l'écran (4:3)</PresentationFormat>
  <Paragraphs>616</Paragraphs>
  <Slides>19</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19</vt:i4>
      </vt:variant>
    </vt:vector>
  </HeadingPairs>
  <TitlesOfParts>
    <vt:vector size="22" baseType="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 de S Faculté de Médecine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Michelle Scott</dc:creator>
  <dc:description/>
  <cp:lastModifiedBy>Étienne Fafard-Couture</cp:lastModifiedBy>
  <cp:revision>1384</cp:revision>
  <cp:lastPrinted>2016-09-27T19:18:17Z</cp:lastPrinted>
  <dcterms:created xsi:type="dcterms:W3CDTF">2016-09-01T19:26:33Z</dcterms:created>
  <dcterms:modified xsi:type="dcterms:W3CDTF">2021-04-14T15:48:48Z</dcterms:modified>
  <dc:language>en-CA</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U de S Faculté de Médecine</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18</vt:i4>
  </property>
</Properties>
</file>