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3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4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5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6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7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10" r:id="rId2"/>
    <p:sldId id="307" r:id="rId3"/>
    <p:sldId id="306" r:id="rId4"/>
    <p:sldId id="312" r:id="rId5"/>
    <p:sldId id="305" r:id="rId6"/>
    <p:sldId id="302" r:id="rId7"/>
    <p:sldId id="297" r:id="rId8"/>
    <p:sldId id="311" r:id="rId9"/>
    <p:sldId id="304" r:id="rId10"/>
    <p:sldId id="313" r:id="rId11"/>
    <p:sldId id="299" r:id="rId12"/>
    <p:sldId id="291" r:id="rId13"/>
    <p:sldId id="298" r:id="rId14"/>
    <p:sldId id="309" r:id="rId15"/>
    <p:sldId id="308" r:id="rId16"/>
  </p:sldIdLst>
  <p:sldSz cx="6858000" cy="9906000" type="A4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3120">
          <p15:clr>
            <a:srgbClr val="A4A3A4"/>
          </p15:clr>
        </p15:guide>
        <p15:guide id="4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iaowu" initials="jw" lastIdx="1" clrIdx="0">
    <p:extLst>
      <p:ext uri="{19B8F6BF-5375-455C-9EA6-DF929625EA0E}">
        <p15:presenceInfo xmlns:p15="http://schemas.microsoft.com/office/powerpoint/2012/main" userId="jiaowu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7AB5"/>
    <a:srgbClr val="E5C494"/>
    <a:srgbClr val="984807"/>
    <a:srgbClr val="008280"/>
    <a:srgbClr val="631879"/>
    <a:srgbClr val="87C59B"/>
    <a:srgbClr val="CA6C6C"/>
    <a:srgbClr val="860000"/>
    <a:srgbClr val="3A3A6B"/>
    <a:srgbClr val="8794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133" autoAdjust="0"/>
    <p:restoredTop sz="96327" autoAdjust="0"/>
  </p:normalViewPr>
  <p:slideViewPr>
    <p:cSldViewPr>
      <p:cViewPr>
        <p:scale>
          <a:sx n="157" d="100"/>
          <a:sy n="157" d="100"/>
        </p:scale>
        <p:origin x="-696" y="-2112"/>
      </p:cViewPr>
      <p:guideLst>
        <p:guide orient="horz" pos="1620"/>
        <p:guide pos="2880"/>
        <p:guide orient="horz" pos="3120"/>
        <p:guide pos="2160"/>
      </p:guideLst>
    </p:cSldViewPr>
  </p:slideViewPr>
  <p:notesTextViewPr>
    <p:cViewPr>
      <p:scale>
        <a:sx n="20" d="100"/>
        <a:sy n="2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F:\05&#22823;&#35910;DAP-seq\DAP-seq&#32467;&#26524;&#32479;&#35745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ll\Desktop\R3CS1WGD&#21306;&#38388;&#20004;&#20010;&#20122;&#22522;&#22240;&#32452;TFpeak&#19978;&#19979;&#28216;&#34920;&#35266;&#20462;&#39280;&#20998;&#24067;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ll\Desktop\R3CS1WGD&#21306;&#38388;&#20004;&#20010;&#20122;&#22522;&#22240;&#32452;TFpeak&#19978;&#19979;&#28216;&#34920;&#35266;&#20462;&#39280;&#20998;&#24067;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ll\Desktop\R3CS1WGD&#21306;&#38388;&#20004;&#20010;&#20122;&#22522;&#22240;&#32452;TFpeak&#19978;&#19979;&#28216;&#34920;&#35266;&#20462;&#39280;&#20998;&#24067;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ll\Desktop\&#27979;&#35797;&#34920;&#26684;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ll\Desktop\&#27979;&#35797;&#34920;&#26684;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ll\Desktop\&#27979;&#35797;&#34920;&#26684;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F:\05&#22823;&#35910;DAP-seq\R3GWGD&#22522;&#22240;&#21551;&#21160;&#23376;&#32467;&#21512;TF&#24046;&#24322;&#31867;&#22411;&#32479;&#35745;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ll\Desktop\&#27979;&#35797;&#34920;&#26684;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ll\Desktop\&#27979;&#35797;&#34920;&#26684;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F:\05&#22823;&#35910;DAP-seq\&#34917;&#20805;&#20998;&#26512;TFBS&#30002;&#22522;&#21270;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F:\05&#22823;&#35910;DAP-seq\DAP-seq&#32467;&#26524;&#32479;&#35745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F:\05&#22823;&#35910;DAP-seq\&#34917;&#20805;&#20998;&#26512;TFBS&#30002;&#22522;&#21270;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05&#22823;&#35910;DAP-seq\&#34917;&#20805;&#20998;&#26512;TFBS&#30002;&#22522;&#21270;.xlsx" TargetMode="Externa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ll\Desktop\&#27979;&#35797;&#34920;&#26684;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ll\Desktop\&#27979;&#35797;&#34920;&#26684;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ll\Desktop\&#27979;&#35797;&#34920;&#26684;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ll\Desktop\&#27979;&#35797;&#34920;&#26684;.xlsx" TargetMode="External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ll\Desktop\&#27979;&#35797;&#34920;&#26684;.xlsx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ll\Desktop\&#27979;&#35797;&#34920;&#26684;.xlsx" TargetMode="External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ll\Desktop\&#27979;&#35797;&#34920;&#26684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ll\Desktop\&#27979;&#35797;&#34920;&#26684;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ll\Desktop\&#27979;&#35797;&#34920;&#26684;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ll\Desktop\&#27979;&#35797;&#34920;&#26684;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ll\Desktop\R3CS1WGD&#21306;&#38388;&#20004;&#20010;&#20122;&#22522;&#22240;&#32452;TFpeak&#19978;&#19979;&#28216;&#34920;&#35266;&#20462;&#39280;&#20998;&#24067;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ll\Desktop\R3CS1WGD&#21306;&#38388;&#20004;&#20010;&#20122;&#22522;&#22240;&#32452;TFpeak&#19978;&#19979;&#28216;&#34920;&#35266;&#20462;&#39280;&#20998;&#24067;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ll\Desktop\R3CS1WGD&#21306;&#38388;&#20004;&#20010;&#20122;&#22522;&#22240;&#32452;TFpeak&#19978;&#19979;&#28216;&#34920;&#35266;&#20462;&#39280;&#20998;&#24067;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重复数据!$G$85</c:f>
              <c:strCache>
                <c:ptCount val="1"/>
                <c:pt idx="0">
                  <c:v>IDR 0.05</c:v>
                </c:pt>
              </c:strCache>
            </c:strRef>
          </c:tx>
          <c:spPr>
            <a:solidFill>
              <a:srgbClr val="999773"/>
            </a:solidFill>
            <a:ln>
              <a:noFill/>
            </a:ln>
            <a:effectLst/>
          </c:spPr>
          <c:invertIfNegative val="0"/>
          <c:cat>
            <c:strRef>
              <c:f>重复数据!$F$86:$F$96</c:f>
              <c:strCache>
                <c:ptCount val="11"/>
                <c:pt idx="0">
                  <c:v>Glyma.11G053600 (ERF)</c:v>
                </c:pt>
                <c:pt idx="1">
                  <c:v>Glyma.01G217400 (HSF)</c:v>
                </c:pt>
                <c:pt idx="2">
                  <c:v>Glyma.13G236500 (ERF)</c:v>
                </c:pt>
                <c:pt idx="3">
                  <c:v>Glyma.02G234600 (LBD)</c:v>
                </c:pt>
                <c:pt idx="4">
                  <c:v>Glyma.19G118000 (Dof)</c:v>
                </c:pt>
                <c:pt idx="5">
                  <c:v>Glyma.13G317000 (bZIP)</c:v>
                </c:pt>
                <c:pt idx="6">
                  <c:v>Glyma.02G261700 (ERF)</c:v>
                </c:pt>
                <c:pt idx="7">
                  <c:v>Glyma.14G006800 (WRKY)</c:v>
                </c:pt>
                <c:pt idx="8">
                  <c:v>Glyma.01G233000 (HSF)</c:v>
                </c:pt>
                <c:pt idx="9">
                  <c:v>Glyma.08G271900 (bHLH)</c:v>
                </c:pt>
                <c:pt idx="10">
                  <c:v>Glyma.03G261800 (MYB-related)</c:v>
                </c:pt>
              </c:strCache>
            </c:strRef>
          </c:cat>
          <c:val>
            <c:numRef>
              <c:f>重复数据!$G$86:$G$96</c:f>
              <c:numCache>
                <c:formatCode>General</c:formatCode>
                <c:ptCount val="11"/>
                <c:pt idx="0">
                  <c:v>75.099999999999994</c:v>
                </c:pt>
                <c:pt idx="1">
                  <c:v>72</c:v>
                </c:pt>
                <c:pt idx="2">
                  <c:v>65.2</c:v>
                </c:pt>
                <c:pt idx="3">
                  <c:v>63.7</c:v>
                </c:pt>
                <c:pt idx="4">
                  <c:v>63.2</c:v>
                </c:pt>
                <c:pt idx="5">
                  <c:v>62.4</c:v>
                </c:pt>
                <c:pt idx="6">
                  <c:v>61.6</c:v>
                </c:pt>
                <c:pt idx="7">
                  <c:v>55.4</c:v>
                </c:pt>
                <c:pt idx="8">
                  <c:v>53.7</c:v>
                </c:pt>
                <c:pt idx="9">
                  <c:v>46.9</c:v>
                </c:pt>
                <c:pt idx="10">
                  <c:v>39.799999999999997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C5-4835-A752-7D28A6A3D7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96869856"/>
        <c:axId val="1196870272"/>
      </c:barChart>
      <c:catAx>
        <c:axId val="119686985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zh-CN"/>
          </a:p>
        </c:txPr>
        <c:crossAx val="1196870272"/>
        <c:crosses val="autoZero"/>
        <c:auto val="1"/>
        <c:lblAlgn val="ctr"/>
        <c:lblOffset val="100"/>
        <c:noMultiLvlLbl val="0"/>
      </c:catAx>
      <c:valAx>
        <c:axId val="1196870272"/>
        <c:scaling>
          <c:orientation val="minMax"/>
          <c:max val="80"/>
        </c:scaling>
        <c:delete val="0"/>
        <c:axPos val="b"/>
        <c:numFmt formatCode="0_ 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zh-CN"/>
          </a:p>
        </c:txPr>
        <c:crossAx val="1196869856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8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zh-CN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Sheet1!$A$10</c:f>
              <c:strCache>
                <c:ptCount val="1"/>
                <c:pt idx="0">
                  <c:v>G1_ATAC_FE</c:v>
                </c:pt>
              </c:strCache>
            </c:strRef>
          </c:tx>
          <c:spPr>
            <a:ln w="9525" cap="rnd">
              <a:solidFill>
                <a:srgbClr val="008280"/>
              </a:solidFill>
              <a:round/>
            </a:ln>
            <a:effectLst/>
          </c:spPr>
          <c:marker>
            <c:symbol val="none"/>
          </c:marker>
          <c:val>
            <c:numRef>
              <c:f>Sheet1!$B$10:$AO$10</c:f>
              <c:numCache>
                <c:formatCode>General</c:formatCode>
                <c:ptCount val="40"/>
                <c:pt idx="0">
                  <c:v>0.44332404498774097</c:v>
                </c:pt>
                <c:pt idx="1">
                  <c:v>0.44982711390984997</c:v>
                </c:pt>
                <c:pt idx="2">
                  <c:v>0.454425500101175</c:v>
                </c:pt>
                <c:pt idx="3">
                  <c:v>0.458895961924771</c:v>
                </c:pt>
                <c:pt idx="4">
                  <c:v>0.46410682139188703</c:v>
                </c:pt>
                <c:pt idx="5">
                  <c:v>0.469296418217378</c:v>
                </c:pt>
                <c:pt idx="6">
                  <c:v>0.47248441478341102</c:v>
                </c:pt>
                <c:pt idx="7">
                  <c:v>0.47674090324674401</c:v>
                </c:pt>
                <c:pt idx="8">
                  <c:v>0.48659735375618801</c:v>
                </c:pt>
                <c:pt idx="9">
                  <c:v>0.50263534808210897</c:v>
                </c:pt>
                <c:pt idx="10">
                  <c:v>0.51215971955064199</c:v>
                </c:pt>
                <c:pt idx="11">
                  <c:v>0.51374489696479397</c:v>
                </c:pt>
                <c:pt idx="12">
                  <c:v>0.52038768452280604</c:v>
                </c:pt>
                <c:pt idx="13">
                  <c:v>0.53503283585993899</c:v>
                </c:pt>
                <c:pt idx="14">
                  <c:v>0.55103472255132402</c:v>
                </c:pt>
                <c:pt idx="15">
                  <c:v>0.57210919878714594</c:v>
                </c:pt>
                <c:pt idx="16">
                  <c:v>0.61306589699271796</c:v>
                </c:pt>
                <c:pt idx="17">
                  <c:v>0.71434739473305697</c:v>
                </c:pt>
                <c:pt idx="18">
                  <c:v>0.84534312616970098</c:v>
                </c:pt>
                <c:pt idx="19">
                  <c:v>0.824729660530097</c:v>
                </c:pt>
                <c:pt idx="20">
                  <c:v>0.82299335527116602</c:v>
                </c:pt>
                <c:pt idx="21">
                  <c:v>0.84362286120527796</c:v>
                </c:pt>
                <c:pt idx="22">
                  <c:v>0.72083050734255905</c:v>
                </c:pt>
                <c:pt idx="23">
                  <c:v>0.61126533480989698</c:v>
                </c:pt>
                <c:pt idx="24">
                  <c:v>0.56720125329398796</c:v>
                </c:pt>
                <c:pt idx="25">
                  <c:v>0.54734706272487099</c:v>
                </c:pt>
                <c:pt idx="26">
                  <c:v>0.53247172463261006</c:v>
                </c:pt>
                <c:pt idx="27">
                  <c:v>0.51501183602129397</c:v>
                </c:pt>
                <c:pt idx="28">
                  <c:v>0.50438667532750803</c:v>
                </c:pt>
                <c:pt idx="29">
                  <c:v>0.49811659928115298</c:v>
                </c:pt>
                <c:pt idx="30">
                  <c:v>0.48626610009121801</c:v>
                </c:pt>
                <c:pt idx="31">
                  <c:v>0.47167943541366902</c:v>
                </c:pt>
                <c:pt idx="32">
                  <c:v>0.46389423700493498</c:v>
                </c:pt>
                <c:pt idx="33">
                  <c:v>0.460089084534828</c:v>
                </c:pt>
                <c:pt idx="34">
                  <c:v>0.45629202042267503</c:v>
                </c:pt>
                <c:pt idx="35">
                  <c:v>0.44994650235497602</c:v>
                </c:pt>
                <c:pt idx="36">
                  <c:v>0.442719273967426</c:v>
                </c:pt>
                <c:pt idx="37">
                  <c:v>0.43759209266109</c:v>
                </c:pt>
                <c:pt idx="38">
                  <c:v>0.43451393959936702</c:v>
                </c:pt>
                <c:pt idx="39">
                  <c:v>0.42961543239829503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8F0-4E9A-99F7-8D0987725932}"/>
            </c:ext>
          </c:extLst>
        </c:ser>
        <c:ser>
          <c:idx val="1"/>
          <c:order val="1"/>
          <c:tx>
            <c:strRef>
              <c:f>Sheet1!$A$11</c:f>
              <c:strCache>
                <c:ptCount val="1"/>
                <c:pt idx="0">
                  <c:v>G2_ATAC_FE</c:v>
                </c:pt>
              </c:strCache>
            </c:strRef>
          </c:tx>
          <c:spPr>
            <a:ln w="9525" cap="rnd">
              <a:solidFill>
                <a:srgbClr val="631879"/>
              </a:solidFill>
              <a:round/>
            </a:ln>
            <a:effectLst/>
          </c:spPr>
          <c:marker>
            <c:symbol val="none"/>
          </c:marker>
          <c:val>
            <c:numRef>
              <c:f>Sheet1!$B$11:$AO$11</c:f>
              <c:numCache>
                <c:formatCode>General</c:formatCode>
                <c:ptCount val="40"/>
                <c:pt idx="0">
                  <c:v>0.448378251988304</c:v>
                </c:pt>
                <c:pt idx="1">
                  <c:v>0.45552105892083899</c:v>
                </c:pt>
                <c:pt idx="2">
                  <c:v>0.46053547522981197</c:v>
                </c:pt>
                <c:pt idx="3">
                  <c:v>0.46557365077801999</c:v>
                </c:pt>
                <c:pt idx="4">
                  <c:v>0.47167422915263302</c:v>
                </c:pt>
                <c:pt idx="5">
                  <c:v>0.474020648706245</c:v>
                </c:pt>
                <c:pt idx="6">
                  <c:v>0.47331678073953698</c:v>
                </c:pt>
                <c:pt idx="7">
                  <c:v>0.47697434811384298</c:v>
                </c:pt>
                <c:pt idx="8">
                  <c:v>0.48628026489326498</c:v>
                </c:pt>
                <c:pt idx="9">
                  <c:v>0.50039327353167995</c:v>
                </c:pt>
                <c:pt idx="10">
                  <c:v>0.51347060257926003</c:v>
                </c:pt>
                <c:pt idx="11">
                  <c:v>0.52388575587258901</c:v>
                </c:pt>
                <c:pt idx="12">
                  <c:v>0.53602904836580501</c:v>
                </c:pt>
                <c:pt idx="13">
                  <c:v>0.55192907615044795</c:v>
                </c:pt>
                <c:pt idx="14">
                  <c:v>0.57291095204822595</c:v>
                </c:pt>
                <c:pt idx="15">
                  <c:v>0.59569956935050705</c:v>
                </c:pt>
                <c:pt idx="16">
                  <c:v>0.63320291273755303</c:v>
                </c:pt>
                <c:pt idx="17">
                  <c:v>0.72892543493039497</c:v>
                </c:pt>
                <c:pt idx="18">
                  <c:v>0.87114424038799998</c:v>
                </c:pt>
                <c:pt idx="19">
                  <c:v>0.86055379455993997</c:v>
                </c:pt>
                <c:pt idx="20">
                  <c:v>0.85774161350949096</c:v>
                </c:pt>
                <c:pt idx="21">
                  <c:v>0.87040407280506704</c:v>
                </c:pt>
                <c:pt idx="22">
                  <c:v>0.73776701181555604</c:v>
                </c:pt>
                <c:pt idx="23">
                  <c:v>0.63289922382577002</c:v>
                </c:pt>
                <c:pt idx="24">
                  <c:v>0.58690306300154904</c:v>
                </c:pt>
                <c:pt idx="25">
                  <c:v>0.56166718583592601</c:v>
                </c:pt>
                <c:pt idx="26">
                  <c:v>0.54592168961645604</c:v>
                </c:pt>
                <c:pt idx="27">
                  <c:v>0.53137232241548504</c:v>
                </c:pt>
                <c:pt idx="28">
                  <c:v>0.51695030993192703</c:v>
                </c:pt>
                <c:pt idx="29">
                  <c:v>0.50153063260227504</c:v>
                </c:pt>
                <c:pt idx="30">
                  <c:v>0.48648292447999097</c:v>
                </c:pt>
                <c:pt idx="31">
                  <c:v>0.47400938246774699</c:v>
                </c:pt>
                <c:pt idx="32">
                  <c:v>0.46636510434770201</c:v>
                </c:pt>
                <c:pt idx="33">
                  <c:v>0.46247544832377901</c:v>
                </c:pt>
                <c:pt idx="34">
                  <c:v>0.45950409354772898</c:v>
                </c:pt>
                <c:pt idx="35">
                  <c:v>0.45595328095516802</c:v>
                </c:pt>
                <c:pt idx="36">
                  <c:v>0.45187813590327602</c:v>
                </c:pt>
                <c:pt idx="37">
                  <c:v>0.44541379499230199</c:v>
                </c:pt>
                <c:pt idx="38">
                  <c:v>0.43793814553243998</c:v>
                </c:pt>
                <c:pt idx="39">
                  <c:v>0.42984627175676698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8F0-4E9A-99F7-8D09877259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03818720"/>
        <c:axId val="1103819136"/>
      </c:lineChart>
      <c:catAx>
        <c:axId val="1103818720"/>
        <c:scaling>
          <c:orientation val="minMax"/>
        </c:scaling>
        <c:delete val="0"/>
        <c:axPos val="b"/>
        <c:majorTickMark val="out"/>
        <c:minorTickMark val="none"/>
        <c:tickLblPos val="none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zh-CN"/>
          </a:p>
        </c:txPr>
        <c:crossAx val="1103819136"/>
        <c:crosses val="autoZero"/>
        <c:auto val="1"/>
        <c:lblAlgn val="ctr"/>
        <c:lblOffset val="100"/>
        <c:tickMarkSkip val="20"/>
        <c:noMultiLvlLbl val="0"/>
      </c:catAx>
      <c:valAx>
        <c:axId val="1103819136"/>
        <c:scaling>
          <c:orientation val="minMax"/>
          <c:max val="1"/>
        </c:scaling>
        <c:delete val="0"/>
        <c:axPos val="l"/>
        <c:numFmt formatCode="General" sourceLinked="1"/>
        <c:majorTickMark val="out"/>
        <c:minorTickMark val="none"/>
        <c:tickLblPos val="none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zh-CN"/>
          </a:p>
        </c:txPr>
        <c:crossAx val="1103818720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800">
          <a:latin typeface="Arial" panose="020B0604020202020204" pitchFamily="34" charset="0"/>
          <a:cs typeface="Arial" panose="020B0604020202020204" pitchFamily="34" charset="0"/>
        </a:defRPr>
      </a:pPr>
      <a:endParaRPr lang="zh-CN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Sheet1!$A$7</c:f>
              <c:strCache>
                <c:ptCount val="1"/>
                <c:pt idx="0">
                  <c:v>CHH_G1</c:v>
                </c:pt>
              </c:strCache>
            </c:strRef>
          </c:tx>
          <c:spPr>
            <a:ln w="9525" cap="rnd">
              <a:solidFill>
                <a:srgbClr val="008280"/>
              </a:solidFill>
              <a:round/>
            </a:ln>
            <a:effectLst/>
          </c:spPr>
          <c:marker>
            <c:symbol val="none"/>
          </c:marker>
          <c:val>
            <c:numRef>
              <c:f>Sheet1!$B$7:$AO$7</c:f>
              <c:numCache>
                <c:formatCode>General</c:formatCode>
                <c:ptCount val="40"/>
                <c:pt idx="0">
                  <c:v>1.91352349260159E-2</c:v>
                </c:pt>
                <c:pt idx="1">
                  <c:v>1.9142749343575901E-2</c:v>
                </c:pt>
                <c:pt idx="2">
                  <c:v>1.9045285302695399E-2</c:v>
                </c:pt>
                <c:pt idx="3">
                  <c:v>1.89765091880599E-2</c:v>
                </c:pt>
                <c:pt idx="4">
                  <c:v>1.89365714716281E-2</c:v>
                </c:pt>
                <c:pt idx="5">
                  <c:v>1.8953369972315299E-2</c:v>
                </c:pt>
                <c:pt idx="6">
                  <c:v>1.8859009127823199E-2</c:v>
                </c:pt>
                <c:pt idx="7">
                  <c:v>1.8827523708291102E-2</c:v>
                </c:pt>
                <c:pt idx="8">
                  <c:v>1.8817418489023199E-2</c:v>
                </c:pt>
                <c:pt idx="9">
                  <c:v>1.87271845337579E-2</c:v>
                </c:pt>
                <c:pt idx="10">
                  <c:v>1.86026239647402E-2</c:v>
                </c:pt>
                <c:pt idx="11">
                  <c:v>1.8627341579372399E-2</c:v>
                </c:pt>
                <c:pt idx="12">
                  <c:v>1.8453382952988401E-2</c:v>
                </c:pt>
                <c:pt idx="13">
                  <c:v>1.8459817057117502E-2</c:v>
                </c:pt>
                <c:pt idx="14">
                  <c:v>1.8288244088743001E-2</c:v>
                </c:pt>
                <c:pt idx="15">
                  <c:v>1.8254414913803699E-2</c:v>
                </c:pt>
                <c:pt idx="16">
                  <c:v>1.8072259661587299E-2</c:v>
                </c:pt>
                <c:pt idx="17">
                  <c:v>1.79259963709558E-2</c:v>
                </c:pt>
                <c:pt idx="18">
                  <c:v>1.7648693002390099E-2</c:v>
                </c:pt>
                <c:pt idx="19">
                  <c:v>1.7577066698290199E-2</c:v>
                </c:pt>
                <c:pt idx="20">
                  <c:v>1.7418552528761101E-2</c:v>
                </c:pt>
                <c:pt idx="21">
                  <c:v>1.7632339070492799E-2</c:v>
                </c:pt>
                <c:pt idx="22">
                  <c:v>1.7944995355387801E-2</c:v>
                </c:pt>
                <c:pt idx="23">
                  <c:v>1.8100229181609501E-2</c:v>
                </c:pt>
                <c:pt idx="24">
                  <c:v>1.8265150244926899E-2</c:v>
                </c:pt>
                <c:pt idx="25">
                  <c:v>1.8277239484517101E-2</c:v>
                </c:pt>
                <c:pt idx="26">
                  <c:v>1.8467059349524501E-2</c:v>
                </c:pt>
                <c:pt idx="27">
                  <c:v>1.8416302199365402E-2</c:v>
                </c:pt>
                <c:pt idx="28">
                  <c:v>1.8610557520286002E-2</c:v>
                </c:pt>
                <c:pt idx="29">
                  <c:v>1.8582519341356098E-2</c:v>
                </c:pt>
                <c:pt idx="30">
                  <c:v>1.8760747733535098E-2</c:v>
                </c:pt>
                <c:pt idx="31">
                  <c:v>1.8823005613738401E-2</c:v>
                </c:pt>
                <c:pt idx="32">
                  <c:v>1.88852391336519E-2</c:v>
                </c:pt>
                <c:pt idx="33">
                  <c:v>1.8891502866311301E-2</c:v>
                </c:pt>
                <c:pt idx="34">
                  <c:v>1.9025903362813599E-2</c:v>
                </c:pt>
                <c:pt idx="35">
                  <c:v>1.9029045803565101E-2</c:v>
                </c:pt>
                <c:pt idx="36">
                  <c:v>1.9023698731553001E-2</c:v>
                </c:pt>
                <c:pt idx="37">
                  <c:v>1.9025548414614998E-2</c:v>
                </c:pt>
                <c:pt idx="38">
                  <c:v>1.9114856846383501E-2</c:v>
                </c:pt>
                <c:pt idx="39">
                  <c:v>1.9166739765375401E-2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F7B-4254-9108-E5DA32D804FB}"/>
            </c:ext>
          </c:extLst>
        </c:ser>
        <c:ser>
          <c:idx val="1"/>
          <c:order val="1"/>
          <c:tx>
            <c:strRef>
              <c:f>Sheet1!$A$8</c:f>
              <c:strCache>
                <c:ptCount val="1"/>
                <c:pt idx="0">
                  <c:v>CHH_G2</c:v>
                </c:pt>
              </c:strCache>
            </c:strRef>
          </c:tx>
          <c:spPr>
            <a:ln w="9525" cap="rnd">
              <a:solidFill>
                <a:srgbClr val="631879"/>
              </a:solidFill>
              <a:round/>
            </a:ln>
            <a:effectLst/>
          </c:spPr>
          <c:marker>
            <c:symbol val="none"/>
          </c:marker>
          <c:val>
            <c:numRef>
              <c:f>Sheet1!$B$8:$AO$8</c:f>
              <c:numCache>
                <c:formatCode>General</c:formatCode>
                <c:ptCount val="40"/>
                <c:pt idx="0">
                  <c:v>1.96134429640962E-2</c:v>
                </c:pt>
                <c:pt idx="1">
                  <c:v>1.9618921155299899E-2</c:v>
                </c:pt>
                <c:pt idx="2">
                  <c:v>1.95429996402747E-2</c:v>
                </c:pt>
                <c:pt idx="3">
                  <c:v>1.9516989112938501E-2</c:v>
                </c:pt>
                <c:pt idx="4">
                  <c:v>1.9460405478575998E-2</c:v>
                </c:pt>
                <c:pt idx="5">
                  <c:v>1.94671947209469E-2</c:v>
                </c:pt>
                <c:pt idx="6">
                  <c:v>1.94122814345743E-2</c:v>
                </c:pt>
                <c:pt idx="7">
                  <c:v>1.9373712964396699E-2</c:v>
                </c:pt>
                <c:pt idx="8">
                  <c:v>1.9416899608829599E-2</c:v>
                </c:pt>
                <c:pt idx="9">
                  <c:v>1.9312255015702901E-2</c:v>
                </c:pt>
                <c:pt idx="10">
                  <c:v>1.9153043766948701E-2</c:v>
                </c:pt>
                <c:pt idx="11">
                  <c:v>1.9163642344989101E-2</c:v>
                </c:pt>
                <c:pt idx="12">
                  <c:v>1.9017570575544599E-2</c:v>
                </c:pt>
                <c:pt idx="13">
                  <c:v>1.8961627708895101E-2</c:v>
                </c:pt>
                <c:pt idx="14">
                  <c:v>1.8800196552454899E-2</c:v>
                </c:pt>
                <c:pt idx="15">
                  <c:v>1.8764904771832E-2</c:v>
                </c:pt>
                <c:pt idx="16">
                  <c:v>1.85316525962783E-2</c:v>
                </c:pt>
                <c:pt idx="17">
                  <c:v>1.8399556894318998E-2</c:v>
                </c:pt>
                <c:pt idx="18">
                  <c:v>1.8153363471236202E-2</c:v>
                </c:pt>
                <c:pt idx="19">
                  <c:v>1.8105001366614599E-2</c:v>
                </c:pt>
                <c:pt idx="20">
                  <c:v>1.7966239001895399E-2</c:v>
                </c:pt>
                <c:pt idx="21">
                  <c:v>1.8128244419997899E-2</c:v>
                </c:pt>
                <c:pt idx="22">
                  <c:v>1.8358120144974701E-2</c:v>
                </c:pt>
                <c:pt idx="23">
                  <c:v>1.85444739453085E-2</c:v>
                </c:pt>
                <c:pt idx="24">
                  <c:v>1.87695681562874E-2</c:v>
                </c:pt>
                <c:pt idx="25">
                  <c:v>1.87575090681978E-2</c:v>
                </c:pt>
                <c:pt idx="26">
                  <c:v>1.8938877321696398E-2</c:v>
                </c:pt>
                <c:pt idx="27">
                  <c:v>1.8980764522470699E-2</c:v>
                </c:pt>
                <c:pt idx="28">
                  <c:v>1.91001635175846E-2</c:v>
                </c:pt>
                <c:pt idx="29">
                  <c:v>1.9108012193155801E-2</c:v>
                </c:pt>
                <c:pt idx="30">
                  <c:v>1.9291001797358199E-2</c:v>
                </c:pt>
                <c:pt idx="31">
                  <c:v>1.9315730991370898E-2</c:v>
                </c:pt>
                <c:pt idx="32">
                  <c:v>1.9394363469746E-2</c:v>
                </c:pt>
                <c:pt idx="33">
                  <c:v>1.9425274252018801E-2</c:v>
                </c:pt>
                <c:pt idx="34">
                  <c:v>1.9561622760459099E-2</c:v>
                </c:pt>
                <c:pt idx="35">
                  <c:v>1.9554257836153301E-2</c:v>
                </c:pt>
                <c:pt idx="36">
                  <c:v>1.95436438091879E-2</c:v>
                </c:pt>
                <c:pt idx="37">
                  <c:v>1.95567049154898E-2</c:v>
                </c:pt>
                <c:pt idx="38">
                  <c:v>1.9663221417128202E-2</c:v>
                </c:pt>
                <c:pt idx="39">
                  <c:v>1.97050778512067E-2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F7B-4254-9108-E5DA32D804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03818720"/>
        <c:axId val="1103819136"/>
      </c:lineChart>
      <c:catAx>
        <c:axId val="1103818720"/>
        <c:scaling>
          <c:orientation val="minMax"/>
        </c:scaling>
        <c:delete val="0"/>
        <c:axPos val="b"/>
        <c:majorTickMark val="out"/>
        <c:minorTickMark val="none"/>
        <c:tickLblPos val="none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zh-CN"/>
          </a:p>
        </c:txPr>
        <c:crossAx val="1103819136"/>
        <c:crosses val="autoZero"/>
        <c:auto val="1"/>
        <c:lblAlgn val="ctr"/>
        <c:lblOffset val="100"/>
        <c:tickMarkSkip val="20"/>
        <c:noMultiLvlLbl val="0"/>
      </c:catAx>
      <c:valAx>
        <c:axId val="1103819136"/>
        <c:scaling>
          <c:orientation val="minMax"/>
          <c:max val="3.0000000000000006E-2"/>
        </c:scaling>
        <c:delete val="0"/>
        <c:axPos val="l"/>
        <c:numFmt formatCode="General" sourceLinked="1"/>
        <c:majorTickMark val="out"/>
        <c:minorTickMark val="none"/>
        <c:tickLblPos val="none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zh-CN"/>
          </a:p>
        </c:txPr>
        <c:crossAx val="1103818720"/>
        <c:crosses val="autoZero"/>
        <c:crossBetween val="between"/>
        <c:majorUnit val="1.0000000000000002E-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800">
          <a:latin typeface="Arial" panose="020B0604020202020204" pitchFamily="34" charset="0"/>
          <a:cs typeface="Arial" panose="020B0604020202020204" pitchFamily="34" charset="0"/>
        </a:defRPr>
      </a:pPr>
      <a:endParaRPr lang="zh-CN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Sheet1!$A$4</c:f>
              <c:strCache>
                <c:ptCount val="1"/>
                <c:pt idx="0">
                  <c:v>CHG_G1</c:v>
                </c:pt>
              </c:strCache>
            </c:strRef>
          </c:tx>
          <c:spPr>
            <a:ln w="9525" cap="rnd">
              <a:solidFill>
                <a:srgbClr val="008280"/>
              </a:solidFill>
              <a:round/>
            </a:ln>
            <a:effectLst/>
          </c:spPr>
          <c:marker>
            <c:symbol val="none"/>
          </c:marker>
          <c:val>
            <c:numRef>
              <c:f>Sheet1!$B$4:$AO$4</c:f>
              <c:numCache>
                <c:formatCode>General</c:formatCode>
                <c:ptCount val="40"/>
                <c:pt idx="0">
                  <c:v>0.29817264500074098</c:v>
                </c:pt>
                <c:pt idx="1">
                  <c:v>0.29766727527901099</c:v>
                </c:pt>
                <c:pt idx="2">
                  <c:v>0.29730864783344901</c:v>
                </c:pt>
                <c:pt idx="3">
                  <c:v>0.29604626518220001</c:v>
                </c:pt>
                <c:pt idx="4">
                  <c:v>0.29537743279441098</c:v>
                </c:pt>
                <c:pt idx="5">
                  <c:v>0.29521019098150902</c:v>
                </c:pt>
                <c:pt idx="6">
                  <c:v>0.29374349834161001</c:v>
                </c:pt>
                <c:pt idx="7">
                  <c:v>0.29302314933116103</c:v>
                </c:pt>
                <c:pt idx="8">
                  <c:v>0.29147592355789997</c:v>
                </c:pt>
                <c:pt idx="9">
                  <c:v>0.29064564877204002</c:v>
                </c:pt>
                <c:pt idx="10">
                  <c:v>0.28909269487325201</c:v>
                </c:pt>
                <c:pt idx="11">
                  <c:v>0.28790185214977698</c:v>
                </c:pt>
                <c:pt idx="12">
                  <c:v>0.28491384060657998</c:v>
                </c:pt>
                <c:pt idx="13">
                  <c:v>0.284134235218442</c:v>
                </c:pt>
                <c:pt idx="14">
                  <c:v>0.28253593399951299</c:v>
                </c:pt>
                <c:pt idx="15">
                  <c:v>0.28143284404880697</c:v>
                </c:pt>
                <c:pt idx="16">
                  <c:v>0.278643082047075</c:v>
                </c:pt>
                <c:pt idx="17">
                  <c:v>0.27776945003842002</c:v>
                </c:pt>
                <c:pt idx="18">
                  <c:v>0.274112419836541</c:v>
                </c:pt>
                <c:pt idx="19">
                  <c:v>0.26817585609364197</c:v>
                </c:pt>
                <c:pt idx="20">
                  <c:v>0.26707199429399198</c:v>
                </c:pt>
                <c:pt idx="21">
                  <c:v>0.27420937207409202</c:v>
                </c:pt>
                <c:pt idx="22">
                  <c:v>0.277911960920532</c:v>
                </c:pt>
                <c:pt idx="23">
                  <c:v>0.27880380277820299</c:v>
                </c:pt>
                <c:pt idx="24">
                  <c:v>0.28158645677949801</c:v>
                </c:pt>
                <c:pt idx="25">
                  <c:v>0.28214377342640801</c:v>
                </c:pt>
                <c:pt idx="26">
                  <c:v>0.28405919899979898</c:v>
                </c:pt>
                <c:pt idx="27">
                  <c:v>0.28512238869102002</c:v>
                </c:pt>
                <c:pt idx="28">
                  <c:v>0.287904737674894</c:v>
                </c:pt>
                <c:pt idx="29">
                  <c:v>0.28840890204617903</c:v>
                </c:pt>
                <c:pt idx="30">
                  <c:v>0.291017958023635</c:v>
                </c:pt>
                <c:pt idx="31">
                  <c:v>0.29193040643111601</c:v>
                </c:pt>
                <c:pt idx="32">
                  <c:v>0.293856852139809</c:v>
                </c:pt>
                <c:pt idx="33">
                  <c:v>0.294236561161629</c:v>
                </c:pt>
                <c:pt idx="34">
                  <c:v>0.29646983895483098</c:v>
                </c:pt>
                <c:pt idx="35">
                  <c:v>0.29636712551793998</c:v>
                </c:pt>
                <c:pt idx="36">
                  <c:v>0.29731522180784298</c:v>
                </c:pt>
                <c:pt idx="37">
                  <c:v>0.29791348932677603</c:v>
                </c:pt>
                <c:pt idx="38">
                  <c:v>0.29826325480092197</c:v>
                </c:pt>
                <c:pt idx="39">
                  <c:v>0.29887486776083899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3CE-40C3-81BE-C2020643FF6A}"/>
            </c:ext>
          </c:extLst>
        </c:ser>
        <c:ser>
          <c:idx val="1"/>
          <c:order val="1"/>
          <c:tx>
            <c:strRef>
              <c:f>Sheet1!$A$5</c:f>
              <c:strCache>
                <c:ptCount val="1"/>
                <c:pt idx="0">
                  <c:v>CHG_G2</c:v>
                </c:pt>
              </c:strCache>
            </c:strRef>
          </c:tx>
          <c:spPr>
            <a:ln w="9525" cap="rnd">
              <a:solidFill>
                <a:srgbClr val="631879"/>
              </a:solidFill>
              <a:round/>
            </a:ln>
            <a:effectLst/>
          </c:spPr>
          <c:marker>
            <c:symbol val="none"/>
          </c:marker>
          <c:val>
            <c:numRef>
              <c:f>Sheet1!$B$5:$AO$5</c:f>
              <c:numCache>
                <c:formatCode>General</c:formatCode>
                <c:ptCount val="40"/>
                <c:pt idx="0">
                  <c:v>0.308545885210116</c:v>
                </c:pt>
                <c:pt idx="1">
                  <c:v>0.30777875166699997</c:v>
                </c:pt>
                <c:pt idx="2">
                  <c:v>0.307728293996891</c:v>
                </c:pt>
                <c:pt idx="3">
                  <c:v>0.30698065670668101</c:v>
                </c:pt>
                <c:pt idx="4">
                  <c:v>0.305998452722749</c:v>
                </c:pt>
                <c:pt idx="5">
                  <c:v>0.306210307792675</c:v>
                </c:pt>
                <c:pt idx="6">
                  <c:v>0.30434783723205999</c:v>
                </c:pt>
                <c:pt idx="7">
                  <c:v>0.30393206067721601</c:v>
                </c:pt>
                <c:pt idx="8">
                  <c:v>0.30217894151965402</c:v>
                </c:pt>
                <c:pt idx="9">
                  <c:v>0.301970937186536</c:v>
                </c:pt>
                <c:pt idx="10">
                  <c:v>0.29976231583339502</c:v>
                </c:pt>
                <c:pt idx="11">
                  <c:v>0.29837914363358498</c:v>
                </c:pt>
                <c:pt idx="12">
                  <c:v>0.295467570826417</c:v>
                </c:pt>
                <c:pt idx="13">
                  <c:v>0.29471397568429603</c:v>
                </c:pt>
                <c:pt idx="14">
                  <c:v>0.29272180413858101</c:v>
                </c:pt>
                <c:pt idx="15">
                  <c:v>0.29216933528806499</c:v>
                </c:pt>
                <c:pt idx="16">
                  <c:v>0.28899301481302397</c:v>
                </c:pt>
                <c:pt idx="17">
                  <c:v>0.28812823232135398</c:v>
                </c:pt>
                <c:pt idx="18">
                  <c:v>0.28443033446038601</c:v>
                </c:pt>
                <c:pt idx="19">
                  <c:v>0.27681801128656902</c:v>
                </c:pt>
                <c:pt idx="20">
                  <c:v>0.27598460678724901</c:v>
                </c:pt>
                <c:pt idx="21">
                  <c:v>0.28445013843104799</c:v>
                </c:pt>
                <c:pt idx="22">
                  <c:v>0.28782187648733898</c:v>
                </c:pt>
                <c:pt idx="23">
                  <c:v>0.28892160558345897</c:v>
                </c:pt>
                <c:pt idx="24">
                  <c:v>0.29184727554654599</c:v>
                </c:pt>
                <c:pt idx="25">
                  <c:v>0.29251149316862401</c:v>
                </c:pt>
                <c:pt idx="26">
                  <c:v>0.29452131644868501</c:v>
                </c:pt>
                <c:pt idx="27">
                  <c:v>0.29527646819042502</c:v>
                </c:pt>
                <c:pt idx="28">
                  <c:v>0.29837025772105902</c:v>
                </c:pt>
                <c:pt idx="29">
                  <c:v>0.29913121596783698</c:v>
                </c:pt>
                <c:pt idx="30">
                  <c:v>0.30171403210771203</c:v>
                </c:pt>
                <c:pt idx="31">
                  <c:v>0.30248536149898198</c:v>
                </c:pt>
                <c:pt idx="32">
                  <c:v>0.30427448851842898</c:v>
                </c:pt>
                <c:pt idx="33">
                  <c:v>0.304815521831243</c:v>
                </c:pt>
                <c:pt idx="34">
                  <c:v>0.30733815809026299</c:v>
                </c:pt>
                <c:pt idx="35">
                  <c:v>0.30692813485596099</c:v>
                </c:pt>
                <c:pt idx="36">
                  <c:v>0.30787819841378899</c:v>
                </c:pt>
                <c:pt idx="37">
                  <c:v>0.30820537178415702</c:v>
                </c:pt>
                <c:pt idx="38">
                  <c:v>0.30907153179626501</c:v>
                </c:pt>
                <c:pt idx="39">
                  <c:v>0.30934934298282202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3CE-40C3-81BE-C2020643FF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03818720"/>
        <c:axId val="1103819136"/>
      </c:lineChart>
      <c:catAx>
        <c:axId val="1103818720"/>
        <c:scaling>
          <c:orientation val="minMax"/>
        </c:scaling>
        <c:delete val="0"/>
        <c:axPos val="b"/>
        <c:majorTickMark val="out"/>
        <c:minorTickMark val="none"/>
        <c:tickLblPos val="none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zh-CN"/>
          </a:p>
        </c:txPr>
        <c:crossAx val="1103819136"/>
        <c:crosses val="autoZero"/>
        <c:auto val="1"/>
        <c:lblAlgn val="ctr"/>
        <c:lblOffset val="100"/>
        <c:tickMarkSkip val="20"/>
        <c:noMultiLvlLbl val="0"/>
      </c:catAx>
      <c:valAx>
        <c:axId val="1103819136"/>
        <c:scaling>
          <c:orientation val="minMax"/>
          <c:max val="0.60000000000000009"/>
          <c:min val="0"/>
        </c:scaling>
        <c:delete val="0"/>
        <c:axPos val="l"/>
        <c:numFmt formatCode="General" sourceLinked="1"/>
        <c:majorTickMark val="out"/>
        <c:minorTickMark val="none"/>
        <c:tickLblPos val="none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zh-CN"/>
          </a:p>
        </c:txPr>
        <c:crossAx val="1103818720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800">
          <a:latin typeface="Arial" panose="020B0604020202020204" pitchFamily="34" charset="0"/>
          <a:cs typeface="Arial" panose="020B0604020202020204" pitchFamily="34" charset="0"/>
        </a:defRPr>
      </a:pPr>
      <a:endParaRPr lang="zh-CN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A4968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048-41B9-9DF6-D35270473C84}"/>
              </c:ext>
            </c:extLst>
          </c:dPt>
          <c:dPt>
            <c:idx val="1"/>
            <c:invertIfNegative val="0"/>
            <c:bubble3D val="0"/>
            <c:spPr>
              <a:solidFill>
                <a:srgbClr val="7E95B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048-41B9-9DF6-D35270473C84}"/>
              </c:ext>
            </c:extLst>
          </c:dPt>
          <c:dPt>
            <c:idx val="2"/>
            <c:invertIfNegative val="0"/>
            <c:bubble3D val="0"/>
            <c:spPr>
              <a:solidFill>
                <a:srgbClr val="87C59B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048-41B9-9DF6-D35270473C84}"/>
              </c:ext>
            </c:extLst>
          </c:dPt>
          <c:dPt>
            <c:idx val="3"/>
            <c:invertIfNegative val="0"/>
            <c:bubble3D val="0"/>
            <c:spPr>
              <a:solidFill>
                <a:srgbClr val="7B677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048-41B9-9DF6-D35270473C84}"/>
              </c:ext>
            </c:extLst>
          </c:dPt>
          <c:val>
            <c:numRef>
              <c:f>Sheet1!$B$5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048-41B9-9DF6-D35270473C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584614384"/>
        <c:axId val="1584615632"/>
      </c:barChart>
      <c:catAx>
        <c:axId val="158461438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one"/>
        <c:crossAx val="1584615632"/>
        <c:crosses val="autoZero"/>
        <c:auto val="1"/>
        <c:lblAlgn val="ctr"/>
        <c:lblOffset val="100"/>
        <c:noMultiLvlLbl val="0"/>
      </c:catAx>
      <c:valAx>
        <c:axId val="1584615632"/>
        <c:scaling>
          <c:orientation val="minMax"/>
          <c:max val="9"/>
          <c:min val="0"/>
        </c:scaling>
        <c:delete val="0"/>
        <c:axPos val="l"/>
        <c:numFmt formatCode="#,##0_);[Red]\(#,##0\)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zh-CN"/>
          </a:p>
        </c:txPr>
        <c:crossAx val="1584614384"/>
        <c:crosses val="autoZero"/>
        <c:crossBetween val="between"/>
        <c:majorUnit val="3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8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zh-CN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BP!$N$30</c:f>
              <c:strCache>
                <c:ptCount val="1"/>
                <c:pt idx="0">
                  <c:v>#REF!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[1]BP!$M$31:$M$34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xVal>
          <c:yVal>
            <c:numRef>
              <c:f>[1]BP!$N$31:$N$34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790-49D6-BDDF-92AE397AFB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00334256"/>
        <c:axId val="1600337584"/>
      </c:scatterChart>
      <c:valAx>
        <c:axId val="1600334256"/>
        <c:scaling>
          <c:orientation val="minMax"/>
          <c:max val="100"/>
          <c:min val="0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zh-CN"/>
          </a:p>
        </c:txPr>
        <c:crossAx val="1600337584"/>
        <c:crosses val="autoZero"/>
        <c:crossBetween val="midCat"/>
        <c:majorUnit val="20"/>
      </c:valAx>
      <c:valAx>
        <c:axId val="1600337584"/>
        <c:scaling>
          <c:orientation val="minMax"/>
          <c:max val="5"/>
        </c:scaling>
        <c:delete val="1"/>
        <c:axPos val="l"/>
        <c:numFmt formatCode="General" sourceLinked="1"/>
        <c:majorTickMark val="out"/>
        <c:minorTickMark val="none"/>
        <c:tickLblPos val="nextTo"/>
        <c:crossAx val="1600334256"/>
        <c:crosses val="autoZero"/>
        <c:crossBetween val="midCat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8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zh-CN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9997B3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BC8887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53F-481B-A9EC-973D0B4A8A3E}"/>
              </c:ext>
            </c:extLst>
          </c:dPt>
          <c:cat>
            <c:strRef>
              <c:f>Sheet2!$A$2:$A$3</c:f>
              <c:strCache>
                <c:ptCount val="2"/>
                <c:pt idx="0">
                  <c:v>WGD</c:v>
                </c:pt>
                <c:pt idx="1">
                  <c:v>Random</c:v>
                </c:pt>
              </c:strCache>
            </c:strRef>
          </c:cat>
          <c:val>
            <c:numRef>
              <c:f>Sheet2!$B$2:$B$3</c:f>
              <c:numCache>
                <c:formatCode>General</c:formatCode>
                <c:ptCount val="2"/>
                <c:pt idx="0">
                  <c:v>22.1</c:v>
                </c:pt>
                <c:pt idx="1">
                  <c:v>49.1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53F-481B-A9EC-973D0B4A8A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5"/>
        <c:overlap val="-27"/>
        <c:axId val="287975744"/>
        <c:axId val="287976160"/>
      </c:barChart>
      <c:catAx>
        <c:axId val="2879757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zh-CN"/>
          </a:p>
        </c:txPr>
        <c:crossAx val="287976160"/>
        <c:crosses val="autoZero"/>
        <c:auto val="1"/>
        <c:lblAlgn val="ctr"/>
        <c:lblOffset val="100"/>
        <c:noMultiLvlLbl val="0"/>
      </c:catAx>
      <c:valAx>
        <c:axId val="287976160"/>
        <c:scaling>
          <c:orientation val="minMax"/>
          <c:max val="60"/>
          <c:min val="0"/>
        </c:scaling>
        <c:delete val="0"/>
        <c:axPos val="l"/>
        <c:numFmt formatCode="#,##0_ 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zh-CN"/>
          </a:p>
        </c:txPr>
        <c:crossAx val="287975744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800">
          <a:latin typeface="Arial" panose="020B0604020202020204" pitchFamily="34" charset="0"/>
          <a:cs typeface="Arial" panose="020B0604020202020204" pitchFamily="34" charset="0"/>
        </a:defRPr>
      </a:pPr>
      <a:endParaRPr lang="zh-CN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9997B3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BC8887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C58-49B3-B919-1C51FB23D8A3}"/>
              </c:ext>
            </c:extLst>
          </c:dPt>
          <c:cat>
            <c:strRef>
              <c:f>Sheet2!$C$18:$C$19</c:f>
              <c:strCache>
                <c:ptCount val="2"/>
                <c:pt idx="0">
                  <c:v>WGD</c:v>
                </c:pt>
                <c:pt idx="1">
                  <c:v>Random</c:v>
                </c:pt>
              </c:strCache>
            </c:strRef>
          </c:cat>
          <c:val>
            <c:numRef>
              <c:f>Sheet2!$D$18:$D$19</c:f>
              <c:numCache>
                <c:formatCode>0.0%</c:formatCode>
                <c:ptCount val="2"/>
                <c:pt idx="0">
                  <c:v>65.635466364096189</c:v>
                </c:pt>
                <c:pt idx="1">
                  <c:v>43.7379328098854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C58-49B3-B919-1C51FB23D8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5"/>
        <c:overlap val="-27"/>
        <c:axId val="287975744"/>
        <c:axId val="287976160"/>
      </c:barChart>
      <c:catAx>
        <c:axId val="2879757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zh-CN"/>
          </a:p>
        </c:txPr>
        <c:crossAx val="287976160"/>
        <c:crosses val="autoZero"/>
        <c:auto val="1"/>
        <c:lblAlgn val="ctr"/>
        <c:lblOffset val="100"/>
        <c:noMultiLvlLbl val="0"/>
      </c:catAx>
      <c:valAx>
        <c:axId val="287976160"/>
        <c:scaling>
          <c:orientation val="minMax"/>
          <c:max val="80"/>
          <c:min val="0"/>
        </c:scaling>
        <c:delete val="0"/>
        <c:axPos val="l"/>
        <c:numFmt formatCode="#,##0_ 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zh-CN"/>
          </a:p>
        </c:txPr>
        <c:crossAx val="287975744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800">
          <a:latin typeface="Arial" panose="020B0604020202020204" pitchFamily="34" charset="0"/>
          <a:cs typeface="Arial" panose="020B0604020202020204" pitchFamily="34" charset="0"/>
        </a:defRPr>
      </a:pPr>
      <a:endParaRPr lang="zh-CN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A4968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73B-44BD-B55C-39F35DF9D7E6}"/>
              </c:ext>
            </c:extLst>
          </c:dPt>
          <c:dPt>
            <c:idx val="1"/>
            <c:invertIfNegative val="0"/>
            <c:bubble3D val="0"/>
            <c:spPr>
              <a:solidFill>
                <a:srgbClr val="7E95B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73B-44BD-B55C-39F35DF9D7E6}"/>
              </c:ext>
            </c:extLst>
          </c:dPt>
          <c:dPt>
            <c:idx val="2"/>
            <c:invertIfNegative val="0"/>
            <c:bubble3D val="0"/>
            <c:spPr>
              <a:solidFill>
                <a:srgbClr val="87C59B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73B-44BD-B55C-39F35DF9D7E6}"/>
              </c:ext>
            </c:extLst>
          </c:dPt>
          <c:dPt>
            <c:idx val="3"/>
            <c:invertIfNegative val="0"/>
            <c:bubble3D val="0"/>
            <c:spPr>
              <a:solidFill>
                <a:srgbClr val="7B677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73B-44BD-B55C-39F35DF9D7E6}"/>
              </c:ext>
            </c:extLst>
          </c:dPt>
          <c:val>
            <c:numRef>
              <c:f>Sheet1!$B$5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73B-44BD-B55C-39F35DF9D7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584614384"/>
        <c:axId val="1584615632"/>
      </c:barChart>
      <c:catAx>
        <c:axId val="158461438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one"/>
        <c:crossAx val="1584615632"/>
        <c:crosses val="autoZero"/>
        <c:auto val="1"/>
        <c:lblAlgn val="ctr"/>
        <c:lblOffset val="100"/>
        <c:noMultiLvlLbl val="0"/>
      </c:catAx>
      <c:valAx>
        <c:axId val="1584615632"/>
        <c:scaling>
          <c:orientation val="minMax"/>
          <c:max val="10"/>
          <c:min val="0"/>
        </c:scaling>
        <c:delete val="0"/>
        <c:axPos val="l"/>
        <c:numFmt formatCode="#,##0_);[Red]\(#,##0\)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zh-CN"/>
          </a:p>
        </c:txPr>
        <c:crossAx val="1584614384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8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zh-CN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A4968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DEA-4B2F-BAA5-08B14FFE7912}"/>
              </c:ext>
            </c:extLst>
          </c:dPt>
          <c:dPt>
            <c:idx val="1"/>
            <c:invertIfNegative val="0"/>
            <c:bubble3D val="0"/>
            <c:spPr>
              <a:solidFill>
                <a:srgbClr val="7E95B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DEA-4B2F-BAA5-08B14FFE7912}"/>
              </c:ext>
            </c:extLst>
          </c:dPt>
          <c:dPt>
            <c:idx val="2"/>
            <c:invertIfNegative val="0"/>
            <c:bubble3D val="0"/>
            <c:spPr>
              <a:solidFill>
                <a:srgbClr val="87C59B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DEA-4B2F-BAA5-08B14FFE7912}"/>
              </c:ext>
            </c:extLst>
          </c:dPt>
          <c:dPt>
            <c:idx val="3"/>
            <c:invertIfNegative val="0"/>
            <c:bubble3D val="0"/>
            <c:spPr>
              <a:solidFill>
                <a:srgbClr val="7B677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DEA-4B2F-BAA5-08B14FFE7912}"/>
              </c:ext>
            </c:extLst>
          </c:dPt>
          <c:val>
            <c:numRef>
              <c:f>Sheet1!$B$5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DEA-4B2F-BAA5-08B14FFE79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584614384"/>
        <c:axId val="1584615632"/>
      </c:barChart>
      <c:catAx>
        <c:axId val="158461438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one"/>
        <c:crossAx val="1584615632"/>
        <c:crosses val="autoZero"/>
        <c:auto val="1"/>
        <c:lblAlgn val="ctr"/>
        <c:lblOffset val="100"/>
        <c:noMultiLvlLbl val="0"/>
      </c:catAx>
      <c:valAx>
        <c:axId val="1584615632"/>
        <c:scaling>
          <c:orientation val="minMax"/>
          <c:max val="12"/>
          <c:min val="0"/>
        </c:scaling>
        <c:delete val="0"/>
        <c:axPos val="l"/>
        <c:numFmt formatCode="#,##0_);[Red]\(#,##0\)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zh-CN"/>
          </a:p>
        </c:txPr>
        <c:crossAx val="1584614384"/>
        <c:crosses val="autoZero"/>
        <c:crossBetween val="between"/>
        <c:majorUnit val="4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8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zh-CN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355616106569785"/>
          <c:y val="0.10517574588576122"/>
          <c:w val="0.71637602179836513"/>
          <c:h val="0.7010938428145843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A4968A"/>
            </a:solidFill>
            <a:ln>
              <a:solidFill>
                <a:srgbClr val="A4968A"/>
              </a:solidFill>
            </a:ln>
          </c:spPr>
          <c:invertIfNegative val="0"/>
          <c:cat>
            <c:numRef>
              <c:f>按cutofff统计!$G$1:$G$4</c:f>
              <c:numCache>
                <c:formatCode>General</c:formatCode>
                <c:ptCount val="4"/>
                <c:pt idx="0">
                  <c:v>0.1</c:v>
                </c:pt>
                <c:pt idx="1">
                  <c:v>0.2</c:v>
                </c:pt>
                <c:pt idx="2">
                  <c:v>0.3</c:v>
                </c:pt>
                <c:pt idx="3">
                  <c:v>0.4</c:v>
                </c:pt>
              </c:numCache>
            </c:numRef>
          </c:cat>
          <c:val>
            <c:numRef>
              <c:f>按cutofff统计!$H$1:$H$4</c:f>
              <c:numCache>
                <c:formatCode>General</c:formatCode>
                <c:ptCount val="4"/>
                <c:pt idx="0">
                  <c:v>10.14098084106519</c:v>
                </c:pt>
                <c:pt idx="1">
                  <c:v>8.1551994216170627</c:v>
                </c:pt>
                <c:pt idx="2">
                  <c:v>6.7622605133148577</c:v>
                </c:pt>
                <c:pt idx="3">
                  <c:v>5.6030847090010845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5FC-42AB-AE87-162418296A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4434304"/>
        <c:axId val="144435840"/>
      </c:barChart>
      <c:catAx>
        <c:axId val="1444343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9525">
            <a:solidFill>
              <a:schemeClr val="tx1"/>
            </a:solidFill>
          </a:ln>
        </c:spPr>
        <c:crossAx val="144435840"/>
        <c:crosses val="autoZero"/>
        <c:auto val="1"/>
        <c:lblAlgn val="ctr"/>
        <c:lblOffset val="100"/>
        <c:noMultiLvlLbl val="0"/>
      </c:catAx>
      <c:valAx>
        <c:axId val="144435840"/>
        <c:scaling>
          <c:orientation val="minMax"/>
          <c:max val="12"/>
        </c:scaling>
        <c:delete val="0"/>
        <c:axPos val="l"/>
        <c:numFmt formatCode="#,##0_);\(#,##0\)" sourceLinked="0"/>
        <c:majorTickMark val="out"/>
        <c:minorTickMark val="none"/>
        <c:tickLblPos val="nextTo"/>
        <c:spPr>
          <a:ln w="9525">
            <a:solidFill>
              <a:schemeClr val="tx1"/>
            </a:solidFill>
          </a:ln>
        </c:spPr>
        <c:crossAx val="144434304"/>
        <c:crosses val="autoZero"/>
        <c:crossBetween val="between"/>
        <c:majorUnit val="3"/>
      </c:valAx>
    </c:plotArea>
    <c:plotVisOnly val="1"/>
    <c:dispBlanksAs val="gap"/>
    <c:showDLblsOverMax val="0"/>
  </c:chart>
  <c:txPr>
    <a:bodyPr/>
    <a:lstStyle/>
    <a:p>
      <a:pPr>
        <a:defRPr sz="800">
          <a:latin typeface="Arial" pitchFamily="34" charset="0"/>
          <a:cs typeface="Arial" pitchFamily="34" charset="0"/>
        </a:defRPr>
      </a:pPr>
      <a:endParaRPr lang="zh-CN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重复数据!$I$85</c:f>
              <c:strCache>
                <c:ptCount val="1"/>
                <c:pt idx="0">
                  <c:v>Pearson R</c:v>
                </c:pt>
              </c:strCache>
            </c:strRef>
          </c:tx>
          <c:spPr>
            <a:solidFill>
              <a:srgbClr val="999773"/>
            </a:solidFill>
            <a:ln>
              <a:noFill/>
            </a:ln>
            <a:effectLst/>
          </c:spPr>
          <c:invertIfNegative val="0"/>
          <c:cat>
            <c:strRef>
              <c:f>重复数据!$H$86:$H$96</c:f>
              <c:strCache>
                <c:ptCount val="11"/>
                <c:pt idx="0">
                  <c:v>Glyma.11G053600 (ERF)</c:v>
                </c:pt>
                <c:pt idx="1">
                  <c:v>Glyma.01G217400 (HSF)</c:v>
                </c:pt>
                <c:pt idx="2">
                  <c:v>Glyma.13G236500 (ERF)</c:v>
                </c:pt>
                <c:pt idx="3">
                  <c:v>Glyma.02G234600 (LBD)</c:v>
                </c:pt>
                <c:pt idx="4">
                  <c:v>Glyma.19G118000 (Dof)</c:v>
                </c:pt>
                <c:pt idx="5">
                  <c:v>Glyma.13G317000 (bZIP)</c:v>
                </c:pt>
                <c:pt idx="6">
                  <c:v>Glyma.02G261700 (ERF)</c:v>
                </c:pt>
                <c:pt idx="7">
                  <c:v>Glyma.14G006800 (WRKY)</c:v>
                </c:pt>
                <c:pt idx="8">
                  <c:v>Glyma.01G233000 (HSF)</c:v>
                </c:pt>
                <c:pt idx="9">
                  <c:v>Glyma.08G271900 (bHLH)</c:v>
                </c:pt>
                <c:pt idx="10">
                  <c:v>Glyma.03G261800 (MYB-related)</c:v>
                </c:pt>
              </c:strCache>
            </c:strRef>
          </c:cat>
          <c:val>
            <c:numRef>
              <c:f>重复数据!$I$86:$I$96</c:f>
              <c:numCache>
                <c:formatCode>0.00_ </c:formatCode>
                <c:ptCount val="11"/>
                <c:pt idx="0">
                  <c:v>0.93730000000000002</c:v>
                </c:pt>
                <c:pt idx="1">
                  <c:v>0.97899999999999998</c:v>
                </c:pt>
                <c:pt idx="2">
                  <c:v>0.97009999999999996</c:v>
                </c:pt>
                <c:pt idx="3">
                  <c:v>0.87119999999999997</c:v>
                </c:pt>
                <c:pt idx="4">
                  <c:v>0.92849999999999999</c:v>
                </c:pt>
                <c:pt idx="5">
                  <c:v>0.95760000000000001</c:v>
                </c:pt>
                <c:pt idx="6">
                  <c:v>0.88370000000000004</c:v>
                </c:pt>
                <c:pt idx="7">
                  <c:v>0.95420000000000005</c:v>
                </c:pt>
                <c:pt idx="8">
                  <c:v>0.94540000000000002</c:v>
                </c:pt>
                <c:pt idx="9">
                  <c:v>0.94330000000000003</c:v>
                </c:pt>
                <c:pt idx="10">
                  <c:v>0.9748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46-4ECE-8EA1-C32C42A7A7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96869856"/>
        <c:axId val="1196870272"/>
      </c:barChart>
      <c:catAx>
        <c:axId val="119686985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zh-CN"/>
          </a:p>
        </c:txPr>
        <c:crossAx val="1196870272"/>
        <c:crosses val="autoZero"/>
        <c:auto val="1"/>
        <c:lblAlgn val="ctr"/>
        <c:lblOffset val="100"/>
        <c:noMultiLvlLbl val="0"/>
      </c:catAx>
      <c:valAx>
        <c:axId val="1196870272"/>
        <c:scaling>
          <c:orientation val="minMax"/>
          <c:max val="1"/>
          <c:min val="0"/>
        </c:scaling>
        <c:delete val="0"/>
        <c:axPos val="b"/>
        <c:numFmt formatCode="0.0_ 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zh-CN"/>
          </a:p>
        </c:txPr>
        <c:crossAx val="1196869856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8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zh-CN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355616106569785"/>
          <c:y val="0.10517574588576122"/>
          <c:w val="0.71637602179836513"/>
          <c:h val="0.7010938428145843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A4968A"/>
            </a:solidFill>
            <a:ln>
              <a:solidFill>
                <a:srgbClr val="A4968A"/>
              </a:solidFill>
            </a:ln>
          </c:spPr>
          <c:invertIfNegative val="0"/>
          <c:cat>
            <c:numRef>
              <c:f>按cutofff统计!$G$6:$G$8</c:f>
              <c:numCache>
                <c:formatCode>General</c:formatCode>
                <c:ptCount val="3"/>
                <c:pt idx="0">
                  <c:v>0.1</c:v>
                </c:pt>
                <c:pt idx="1">
                  <c:v>0.2</c:v>
                </c:pt>
                <c:pt idx="2">
                  <c:v>0.3</c:v>
                </c:pt>
              </c:numCache>
            </c:numRef>
          </c:cat>
          <c:val>
            <c:numRef>
              <c:f>按cutofff统计!$H$6:$H$8</c:f>
              <c:numCache>
                <c:formatCode>General</c:formatCode>
                <c:ptCount val="3"/>
                <c:pt idx="0">
                  <c:v>8.001977540786779</c:v>
                </c:pt>
                <c:pt idx="1">
                  <c:v>6.2104197565741464</c:v>
                </c:pt>
                <c:pt idx="2">
                  <c:v>4.8543917884973045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64-4EDF-92A7-6D02E74E1B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4434304"/>
        <c:axId val="144435840"/>
      </c:barChart>
      <c:catAx>
        <c:axId val="1444343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9525">
            <a:solidFill>
              <a:schemeClr val="tx1"/>
            </a:solidFill>
          </a:ln>
        </c:spPr>
        <c:crossAx val="144435840"/>
        <c:crosses val="autoZero"/>
        <c:auto val="1"/>
        <c:lblAlgn val="ctr"/>
        <c:lblOffset val="100"/>
        <c:noMultiLvlLbl val="0"/>
      </c:catAx>
      <c:valAx>
        <c:axId val="144435840"/>
        <c:scaling>
          <c:orientation val="minMax"/>
          <c:max val="10"/>
        </c:scaling>
        <c:delete val="0"/>
        <c:axPos val="l"/>
        <c:numFmt formatCode="#,##0_);\(#,##0\)" sourceLinked="0"/>
        <c:majorTickMark val="out"/>
        <c:minorTickMark val="none"/>
        <c:tickLblPos val="nextTo"/>
        <c:spPr>
          <a:ln w="9525">
            <a:solidFill>
              <a:schemeClr val="tx1"/>
            </a:solidFill>
          </a:ln>
        </c:spPr>
        <c:crossAx val="144434304"/>
        <c:crosses val="autoZero"/>
        <c:crossBetween val="between"/>
        <c:majorUnit val="2"/>
      </c:valAx>
    </c:plotArea>
    <c:plotVisOnly val="1"/>
    <c:dispBlanksAs val="gap"/>
    <c:showDLblsOverMax val="0"/>
  </c:chart>
  <c:txPr>
    <a:bodyPr/>
    <a:lstStyle/>
    <a:p>
      <a:pPr>
        <a:defRPr sz="800">
          <a:latin typeface="Arial" pitchFamily="34" charset="0"/>
          <a:cs typeface="Arial" pitchFamily="34" charset="0"/>
        </a:defRPr>
      </a:pPr>
      <a:endParaRPr lang="zh-CN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355616106569785"/>
          <c:y val="0.10517574588576122"/>
          <c:w val="0.71637602179836513"/>
          <c:h val="0.7010938428145843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A4968A"/>
            </a:solidFill>
            <a:ln>
              <a:solidFill>
                <a:srgbClr val="A4968A"/>
              </a:solidFill>
            </a:ln>
          </c:spPr>
          <c:invertIfNegative val="0"/>
          <c:cat>
            <c:numRef>
              <c:f>按cutofff统计!$G$10:$G$12</c:f>
              <c:numCache>
                <c:formatCode>General</c:formatCode>
                <c:ptCount val="3"/>
                <c:pt idx="0">
                  <c:v>0.05</c:v>
                </c:pt>
                <c:pt idx="1">
                  <c:v>0.1</c:v>
                </c:pt>
                <c:pt idx="2">
                  <c:v>0.2</c:v>
                </c:pt>
              </c:numCache>
            </c:numRef>
          </c:cat>
          <c:val>
            <c:numRef>
              <c:f>按cutofff统计!$H$10:$H$12</c:f>
              <c:numCache>
                <c:formatCode>General</c:formatCode>
                <c:ptCount val="3"/>
                <c:pt idx="0">
                  <c:v>5.5391610378822653</c:v>
                </c:pt>
                <c:pt idx="1">
                  <c:v>3.1215161649944259</c:v>
                </c:pt>
                <c:pt idx="2">
                  <c:v>1.2153802435132359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50-455E-86C6-1FDC254A63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4434304"/>
        <c:axId val="144435840"/>
      </c:barChart>
      <c:catAx>
        <c:axId val="1444343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9525">
            <a:solidFill>
              <a:schemeClr val="tx1"/>
            </a:solidFill>
          </a:ln>
        </c:spPr>
        <c:crossAx val="144435840"/>
        <c:crosses val="autoZero"/>
        <c:auto val="1"/>
        <c:lblAlgn val="ctr"/>
        <c:lblOffset val="100"/>
        <c:noMultiLvlLbl val="0"/>
      </c:catAx>
      <c:valAx>
        <c:axId val="144435840"/>
        <c:scaling>
          <c:orientation val="minMax"/>
          <c:max val="6"/>
        </c:scaling>
        <c:delete val="0"/>
        <c:axPos val="l"/>
        <c:numFmt formatCode="#,##0_);\(#,##0\)" sourceLinked="0"/>
        <c:majorTickMark val="out"/>
        <c:minorTickMark val="none"/>
        <c:tickLblPos val="nextTo"/>
        <c:spPr>
          <a:ln w="9525">
            <a:solidFill>
              <a:schemeClr val="tx1"/>
            </a:solidFill>
          </a:ln>
        </c:spPr>
        <c:crossAx val="144434304"/>
        <c:crosses val="autoZero"/>
        <c:crossBetween val="between"/>
        <c:majorUnit val="2"/>
      </c:valAx>
    </c:plotArea>
    <c:plotVisOnly val="1"/>
    <c:dispBlanksAs val="gap"/>
    <c:showDLblsOverMax val="0"/>
  </c:chart>
  <c:txPr>
    <a:bodyPr/>
    <a:lstStyle/>
    <a:p>
      <a:pPr>
        <a:defRPr sz="800">
          <a:latin typeface="Arial" pitchFamily="34" charset="0"/>
          <a:cs typeface="Arial" pitchFamily="34" charset="0"/>
        </a:defRPr>
      </a:pPr>
      <a:endParaRPr lang="zh-CN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A4968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051-40FB-863B-78C63445EBDE}"/>
              </c:ext>
            </c:extLst>
          </c:dPt>
          <c:dPt>
            <c:idx val="1"/>
            <c:invertIfNegative val="0"/>
            <c:bubble3D val="0"/>
            <c:spPr>
              <a:solidFill>
                <a:srgbClr val="7E95B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051-40FB-863B-78C63445EBDE}"/>
              </c:ext>
            </c:extLst>
          </c:dPt>
          <c:dPt>
            <c:idx val="2"/>
            <c:invertIfNegative val="0"/>
            <c:bubble3D val="0"/>
            <c:spPr>
              <a:solidFill>
                <a:srgbClr val="87C59B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051-40FB-863B-78C63445EBDE}"/>
              </c:ext>
            </c:extLst>
          </c:dPt>
          <c:dPt>
            <c:idx val="3"/>
            <c:invertIfNegative val="0"/>
            <c:bubble3D val="0"/>
            <c:spPr>
              <a:solidFill>
                <a:srgbClr val="7B677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051-40FB-863B-78C63445EBDE}"/>
              </c:ext>
            </c:extLst>
          </c:dPt>
          <c:val>
            <c:numRef>
              <c:f>Sheet1!$B$5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051-40FB-863B-78C63445EB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584614384"/>
        <c:axId val="1584615632"/>
      </c:barChart>
      <c:catAx>
        <c:axId val="1584614384"/>
        <c:scaling>
          <c:orientation val="minMax"/>
        </c:scaling>
        <c:delete val="1"/>
        <c:axPos val="t"/>
        <c:numFmt formatCode="General" sourceLinked="1"/>
        <c:majorTickMark val="none"/>
        <c:minorTickMark val="none"/>
        <c:tickLblPos val="none"/>
        <c:crossAx val="1584615632"/>
        <c:crosses val="autoZero"/>
        <c:auto val="1"/>
        <c:lblAlgn val="ctr"/>
        <c:lblOffset val="100"/>
        <c:noMultiLvlLbl val="0"/>
      </c:catAx>
      <c:valAx>
        <c:axId val="1584615632"/>
        <c:scaling>
          <c:orientation val="maxMin"/>
          <c:max val="5"/>
          <c:min val="2"/>
        </c:scaling>
        <c:delete val="0"/>
        <c:axPos val="l"/>
        <c:numFmt formatCode="#,##0_);[Red]\(#,##0\)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zh-CN"/>
          </a:p>
        </c:txPr>
        <c:crossAx val="1584614384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8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zh-CN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A4968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581-487E-9C7C-E21DC70D4FDE}"/>
              </c:ext>
            </c:extLst>
          </c:dPt>
          <c:dPt>
            <c:idx val="1"/>
            <c:invertIfNegative val="0"/>
            <c:bubble3D val="0"/>
            <c:spPr>
              <a:solidFill>
                <a:srgbClr val="7E95B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581-487E-9C7C-E21DC70D4FDE}"/>
              </c:ext>
            </c:extLst>
          </c:dPt>
          <c:dPt>
            <c:idx val="2"/>
            <c:invertIfNegative val="0"/>
            <c:bubble3D val="0"/>
            <c:spPr>
              <a:solidFill>
                <a:srgbClr val="87C59B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581-487E-9C7C-E21DC70D4FDE}"/>
              </c:ext>
            </c:extLst>
          </c:dPt>
          <c:dPt>
            <c:idx val="3"/>
            <c:invertIfNegative val="0"/>
            <c:bubble3D val="0"/>
            <c:spPr>
              <a:solidFill>
                <a:srgbClr val="7B677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581-487E-9C7C-E21DC70D4FDE}"/>
              </c:ext>
            </c:extLst>
          </c:dPt>
          <c:val>
            <c:numRef>
              <c:f>Sheet1!$B$5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581-487E-9C7C-E21DC70D4F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584614384"/>
        <c:axId val="1584615632"/>
      </c:barChart>
      <c:catAx>
        <c:axId val="158461438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one"/>
        <c:crossAx val="1584615632"/>
        <c:crosses val="autoZero"/>
        <c:auto val="1"/>
        <c:lblAlgn val="ctr"/>
        <c:lblOffset val="100"/>
        <c:noMultiLvlLbl val="0"/>
      </c:catAx>
      <c:valAx>
        <c:axId val="1584615632"/>
        <c:scaling>
          <c:orientation val="minMax"/>
          <c:max val="2500"/>
          <c:min val="0"/>
        </c:scaling>
        <c:delete val="0"/>
        <c:axPos val="l"/>
        <c:numFmt formatCode="#,##0_);[Red]\(#,##0\)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zh-CN"/>
          </a:p>
        </c:txPr>
        <c:crossAx val="1584614384"/>
        <c:crosses val="autoZero"/>
        <c:crossBetween val="between"/>
        <c:majorUnit val="500"/>
        <c:minorUnit val="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8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zh-CN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A4968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639-43D0-AFB3-D557823D2B48}"/>
              </c:ext>
            </c:extLst>
          </c:dPt>
          <c:dPt>
            <c:idx val="1"/>
            <c:invertIfNegative val="0"/>
            <c:bubble3D val="0"/>
            <c:spPr>
              <a:solidFill>
                <a:srgbClr val="7E95B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639-43D0-AFB3-D557823D2B48}"/>
              </c:ext>
            </c:extLst>
          </c:dPt>
          <c:dPt>
            <c:idx val="2"/>
            <c:invertIfNegative val="0"/>
            <c:bubble3D val="0"/>
            <c:spPr>
              <a:solidFill>
                <a:srgbClr val="87C59B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639-43D0-AFB3-D557823D2B48}"/>
              </c:ext>
            </c:extLst>
          </c:dPt>
          <c:dPt>
            <c:idx val="3"/>
            <c:invertIfNegative val="0"/>
            <c:bubble3D val="0"/>
            <c:spPr>
              <a:solidFill>
                <a:srgbClr val="7B677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639-43D0-AFB3-D557823D2B48}"/>
              </c:ext>
            </c:extLst>
          </c:dPt>
          <c:val>
            <c:numRef>
              <c:f>Sheet1!$B$5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639-43D0-AFB3-D557823D2B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584614384"/>
        <c:axId val="1584615632"/>
      </c:barChart>
      <c:catAx>
        <c:axId val="158461438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one"/>
        <c:crossAx val="1584615632"/>
        <c:crosses val="autoZero"/>
        <c:auto val="1"/>
        <c:lblAlgn val="ctr"/>
        <c:lblOffset val="100"/>
        <c:noMultiLvlLbl val="0"/>
      </c:catAx>
      <c:valAx>
        <c:axId val="1584615632"/>
        <c:scaling>
          <c:orientation val="minMax"/>
          <c:max val="25"/>
          <c:min val="0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zh-CN"/>
          </a:p>
        </c:txPr>
        <c:crossAx val="1584614384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8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zh-CN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A4968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F1D-4A3A-9CFE-5DF8E962B6E2}"/>
              </c:ext>
            </c:extLst>
          </c:dPt>
          <c:dPt>
            <c:idx val="1"/>
            <c:invertIfNegative val="0"/>
            <c:bubble3D val="0"/>
            <c:spPr>
              <a:solidFill>
                <a:srgbClr val="7E95B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F1D-4A3A-9CFE-5DF8E962B6E2}"/>
              </c:ext>
            </c:extLst>
          </c:dPt>
          <c:dPt>
            <c:idx val="2"/>
            <c:invertIfNegative val="0"/>
            <c:bubble3D val="0"/>
            <c:spPr>
              <a:solidFill>
                <a:srgbClr val="87C59B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F1D-4A3A-9CFE-5DF8E962B6E2}"/>
              </c:ext>
            </c:extLst>
          </c:dPt>
          <c:dPt>
            <c:idx val="3"/>
            <c:invertIfNegative val="0"/>
            <c:bubble3D val="0"/>
            <c:spPr>
              <a:solidFill>
                <a:srgbClr val="7B677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F1D-4A3A-9CFE-5DF8E962B6E2}"/>
              </c:ext>
            </c:extLst>
          </c:dPt>
          <c:val>
            <c:numRef>
              <c:f>Sheet1!$B$5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F1D-4A3A-9CFE-5DF8E962B6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584614384"/>
        <c:axId val="1584615632"/>
      </c:barChart>
      <c:catAx>
        <c:axId val="158461438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one"/>
        <c:crossAx val="1584615632"/>
        <c:crosses val="autoZero"/>
        <c:auto val="1"/>
        <c:lblAlgn val="ctr"/>
        <c:lblOffset val="100"/>
        <c:noMultiLvlLbl val="0"/>
      </c:catAx>
      <c:valAx>
        <c:axId val="1584615632"/>
        <c:scaling>
          <c:orientation val="minMax"/>
          <c:max val="150"/>
          <c:min val="0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zh-CN"/>
          </a:p>
        </c:txPr>
        <c:crossAx val="1584614384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8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zh-CN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A4968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16A-4039-9361-67A25C630012}"/>
              </c:ext>
            </c:extLst>
          </c:dPt>
          <c:dPt>
            <c:idx val="1"/>
            <c:invertIfNegative val="0"/>
            <c:bubble3D val="0"/>
            <c:spPr>
              <a:solidFill>
                <a:srgbClr val="7E95B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16A-4039-9361-67A25C630012}"/>
              </c:ext>
            </c:extLst>
          </c:dPt>
          <c:dPt>
            <c:idx val="2"/>
            <c:invertIfNegative val="0"/>
            <c:bubble3D val="0"/>
            <c:spPr>
              <a:solidFill>
                <a:srgbClr val="87C59B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16A-4039-9361-67A25C630012}"/>
              </c:ext>
            </c:extLst>
          </c:dPt>
          <c:dPt>
            <c:idx val="3"/>
            <c:invertIfNegative val="0"/>
            <c:bubble3D val="0"/>
            <c:spPr>
              <a:solidFill>
                <a:srgbClr val="7B677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16A-4039-9361-67A25C630012}"/>
              </c:ext>
            </c:extLst>
          </c:dPt>
          <c:val>
            <c:numRef>
              <c:f>Sheet1!$B$5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16A-4039-9361-67A25C6300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584614384"/>
        <c:axId val="1584615632"/>
      </c:barChart>
      <c:catAx>
        <c:axId val="158461438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one"/>
        <c:crossAx val="1584615632"/>
        <c:crosses val="autoZero"/>
        <c:auto val="1"/>
        <c:lblAlgn val="ctr"/>
        <c:lblOffset val="100"/>
        <c:noMultiLvlLbl val="0"/>
      </c:catAx>
      <c:valAx>
        <c:axId val="1584615632"/>
        <c:scaling>
          <c:orientation val="minMax"/>
          <c:max val="30"/>
          <c:min val="0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zh-CN"/>
          </a:p>
        </c:txPr>
        <c:crossAx val="1584614384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8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zh-CN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A4968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09A-43AE-BBD8-13D4646CF5DD}"/>
              </c:ext>
            </c:extLst>
          </c:dPt>
          <c:dPt>
            <c:idx val="1"/>
            <c:invertIfNegative val="0"/>
            <c:bubble3D val="0"/>
            <c:spPr>
              <a:solidFill>
                <a:srgbClr val="7E95B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09A-43AE-BBD8-13D4646CF5DD}"/>
              </c:ext>
            </c:extLst>
          </c:dPt>
          <c:dPt>
            <c:idx val="2"/>
            <c:invertIfNegative val="0"/>
            <c:bubble3D val="0"/>
            <c:spPr>
              <a:solidFill>
                <a:srgbClr val="87C59B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09A-43AE-BBD8-13D4646CF5DD}"/>
              </c:ext>
            </c:extLst>
          </c:dPt>
          <c:dPt>
            <c:idx val="3"/>
            <c:invertIfNegative val="0"/>
            <c:bubble3D val="0"/>
            <c:spPr>
              <a:solidFill>
                <a:srgbClr val="7B677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09A-43AE-BBD8-13D4646CF5DD}"/>
              </c:ext>
            </c:extLst>
          </c:dPt>
          <c:val>
            <c:numRef>
              <c:f>Sheet1!$B$5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09A-43AE-BBD8-13D4646CF5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584614384"/>
        <c:axId val="1584615632"/>
      </c:barChart>
      <c:catAx>
        <c:axId val="158461438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one"/>
        <c:crossAx val="1584615632"/>
        <c:crosses val="autoZero"/>
        <c:auto val="1"/>
        <c:lblAlgn val="ctr"/>
        <c:lblOffset val="100"/>
        <c:noMultiLvlLbl val="0"/>
      </c:catAx>
      <c:valAx>
        <c:axId val="1584615632"/>
        <c:scaling>
          <c:orientation val="minMax"/>
          <c:max val="25"/>
          <c:min val="0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zh-CN"/>
          </a:p>
        </c:txPr>
        <c:crossAx val="1584614384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8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zh-CN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A4968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789-48D9-918B-FA3701651498}"/>
              </c:ext>
            </c:extLst>
          </c:dPt>
          <c:dPt>
            <c:idx val="1"/>
            <c:invertIfNegative val="0"/>
            <c:bubble3D val="0"/>
            <c:spPr>
              <a:solidFill>
                <a:srgbClr val="7E95B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789-48D9-918B-FA3701651498}"/>
              </c:ext>
            </c:extLst>
          </c:dPt>
          <c:dPt>
            <c:idx val="2"/>
            <c:invertIfNegative val="0"/>
            <c:bubble3D val="0"/>
            <c:spPr>
              <a:solidFill>
                <a:srgbClr val="87C59B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789-48D9-918B-FA3701651498}"/>
              </c:ext>
            </c:extLst>
          </c:dPt>
          <c:dPt>
            <c:idx val="3"/>
            <c:invertIfNegative val="0"/>
            <c:bubble3D val="0"/>
            <c:spPr>
              <a:solidFill>
                <a:srgbClr val="7B677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789-48D9-918B-FA3701651498}"/>
              </c:ext>
            </c:extLst>
          </c:dPt>
          <c:val>
            <c:numRef>
              <c:f>Sheet1!$B$5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789-48D9-918B-FA37016514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584614384"/>
        <c:axId val="1584615632"/>
      </c:barChart>
      <c:catAx>
        <c:axId val="158461438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one"/>
        <c:crossAx val="1584615632"/>
        <c:crosses val="autoZero"/>
        <c:auto val="1"/>
        <c:lblAlgn val="ctr"/>
        <c:lblOffset val="100"/>
        <c:noMultiLvlLbl val="0"/>
      </c:catAx>
      <c:valAx>
        <c:axId val="1584615632"/>
        <c:scaling>
          <c:orientation val="minMax"/>
          <c:max val="0.8"/>
          <c:min val="-0.2"/>
        </c:scaling>
        <c:delete val="0"/>
        <c:axPos val="l"/>
        <c:numFmt formatCode="#,##0.0_ 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zh-CN"/>
          </a:p>
        </c:txPr>
        <c:crossAx val="1584614384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8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zh-CN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A4968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E2A-4574-88F2-477D663796E4}"/>
              </c:ext>
            </c:extLst>
          </c:dPt>
          <c:dPt>
            <c:idx val="1"/>
            <c:invertIfNegative val="0"/>
            <c:bubble3D val="0"/>
            <c:spPr>
              <a:solidFill>
                <a:srgbClr val="7E95B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E2A-4574-88F2-477D663796E4}"/>
              </c:ext>
            </c:extLst>
          </c:dPt>
          <c:dPt>
            <c:idx val="2"/>
            <c:invertIfNegative val="0"/>
            <c:bubble3D val="0"/>
            <c:spPr>
              <a:solidFill>
                <a:srgbClr val="87C59B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E2A-4574-88F2-477D663796E4}"/>
              </c:ext>
            </c:extLst>
          </c:dPt>
          <c:dPt>
            <c:idx val="3"/>
            <c:invertIfNegative val="0"/>
            <c:bubble3D val="0"/>
            <c:spPr>
              <a:solidFill>
                <a:srgbClr val="7B677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E2A-4574-88F2-477D663796E4}"/>
              </c:ext>
            </c:extLst>
          </c:dPt>
          <c:val>
            <c:numRef>
              <c:f>Sheet1!$B$5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E2A-4574-88F2-477D663796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584614384"/>
        <c:axId val="1584615632"/>
      </c:barChart>
      <c:catAx>
        <c:axId val="158461438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one"/>
        <c:crossAx val="1584615632"/>
        <c:crosses val="autoZero"/>
        <c:auto val="1"/>
        <c:lblAlgn val="ctr"/>
        <c:lblOffset val="100"/>
        <c:noMultiLvlLbl val="0"/>
      </c:catAx>
      <c:valAx>
        <c:axId val="1584615632"/>
        <c:scaling>
          <c:orientation val="minMax"/>
          <c:max val="4"/>
        </c:scaling>
        <c:delete val="0"/>
        <c:axPos val="l"/>
        <c:numFmt formatCode="#,##0_);[Red]\(#,##0\)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zh-CN"/>
          </a:p>
        </c:txPr>
        <c:crossAx val="1584614384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8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zh-CN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BP!$N$30</c:f>
              <c:strCache>
                <c:ptCount val="1"/>
                <c:pt idx="0">
                  <c:v>#REF!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[1]BP!$M$31:$M$34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xVal>
          <c:yVal>
            <c:numRef>
              <c:f>[1]BP!$N$31:$N$34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7DC6-4F7F-9191-0184E4EC49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00334256"/>
        <c:axId val="1600337584"/>
      </c:scatterChart>
      <c:valAx>
        <c:axId val="1600334256"/>
        <c:scaling>
          <c:orientation val="minMax"/>
          <c:max val="100"/>
          <c:min val="0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zh-CN"/>
          </a:p>
        </c:txPr>
        <c:crossAx val="1600337584"/>
        <c:crosses val="autoZero"/>
        <c:crossBetween val="midCat"/>
        <c:majorUnit val="20"/>
      </c:valAx>
      <c:valAx>
        <c:axId val="1600337584"/>
        <c:scaling>
          <c:orientation val="minMax"/>
          <c:max val="5"/>
        </c:scaling>
        <c:delete val="1"/>
        <c:axPos val="l"/>
        <c:numFmt formatCode="General" sourceLinked="1"/>
        <c:majorTickMark val="out"/>
        <c:minorTickMark val="none"/>
        <c:tickLblPos val="nextTo"/>
        <c:crossAx val="1600334256"/>
        <c:crosses val="autoZero"/>
        <c:crossBetween val="midCat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8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zh-CN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A4968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119-4A87-9879-1BCB091BD5E7}"/>
              </c:ext>
            </c:extLst>
          </c:dPt>
          <c:dPt>
            <c:idx val="1"/>
            <c:invertIfNegative val="0"/>
            <c:bubble3D val="0"/>
            <c:spPr>
              <a:solidFill>
                <a:srgbClr val="7E95B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119-4A87-9879-1BCB091BD5E7}"/>
              </c:ext>
            </c:extLst>
          </c:dPt>
          <c:dPt>
            <c:idx val="2"/>
            <c:invertIfNegative val="0"/>
            <c:bubble3D val="0"/>
            <c:spPr>
              <a:solidFill>
                <a:srgbClr val="87C59B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119-4A87-9879-1BCB091BD5E7}"/>
              </c:ext>
            </c:extLst>
          </c:dPt>
          <c:dPt>
            <c:idx val="3"/>
            <c:invertIfNegative val="0"/>
            <c:bubble3D val="0"/>
            <c:spPr>
              <a:solidFill>
                <a:srgbClr val="7B677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119-4A87-9879-1BCB091BD5E7}"/>
              </c:ext>
            </c:extLst>
          </c:dPt>
          <c:val>
            <c:numRef>
              <c:f>Sheet1!$B$5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119-4A87-9879-1BCB091BD5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584614384"/>
        <c:axId val="1584615632"/>
      </c:barChart>
      <c:catAx>
        <c:axId val="1584614384"/>
        <c:scaling>
          <c:orientation val="minMax"/>
        </c:scaling>
        <c:delete val="1"/>
        <c:axPos val="t"/>
        <c:numFmt formatCode="General" sourceLinked="1"/>
        <c:majorTickMark val="none"/>
        <c:minorTickMark val="none"/>
        <c:tickLblPos val="none"/>
        <c:crossAx val="1584615632"/>
        <c:crosses val="autoZero"/>
        <c:auto val="1"/>
        <c:lblAlgn val="ctr"/>
        <c:lblOffset val="100"/>
        <c:noMultiLvlLbl val="0"/>
      </c:catAx>
      <c:valAx>
        <c:axId val="1584615632"/>
        <c:scaling>
          <c:orientation val="maxMin"/>
          <c:max val="6"/>
          <c:min val="2"/>
        </c:scaling>
        <c:delete val="0"/>
        <c:axPos val="l"/>
        <c:numFmt formatCode="#,##0_);[Red]\(#,##0\)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zh-CN"/>
          </a:p>
        </c:txPr>
        <c:crossAx val="1584614384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8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zh-CN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Sheet1!$A$19</c:f>
              <c:strCache>
                <c:ptCount val="1"/>
                <c:pt idx="0">
                  <c:v>G1_H3K27me3_FE</c:v>
                </c:pt>
              </c:strCache>
            </c:strRef>
          </c:tx>
          <c:spPr>
            <a:ln w="9525" cap="rnd">
              <a:solidFill>
                <a:srgbClr val="008280"/>
              </a:solidFill>
              <a:round/>
            </a:ln>
            <a:effectLst/>
          </c:spPr>
          <c:marker>
            <c:symbol val="none"/>
          </c:marker>
          <c:val>
            <c:numRef>
              <c:f>Sheet1!$B$19:$AO$19</c:f>
              <c:numCache>
                <c:formatCode>General</c:formatCode>
                <c:ptCount val="40"/>
                <c:pt idx="0">
                  <c:v>0.82009408107970905</c:v>
                </c:pt>
                <c:pt idx="1">
                  <c:v>0.821325983615669</c:v>
                </c:pt>
                <c:pt idx="2">
                  <c:v>0.823290914312516</c:v>
                </c:pt>
                <c:pt idx="3">
                  <c:v>0.82585148544149301</c:v>
                </c:pt>
                <c:pt idx="4">
                  <c:v>0.828066711504719</c:v>
                </c:pt>
                <c:pt idx="5">
                  <c:v>0.82948736538310597</c:v>
                </c:pt>
                <c:pt idx="6">
                  <c:v>0.83034501251223702</c:v>
                </c:pt>
                <c:pt idx="7">
                  <c:v>0.831671049348366</c:v>
                </c:pt>
                <c:pt idx="8">
                  <c:v>0.83287386953936304</c:v>
                </c:pt>
                <c:pt idx="9">
                  <c:v>0.83435190057309605</c:v>
                </c:pt>
                <c:pt idx="10">
                  <c:v>0.83479793802672797</c:v>
                </c:pt>
                <c:pt idx="11">
                  <c:v>0.83587325962842096</c:v>
                </c:pt>
                <c:pt idx="12">
                  <c:v>0.83716726644561701</c:v>
                </c:pt>
                <c:pt idx="13">
                  <c:v>0.83803605287881699</c:v>
                </c:pt>
                <c:pt idx="14">
                  <c:v>0.83951961312694101</c:v>
                </c:pt>
                <c:pt idx="15">
                  <c:v>0.84261830884063205</c:v>
                </c:pt>
                <c:pt idx="16">
                  <c:v>0.84682291597731996</c:v>
                </c:pt>
                <c:pt idx="17">
                  <c:v>0.852844936942453</c:v>
                </c:pt>
                <c:pt idx="18">
                  <c:v>0.86219187075968895</c:v>
                </c:pt>
                <c:pt idx="19">
                  <c:v>0.88133528701762898</c:v>
                </c:pt>
                <c:pt idx="20">
                  <c:v>0.88018651664527003</c:v>
                </c:pt>
                <c:pt idx="21">
                  <c:v>0.86097832404659103</c:v>
                </c:pt>
                <c:pt idx="22">
                  <c:v>0.85126835303497195</c:v>
                </c:pt>
                <c:pt idx="23">
                  <c:v>0.84636231448327104</c:v>
                </c:pt>
                <c:pt idx="24">
                  <c:v>0.841833268591898</c:v>
                </c:pt>
                <c:pt idx="25">
                  <c:v>0.837784412459331</c:v>
                </c:pt>
                <c:pt idx="26">
                  <c:v>0.83658795119281504</c:v>
                </c:pt>
                <c:pt idx="27">
                  <c:v>0.83606636483311403</c:v>
                </c:pt>
                <c:pt idx="28">
                  <c:v>0.83489018042163798</c:v>
                </c:pt>
                <c:pt idx="29">
                  <c:v>0.83444936632790101</c:v>
                </c:pt>
                <c:pt idx="30">
                  <c:v>0.83399567924121099</c:v>
                </c:pt>
                <c:pt idx="31">
                  <c:v>0.83310852533920499</c:v>
                </c:pt>
                <c:pt idx="32">
                  <c:v>0.83017794352819096</c:v>
                </c:pt>
                <c:pt idx="33">
                  <c:v>0.82838732346997801</c:v>
                </c:pt>
                <c:pt idx="34">
                  <c:v>0.82714605134893304</c:v>
                </c:pt>
                <c:pt idx="35">
                  <c:v>0.82546651856354702</c:v>
                </c:pt>
                <c:pt idx="36">
                  <c:v>0.82383616873302701</c:v>
                </c:pt>
                <c:pt idx="37">
                  <c:v>0.82181869713517097</c:v>
                </c:pt>
                <c:pt idx="38">
                  <c:v>0.82031859805095597</c:v>
                </c:pt>
                <c:pt idx="39">
                  <c:v>0.81899751038142499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E96-4D89-90E8-53EDB290C774}"/>
            </c:ext>
          </c:extLst>
        </c:ser>
        <c:ser>
          <c:idx val="1"/>
          <c:order val="1"/>
          <c:tx>
            <c:strRef>
              <c:f>Sheet1!$A$20</c:f>
              <c:strCache>
                <c:ptCount val="1"/>
                <c:pt idx="0">
                  <c:v>G2_H3K27me3_FE</c:v>
                </c:pt>
              </c:strCache>
            </c:strRef>
          </c:tx>
          <c:spPr>
            <a:ln w="9525" cap="rnd">
              <a:solidFill>
                <a:srgbClr val="631879"/>
              </a:solidFill>
              <a:round/>
            </a:ln>
            <a:effectLst/>
          </c:spPr>
          <c:marker>
            <c:symbol val="none"/>
          </c:marker>
          <c:val>
            <c:numRef>
              <c:f>Sheet1!$B$20:$AO$20</c:f>
              <c:numCache>
                <c:formatCode>General</c:formatCode>
                <c:ptCount val="40"/>
                <c:pt idx="0">
                  <c:v>0.79556924596053502</c:v>
                </c:pt>
                <c:pt idx="1">
                  <c:v>0.79674428241948403</c:v>
                </c:pt>
                <c:pt idx="2">
                  <c:v>0.79813059412222698</c:v>
                </c:pt>
                <c:pt idx="3">
                  <c:v>0.79984986737108599</c:v>
                </c:pt>
                <c:pt idx="4">
                  <c:v>0.80147865842285204</c:v>
                </c:pt>
                <c:pt idx="5">
                  <c:v>0.80319031670640795</c:v>
                </c:pt>
                <c:pt idx="6">
                  <c:v>0.80414212278930697</c:v>
                </c:pt>
                <c:pt idx="7">
                  <c:v>0.80545682302057198</c:v>
                </c:pt>
                <c:pt idx="8">
                  <c:v>0.80689532262438102</c:v>
                </c:pt>
                <c:pt idx="9">
                  <c:v>0.80803111585060805</c:v>
                </c:pt>
                <c:pt idx="10">
                  <c:v>0.808537606179763</c:v>
                </c:pt>
                <c:pt idx="11">
                  <c:v>0.80965408941582295</c:v>
                </c:pt>
                <c:pt idx="12">
                  <c:v>0.81002751009146101</c:v>
                </c:pt>
                <c:pt idx="13">
                  <c:v>0.81059841999288595</c:v>
                </c:pt>
                <c:pt idx="14">
                  <c:v>0.811368751116472</c:v>
                </c:pt>
                <c:pt idx="15">
                  <c:v>0.81577683646325705</c:v>
                </c:pt>
                <c:pt idx="16">
                  <c:v>0.82092700926502105</c:v>
                </c:pt>
                <c:pt idx="17">
                  <c:v>0.82978868844015197</c:v>
                </c:pt>
                <c:pt idx="18">
                  <c:v>0.84261365691522605</c:v>
                </c:pt>
                <c:pt idx="19">
                  <c:v>0.86554968125021403</c:v>
                </c:pt>
                <c:pt idx="20">
                  <c:v>0.86421198792565301</c:v>
                </c:pt>
                <c:pt idx="21">
                  <c:v>0.84113284367246899</c:v>
                </c:pt>
                <c:pt idx="22">
                  <c:v>0.82948978046003397</c:v>
                </c:pt>
                <c:pt idx="23">
                  <c:v>0.82103300940614798</c:v>
                </c:pt>
                <c:pt idx="24">
                  <c:v>0.81507582816056301</c:v>
                </c:pt>
                <c:pt idx="25">
                  <c:v>0.81126976439403298</c:v>
                </c:pt>
                <c:pt idx="26">
                  <c:v>0.80960708509586099</c:v>
                </c:pt>
                <c:pt idx="27">
                  <c:v>0.80943312391762401</c:v>
                </c:pt>
                <c:pt idx="28">
                  <c:v>0.80897162156381197</c:v>
                </c:pt>
                <c:pt idx="29">
                  <c:v>0.80825558954271903</c:v>
                </c:pt>
                <c:pt idx="30">
                  <c:v>0.80731842335222503</c:v>
                </c:pt>
                <c:pt idx="31">
                  <c:v>0.80693723671956596</c:v>
                </c:pt>
                <c:pt idx="32">
                  <c:v>0.80539198917684596</c:v>
                </c:pt>
                <c:pt idx="33">
                  <c:v>0.804490362992199</c:v>
                </c:pt>
                <c:pt idx="34">
                  <c:v>0.80256544022112597</c:v>
                </c:pt>
                <c:pt idx="35">
                  <c:v>0.80012987788772105</c:v>
                </c:pt>
                <c:pt idx="36">
                  <c:v>0.79897135481931802</c:v>
                </c:pt>
                <c:pt idx="37">
                  <c:v>0.79701016979193595</c:v>
                </c:pt>
                <c:pt idx="38">
                  <c:v>0.79611375423910402</c:v>
                </c:pt>
                <c:pt idx="39">
                  <c:v>0.79501723524565204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E96-4D89-90E8-53EDB290C7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03818720"/>
        <c:axId val="1103819136"/>
      </c:lineChart>
      <c:catAx>
        <c:axId val="1103818720"/>
        <c:scaling>
          <c:orientation val="minMax"/>
        </c:scaling>
        <c:delete val="0"/>
        <c:axPos val="b"/>
        <c:majorTickMark val="out"/>
        <c:minorTickMark val="none"/>
        <c:tickLblPos val="none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zh-CN"/>
          </a:p>
        </c:txPr>
        <c:crossAx val="1103819136"/>
        <c:crosses val="autoZero"/>
        <c:auto val="1"/>
        <c:lblAlgn val="ctr"/>
        <c:lblOffset val="100"/>
        <c:tickMarkSkip val="20"/>
        <c:noMultiLvlLbl val="0"/>
      </c:catAx>
      <c:valAx>
        <c:axId val="1103819136"/>
        <c:scaling>
          <c:orientation val="minMax"/>
          <c:max val="1"/>
        </c:scaling>
        <c:delete val="0"/>
        <c:axPos val="l"/>
        <c:numFmt formatCode="General" sourceLinked="1"/>
        <c:majorTickMark val="out"/>
        <c:minorTickMark val="none"/>
        <c:tickLblPos val="none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zh-CN"/>
          </a:p>
        </c:txPr>
        <c:crossAx val="1103818720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800">
          <a:latin typeface="Arial" panose="020B0604020202020204" pitchFamily="34" charset="0"/>
          <a:cs typeface="Arial" panose="020B0604020202020204" pitchFamily="34" charset="0"/>
        </a:defRPr>
      </a:pPr>
      <a:endParaRPr lang="zh-CN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Sheet1!$A$16</c:f>
              <c:strCache>
                <c:ptCount val="1"/>
                <c:pt idx="0">
                  <c:v>G1_H3K4me3_FE</c:v>
                </c:pt>
              </c:strCache>
            </c:strRef>
          </c:tx>
          <c:spPr>
            <a:ln w="9525" cap="rnd">
              <a:solidFill>
                <a:srgbClr val="008280"/>
              </a:solidFill>
              <a:round/>
            </a:ln>
            <a:effectLst/>
          </c:spPr>
          <c:marker>
            <c:symbol val="none"/>
          </c:marker>
          <c:val>
            <c:numRef>
              <c:f>Sheet1!$B$16:$AO$16</c:f>
              <c:numCache>
                <c:formatCode>General</c:formatCode>
                <c:ptCount val="40"/>
                <c:pt idx="0">
                  <c:v>0.57820478064282499</c:v>
                </c:pt>
                <c:pt idx="1">
                  <c:v>0.58006549031167298</c:v>
                </c:pt>
                <c:pt idx="2">
                  <c:v>0.58299089145818495</c:v>
                </c:pt>
                <c:pt idx="3">
                  <c:v>0.58729370784172696</c:v>
                </c:pt>
                <c:pt idx="4">
                  <c:v>0.59153550190746595</c:v>
                </c:pt>
                <c:pt idx="5">
                  <c:v>0.59594926166132101</c:v>
                </c:pt>
                <c:pt idx="6">
                  <c:v>0.60105759612320797</c:v>
                </c:pt>
                <c:pt idx="7">
                  <c:v>0.60667448877379404</c:v>
                </c:pt>
                <c:pt idx="8">
                  <c:v>0.61549796106781796</c:v>
                </c:pt>
                <c:pt idx="9">
                  <c:v>0.62534118152899998</c:v>
                </c:pt>
                <c:pt idx="10">
                  <c:v>0.638244703153514</c:v>
                </c:pt>
                <c:pt idx="11">
                  <c:v>0.65400282721868297</c:v>
                </c:pt>
                <c:pt idx="12">
                  <c:v>0.67325954319231995</c:v>
                </c:pt>
                <c:pt idx="13">
                  <c:v>0.69566999829463805</c:v>
                </c:pt>
                <c:pt idx="14">
                  <c:v>0.721283372085465</c:v>
                </c:pt>
                <c:pt idx="15">
                  <c:v>0.75283898840317698</c:v>
                </c:pt>
                <c:pt idx="16">
                  <c:v>0.79065073925138696</c:v>
                </c:pt>
                <c:pt idx="17">
                  <c:v>0.83449089977679602</c:v>
                </c:pt>
                <c:pt idx="18">
                  <c:v>0.878408835984818</c:v>
                </c:pt>
                <c:pt idx="19">
                  <c:v>0.92812061546019498</c:v>
                </c:pt>
                <c:pt idx="20">
                  <c:v>0.92782997430090497</c:v>
                </c:pt>
                <c:pt idx="21">
                  <c:v>0.87661762394770404</c:v>
                </c:pt>
                <c:pt idx="22">
                  <c:v>0.83216332019071804</c:v>
                </c:pt>
                <c:pt idx="23">
                  <c:v>0.78895327067191701</c:v>
                </c:pt>
                <c:pt idx="24">
                  <c:v>0.75188054709921903</c:v>
                </c:pt>
                <c:pt idx="25">
                  <c:v>0.71898503576697903</c:v>
                </c:pt>
                <c:pt idx="26">
                  <c:v>0.69334002021516306</c:v>
                </c:pt>
                <c:pt idx="27">
                  <c:v>0.67161675642234797</c:v>
                </c:pt>
                <c:pt idx="28">
                  <c:v>0.65233263894901705</c:v>
                </c:pt>
                <c:pt idx="29">
                  <c:v>0.63677098396099097</c:v>
                </c:pt>
                <c:pt idx="30">
                  <c:v>0.62372127070291095</c:v>
                </c:pt>
                <c:pt idx="31">
                  <c:v>0.61302501347965599</c:v>
                </c:pt>
                <c:pt idx="32">
                  <c:v>0.60376571495069897</c:v>
                </c:pt>
                <c:pt idx="33">
                  <c:v>0.59689756295802399</c:v>
                </c:pt>
                <c:pt idx="34">
                  <c:v>0.59218589049467596</c:v>
                </c:pt>
                <c:pt idx="35">
                  <c:v>0.58776376157228105</c:v>
                </c:pt>
                <c:pt idx="36">
                  <c:v>0.583794594154597</c:v>
                </c:pt>
                <c:pt idx="37">
                  <c:v>0.58051205670170702</c:v>
                </c:pt>
                <c:pt idx="38">
                  <c:v>0.57826956285706399</c:v>
                </c:pt>
                <c:pt idx="39">
                  <c:v>0.57594868443301805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524-4EF9-963C-A2AC97FC4E09}"/>
            </c:ext>
          </c:extLst>
        </c:ser>
        <c:ser>
          <c:idx val="1"/>
          <c:order val="1"/>
          <c:tx>
            <c:strRef>
              <c:f>Sheet1!$A$17</c:f>
              <c:strCache>
                <c:ptCount val="1"/>
                <c:pt idx="0">
                  <c:v>G2_H3K4me3_FE</c:v>
                </c:pt>
              </c:strCache>
            </c:strRef>
          </c:tx>
          <c:spPr>
            <a:ln w="9525" cap="rnd">
              <a:solidFill>
                <a:srgbClr val="631879"/>
              </a:solidFill>
              <a:round/>
            </a:ln>
            <a:effectLst/>
          </c:spPr>
          <c:marker>
            <c:symbol val="none"/>
          </c:marker>
          <c:val>
            <c:numRef>
              <c:f>Sheet1!$B$17:$AO$17</c:f>
              <c:numCache>
                <c:formatCode>General</c:formatCode>
                <c:ptCount val="40"/>
                <c:pt idx="0">
                  <c:v>0.55299098040583805</c:v>
                </c:pt>
                <c:pt idx="1">
                  <c:v>0.55390073962638198</c:v>
                </c:pt>
                <c:pt idx="2">
                  <c:v>0.55679113779442901</c:v>
                </c:pt>
                <c:pt idx="3">
                  <c:v>0.56108805543329998</c:v>
                </c:pt>
                <c:pt idx="4">
                  <c:v>0.56537332299517895</c:v>
                </c:pt>
                <c:pt idx="5">
                  <c:v>0.57032773009903703</c:v>
                </c:pt>
                <c:pt idx="6">
                  <c:v>0.57602721044234895</c:v>
                </c:pt>
                <c:pt idx="7">
                  <c:v>0.58263054557859995</c:v>
                </c:pt>
                <c:pt idx="8">
                  <c:v>0.59071598842461503</c:v>
                </c:pt>
                <c:pt idx="9">
                  <c:v>0.60034317155258499</c:v>
                </c:pt>
                <c:pt idx="10">
                  <c:v>0.61315890125353101</c:v>
                </c:pt>
                <c:pt idx="11">
                  <c:v>0.62886229141365102</c:v>
                </c:pt>
                <c:pt idx="12">
                  <c:v>0.648446904965293</c:v>
                </c:pt>
                <c:pt idx="13">
                  <c:v>0.67210069210239598</c:v>
                </c:pt>
                <c:pt idx="14">
                  <c:v>0.70018278053093796</c:v>
                </c:pt>
                <c:pt idx="15">
                  <c:v>0.73546432427552599</c:v>
                </c:pt>
                <c:pt idx="16">
                  <c:v>0.77758946458031697</c:v>
                </c:pt>
                <c:pt idx="17">
                  <c:v>0.82900895315683498</c:v>
                </c:pt>
                <c:pt idx="18">
                  <c:v>0.88040018977289303</c:v>
                </c:pt>
                <c:pt idx="19">
                  <c:v>0.93900586330206903</c:v>
                </c:pt>
                <c:pt idx="20">
                  <c:v>0.93954694734990196</c:v>
                </c:pt>
                <c:pt idx="21">
                  <c:v>0.88209695450879699</c:v>
                </c:pt>
                <c:pt idx="22">
                  <c:v>0.83295583065304601</c:v>
                </c:pt>
                <c:pt idx="23">
                  <c:v>0.78288506503756805</c:v>
                </c:pt>
                <c:pt idx="24">
                  <c:v>0.74010830405346895</c:v>
                </c:pt>
                <c:pt idx="25">
                  <c:v>0.70432020006275697</c:v>
                </c:pt>
                <c:pt idx="26">
                  <c:v>0.67591393401992905</c:v>
                </c:pt>
                <c:pt idx="27">
                  <c:v>0.65177141392369597</c:v>
                </c:pt>
                <c:pt idx="28">
                  <c:v>0.63157777630377498</c:v>
                </c:pt>
                <c:pt idx="29">
                  <c:v>0.61584419813008295</c:v>
                </c:pt>
                <c:pt idx="30">
                  <c:v>0.603003687807807</c:v>
                </c:pt>
                <c:pt idx="31">
                  <c:v>0.59260123642252704</c:v>
                </c:pt>
                <c:pt idx="32">
                  <c:v>0.58435136705715796</c:v>
                </c:pt>
                <c:pt idx="33">
                  <c:v>0.57736800323785897</c:v>
                </c:pt>
                <c:pt idx="34">
                  <c:v>0.57135103973204604</c:v>
                </c:pt>
                <c:pt idx="35">
                  <c:v>0.56686668678230101</c:v>
                </c:pt>
                <c:pt idx="36">
                  <c:v>0.56310903303251203</c:v>
                </c:pt>
                <c:pt idx="37">
                  <c:v>0.560049545030053</c:v>
                </c:pt>
                <c:pt idx="38">
                  <c:v>0.55732685198571197</c:v>
                </c:pt>
                <c:pt idx="39">
                  <c:v>0.55508625693519198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524-4EF9-963C-A2AC97FC4E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03818720"/>
        <c:axId val="1103819136"/>
      </c:lineChart>
      <c:catAx>
        <c:axId val="1103818720"/>
        <c:scaling>
          <c:orientation val="minMax"/>
        </c:scaling>
        <c:delete val="0"/>
        <c:axPos val="b"/>
        <c:majorTickMark val="out"/>
        <c:minorTickMark val="none"/>
        <c:tickLblPos val="none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zh-CN"/>
          </a:p>
        </c:txPr>
        <c:crossAx val="1103819136"/>
        <c:crosses val="autoZero"/>
        <c:auto val="1"/>
        <c:lblAlgn val="ctr"/>
        <c:lblOffset val="100"/>
        <c:tickMarkSkip val="20"/>
        <c:noMultiLvlLbl val="0"/>
      </c:catAx>
      <c:valAx>
        <c:axId val="1103819136"/>
        <c:scaling>
          <c:orientation val="minMax"/>
          <c:max val="1"/>
        </c:scaling>
        <c:delete val="0"/>
        <c:axPos val="l"/>
        <c:numFmt formatCode="General" sourceLinked="1"/>
        <c:majorTickMark val="out"/>
        <c:minorTickMark val="none"/>
        <c:tickLblPos val="none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zh-CN"/>
          </a:p>
        </c:txPr>
        <c:crossAx val="1103818720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800">
          <a:latin typeface="Arial" panose="020B0604020202020204" pitchFamily="34" charset="0"/>
          <a:cs typeface="Arial" panose="020B0604020202020204" pitchFamily="34" charset="0"/>
        </a:defRPr>
      </a:pPr>
      <a:endParaRPr lang="zh-CN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Sheet1!$A$13</c:f>
              <c:strCache>
                <c:ptCount val="1"/>
                <c:pt idx="0">
                  <c:v>G1_H3K27ac_FE</c:v>
                </c:pt>
              </c:strCache>
            </c:strRef>
          </c:tx>
          <c:spPr>
            <a:ln w="9525" cap="rnd">
              <a:solidFill>
                <a:srgbClr val="008280"/>
              </a:solidFill>
              <a:round/>
            </a:ln>
            <a:effectLst/>
          </c:spPr>
          <c:marker>
            <c:symbol val="none"/>
          </c:marker>
          <c:val>
            <c:numRef>
              <c:f>Sheet1!$B$13:$AO$13</c:f>
              <c:numCache>
                <c:formatCode>General</c:formatCode>
                <c:ptCount val="40"/>
                <c:pt idx="0">
                  <c:v>0.59407251448964404</c:v>
                </c:pt>
                <c:pt idx="1">
                  <c:v>0.59568439061626599</c:v>
                </c:pt>
                <c:pt idx="2">
                  <c:v>0.59858849485489496</c:v>
                </c:pt>
                <c:pt idx="3">
                  <c:v>0.60148286367285997</c:v>
                </c:pt>
                <c:pt idx="4">
                  <c:v>0.60467607760099995</c:v>
                </c:pt>
                <c:pt idx="5">
                  <c:v>0.60675907286409902</c:v>
                </c:pt>
                <c:pt idx="6">
                  <c:v>0.60892920077933899</c:v>
                </c:pt>
                <c:pt idx="7">
                  <c:v>0.61236286020492703</c:v>
                </c:pt>
                <c:pt idx="8">
                  <c:v>0.61859950592916702</c:v>
                </c:pt>
                <c:pt idx="9">
                  <c:v>0.625796377778985</c:v>
                </c:pt>
                <c:pt idx="10">
                  <c:v>0.63379438808292898</c:v>
                </c:pt>
                <c:pt idx="11">
                  <c:v>0.64451347562963102</c:v>
                </c:pt>
                <c:pt idx="12">
                  <c:v>0.65795334840811204</c:v>
                </c:pt>
                <c:pt idx="13">
                  <c:v>0.67297319393530097</c:v>
                </c:pt>
                <c:pt idx="14">
                  <c:v>0.69136711314754995</c:v>
                </c:pt>
                <c:pt idx="15">
                  <c:v>0.71671494991734996</c:v>
                </c:pt>
                <c:pt idx="16">
                  <c:v>0.74997293728202596</c:v>
                </c:pt>
                <c:pt idx="17">
                  <c:v>0.79221848314624999</c:v>
                </c:pt>
                <c:pt idx="18">
                  <c:v>0.84439640328508703</c:v>
                </c:pt>
                <c:pt idx="19">
                  <c:v>0.91165391317482902</c:v>
                </c:pt>
                <c:pt idx="20">
                  <c:v>0.91315749104993105</c:v>
                </c:pt>
                <c:pt idx="21">
                  <c:v>0.84516194530437705</c:v>
                </c:pt>
                <c:pt idx="22">
                  <c:v>0.79264850203567605</c:v>
                </c:pt>
                <c:pt idx="23">
                  <c:v>0.75027514243489601</c:v>
                </c:pt>
                <c:pt idx="24">
                  <c:v>0.71711162743335999</c:v>
                </c:pt>
                <c:pt idx="25">
                  <c:v>0.69101263511454902</c:v>
                </c:pt>
                <c:pt idx="26">
                  <c:v>0.67211450487901203</c:v>
                </c:pt>
                <c:pt idx="27">
                  <c:v>0.65710243682543201</c:v>
                </c:pt>
                <c:pt idx="28">
                  <c:v>0.64531424281925998</c:v>
                </c:pt>
                <c:pt idx="29">
                  <c:v>0.63501965550208295</c:v>
                </c:pt>
                <c:pt idx="30">
                  <c:v>0.62629131315898101</c:v>
                </c:pt>
                <c:pt idx="31">
                  <c:v>0.61917589070689305</c:v>
                </c:pt>
                <c:pt idx="32">
                  <c:v>0.61222304947923201</c:v>
                </c:pt>
                <c:pt idx="33">
                  <c:v>0.60859178580865403</c:v>
                </c:pt>
                <c:pt idx="34">
                  <c:v>0.60586003612740003</c:v>
                </c:pt>
                <c:pt idx="35">
                  <c:v>0.60238303357263601</c:v>
                </c:pt>
                <c:pt idx="36">
                  <c:v>0.59891688792178499</c:v>
                </c:pt>
                <c:pt idx="37">
                  <c:v>0.59624511410883896</c:v>
                </c:pt>
                <c:pt idx="38">
                  <c:v>0.59411882285071704</c:v>
                </c:pt>
                <c:pt idx="39">
                  <c:v>0.59266632401234998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63D-4608-ABC0-03211158CA5B}"/>
            </c:ext>
          </c:extLst>
        </c:ser>
        <c:ser>
          <c:idx val="1"/>
          <c:order val="1"/>
          <c:tx>
            <c:strRef>
              <c:f>Sheet1!$A$14</c:f>
              <c:strCache>
                <c:ptCount val="1"/>
                <c:pt idx="0">
                  <c:v>G2_H3K27ac_FE</c:v>
                </c:pt>
              </c:strCache>
            </c:strRef>
          </c:tx>
          <c:spPr>
            <a:ln w="9525" cap="rnd">
              <a:solidFill>
                <a:srgbClr val="631879"/>
              </a:solidFill>
              <a:round/>
            </a:ln>
            <a:effectLst/>
          </c:spPr>
          <c:marker>
            <c:symbol val="none"/>
          </c:marker>
          <c:val>
            <c:numRef>
              <c:f>Sheet1!$B$14:$AO$14</c:f>
              <c:numCache>
                <c:formatCode>General</c:formatCode>
                <c:ptCount val="40"/>
                <c:pt idx="0">
                  <c:v>0.573979128745432</c:v>
                </c:pt>
                <c:pt idx="1">
                  <c:v>0.57499993560070894</c:v>
                </c:pt>
                <c:pt idx="2">
                  <c:v>0.577267972082398</c:v>
                </c:pt>
                <c:pt idx="3">
                  <c:v>0.57995294326290003</c:v>
                </c:pt>
                <c:pt idx="4">
                  <c:v>0.58313199503326196</c:v>
                </c:pt>
                <c:pt idx="5">
                  <c:v>0.58558591018464201</c:v>
                </c:pt>
                <c:pt idx="6">
                  <c:v>0.58818234888501897</c:v>
                </c:pt>
                <c:pt idx="7">
                  <c:v>0.59229910459469703</c:v>
                </c:pt>
                <c:pt idx="8">
                  <c:v>0.59750857564937099</c:v>
                </c:pt>
                <c:pt idx="9">
                  <c:v>0.60387728587663703</c:v>
                </c:pt>
                <c:pt idx="10">
                  <c:v>0.61198223519509398</c:v>
                </c:pt>
                <c:pt idx="11">
                  <c:v>0.62216167515510001</c:v>
                </c:pt>
                <c:pt idx="12">
                  <c:v>0.63533707578256804</c:v>
                </c:pt>
                <c:pt idx="13">
                  <c:v>0.65078849274195405</c:v>
                </c:pt>
                <c:pt idx="14">
                  <c:v>0.67088732407488005</c:v>
                </c:pt>
                <c:pt idx="15">
                  <c:v>0.69957299911948001</c:v>
                </c:pt>
                <c:pt idx="16">
                  <c:v>0.73768073750363705</c:v>
                </c:pt>
                <c:pt idx="17">
                  <c:v>0.78665919028089404</c:v>
                </c:pt>
                <c:pt idx="18">
                  <c:v>0.84567818962552399</c:v>
                </c:pt>
                <c:pt idx="19">
                  <c:v>0.92165544441014202</c:v>
                </c:pt>
                <c:pt idx="20">
                  <c:v>0.92287935470234295</c:v>
                </c:pt>
                <c:pt idx="21">
                  <c:v>0.84801355309341298</c:v>
                </c:pt>
                <c:pt idx="22">
                  <c:v>0.79017220134655397</c:v>
                </c:pt>
                <c:pt idx="23">
                  <c:v>0.74069644039876603</c:v>
                </c:pt>
                <c:pt idx="24">
                  <c:v>0.70271631345035102</c:v>
                </c:pt>
                <c:pt idx="25">
                  <c:v>0.674550020542939</c:v>
                </c:pt>
                <c:pt idx="26">
                  <c:v>0.65394983331197498</c:v>
                </c:pt>
                <c:pt idx="27">
                  <c:v>0.63757825507991905</c:v>
                </c:pt>
                <c:pt idx="28">
                  <c:v>0.624900629886044</c:v>
                </c:pt>
                <c:pt idx="29">
                  <c:v>0.61450348171753899</c:v>
                </c:pt>
                <c:pt idx="30">
                  <c:v>0.60649821355462197</c:v>
                </c:pt>
                <c:pt idx="31">
                  <c:v>0.59992997907413104</c:v>
                </c:pt>
                <c:pt idx="32">
                  <c:v>0.59407380448754199</c:v>
                </c:pt>
                <c:pt idx="33">
                  <c:v>0.59041123961838904</c:v>
                </c:pt>
                <c:pt idx="34">
                  <c:v>0.58708745022685505</c:v>
                </c:pt>
                <c:pt idx="35">
                  <c:v>0.58332763022376199</c:v>
                </c:pt>
                <c:pt idx="36">
                  <c:v>0.57976662695266901</c:v>
                </c:pt>
                <c:pt idx="37">
                  <c:v>0.57774651263739496</c:v>
                </c:pt>
                <c:pt idx="38">
                  <c:v>0.576100932011405</c:v>
                </c:pt>
                <c:pt idx="39">
                  <c:v>0.57470428030746601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63D-4608-ABC0-03211158CA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03818720"/>
        <c:axId val="1103819136"/>
      </c:lineChart>
      <c:catAx>
        <c:axId val="1103818720"/>
        <c:scaling>
          <c:orientation val="minMax"/>
        </c:scaling>
        <c:delete val="0"/>
        <c:axPos val="b"/>
        <c:majorTickMark val="out"/>
        <c:minorTickMark val="none"/>
        <c:tickLblPos val="none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zh-CN"/>
          </a:p>
        </c:txPr>
        <c:crossAx val="1103819136"/>
        <c:crosses val="autoZero"/>
        <c:auto val="1"/>
        <c:lblAlgn val="ctr"/>
        <c:lblOffset val="100"/>
        <c:tickMarkSkip val="20"/>
        <c:noMultiLvlLbl val="0"/>
      </c:catAx>
      <c:valAx>
        <c:axId val="1103819136"/>
        <c:scaling>
          <c:orientation val="minMax"/>
          <c:max val="1"/>
        </c:scaling>
        <c:delete val="0"/>
        <c:axPos val="l"/>
        <c:numFmt formatCode="General" sourceLinked="1"/>
        <c:majorTickMark val="out"/>
        <c:minorTickMark val="none"/>
        <c:tickLblPos val="none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zh-CN"/>
          </a:p>
        </c:txPr>
        <c:crossAx val="1103818720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800">
          <a:latin typeface="Arial" panose="020B0604020202020204" pitchFamily="34" charset="0"/>
          <a:cs typeface="Arial" panose="020B0604020202020204" pitchFamily="34" charset="0"/>
        </a:defRPr>
      </a:pPr>
      <a:endParaRPr lang="zh-CN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972253-B7F6-4746-A73C-54A4F1B7E88A}" type="datetimeFigureOut">
              <a:rPr lang="zh-CN" altLang="en-US" smtClean="0"/>
              <a:pPr/>
              <a:t>2024/10/16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909B89-5F84-47D2-BE6F-DC819D5A9B8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7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225CD-5050-4622-A96E-668F21FD4BF3}" type="datetimeFigureOut">
              <a:rPr lang="zh-CN" altLang="en-US" smtClean="0"/>
              <a:pPr/>
              <a:t>2024/10/16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CB68-E6EA-4E5E-9583-12CBBC1A2BC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225CD-5050-4622-A96E-668F21FD4BF3}" type="datetimeFigureOut">
              <a:rPr lang="zh-CN" altLang="en-US" smtClean="0"/>
              <a:pPr/>
              <a:t>2024/10/16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CB68-E6EA-4E5E-9583-12CBBC1A2BC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4972050" y="396700"/>
            <a:ext cx="1543050" cy="8452203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42900" y="396700"/>
            <a:ext cx="4514850" cy="8452203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225CD-5050-4622-A96E-668F21FD4BF3}" type="datetimeFigureOut">
              <a:rPr lang="zh-CN" altLang="en-US" smtClean="0"/>
              <a:pPr/>
              <a:t>2024/10/16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CB68-E6EA-4E5E-9583-12CBBC1A2BC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225CD-5050-4622-A96E-668F21FD4BF3}" type="datetimeFigureOut">
              <a:rPr lang="zh-CN" altLang="en-US" smtClean="0"/>
              <a:pPr/>
              <a:t>2024/10/16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CB68-E6EA-4E5E-9583-12CBBC1A2BC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41735" y="6365524"/>
            <a:ext cx="5829300" cy="1967441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225CD-5050-4622-A96E-668F21FD4BF3}" type="datetimeFigureOut">
              <a:rPr lang="zh-CN" altLang="en-US" smtClean="0"/>
              <a:pPr/>
              <a:t>2024/10/16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CB68-E6EA-4E5E-9583-12CBBC1A2BC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225CD-5050-4622-A96E-668F21FD4BF3}" type="datetimeFigureOut">
              <a:rPr lang="zh-CN" altLang="en-US" smtClean="0"/>
              <a:pPr/>
              <a:t>2024/10/16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CB68-E6EA-4E5E-9583-12CBBC1A2BC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42900" y="2217386"/>
            <a:ext cx="3030141" cy="92410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3483770" y="2217386"/>
            <a:ext cx="3031331" cy="92410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225CD-5050-4622-A96E-668F21FD4BF3}" type="datetimeFigureOut">
              <a:rPr lang="zh-CN" altLang="en-US" smtClean="0"/>
              <a:pPr/>
              <a:t>2024/10/16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CB68-E6EA-4E5E-9583-12CBBC1A2BC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225CD-5050-4622-A96E-668F21FD4BF3}" type="datetimeFigureOut">
              <a:rPr lang="zh-CN" altLang="en-US" smtClean="0"/>
              <a:pPr/>
              <a:t>2024/10/16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CB68-E6EA-4E5E-9583-12CBBC1A2BC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225CD-5050-4622-A96E-668F21FD4BF3}" type="datetimeFigureOut">
              <a:rPr lang="zh-CN" altLang="en-US" smtClean="0"/>
              <a:pPr/>
              <a:t>2024/10/16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CB68-E6EA-4E5E-9583-12CBBC1A2BC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42901" y="394404"/>
            <a:ext cx="2256235" cy="167851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681287" y="394408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342901" y="2072925"/>
            <a:ext cx="2256235" cy="677597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225CD-5050-4622-A96E-668F21FD4BF3}" type="datetimeFigureOut">
              <a:rPr lang="zh-CN" altLang="en-US" smtClean="0"/>
              <a:pPr/>
              <a:t>2024/10/16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CB68-E6EA-4E5E-9583-12CBBC1A2BC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225CD-5050-4622-A96E-668F21FD4BF3}" type="datetimeFigureOut">
              <a:rPr lang="zh-CN" altLang="en-US" smtClean="0"/>
              <a:pPr/>
              <a:t>2024/10/16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CB68-E6EA-4E5E-9583-12CBBC1A2BC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342900" y="396698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3225CD-5050-4622-A96E-668F21FD4BF3}" type="datetimeFigureOut">
              <a:rPr lang="zh-CN" altLang="en-US" smtClean="0"/>
              <a:pPr/>
              <a:t>2024/10/16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ACCB68-E6EA-4E5E-9583-12CBBC1A2BC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hdphoto" Target="../media/hdphoto1.wdp"/><Relationship Id="rId7" Type="http://schemas.openxmlformats.org/officeDocument/2006/relationships/chart" Target="../charts/chart25.xml"/><Relationship Id="rId12" Type="http://schemas.openxmlformats.org/officeDocument/2006/relationships/image" Target="../media/image2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6.jpeg"/><Relationship Id="rId5" Type="http://schemas.openxmlformats.org/officeDocument/2006/relationships/image" Target="../media/image23.jpeg"/><Relationship Id="rId10" Type="http://schemas.openxmlformats.org/officeDocument/2006/relationships/chart" Target="../charts/chart27.xml"/><Relationship Id="rId4" Type="http://schemas.openxmlformats.org/officeDocument/2006/relationships/image" Target="../media/image22.jpeg"/><Relationship Id="rId9" Type="http://schemas.openxmlformats.org/officeDocument/2006/relationships/chart" Target="../charts/chart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chart" Target="../charts/char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7" Type="http://schemas.openxmlformats.org/officeDocument/2006/relationships/chart" Target="../charts/chart12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1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6.xml"/><Relationship Id="rId5" Type="http://schemas.openxmlformats.org/officeDocument/2006/relationships/chart" Target="../charts/chart15.xml"/><Relationship Id="rId4" Type="http://schemas.openxmlformats.org/officeDocument/2006/relationships/chart" Target="../charts/char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8.xml"/><Relationship Id="rId4" Type="http://schemas.openxmlformats.org/officeDocument/2006/relationships/chart" Target="../charts/char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>
            <a:extLst>
              <a:ext uri="{FF2B5EF4-FFF2-40B4-BE49-F238E27FC236}">
                <a16:creationId xmlns:a16="http://schemas.microsoft.com/office/drawing/2014/main" id="{72EB1BAF-D67D-4EE9-8CFD-F4373111A5D5}"/>
              </a:ext>
            </a:extLst>
          </p:cNvPr>
          <p:cNvSpPr txBox="1"/>
          <p:nvPr/>
        </p:nvSpPr>
        <p:spPr>
          <a:xfrm>
            <a:off x="2844000" y="2577316"/>
            <a:ext cx="26642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800" dirty="0">
                <a:latin typeface="Arial" pitchFamily="34" charset="0"/>
                <a:cs typeface="Arial" pitchFamily="34" charset="0"/>
              </a:rPr>
              <a:t>Percentage of peaks passing IDR cutoff of 0.05</a:t>
            </a:r>
            <a:endParaRPr lang="zh-CN" alt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CCE185A4-6EDE-42D0-A22F-ED6381614C74}"/>
              </a:ext>
            </a:extLst>
          </p:cNvPr>
          <p:cNvSpPr txBox="1"/>
          <p:nvPr/>
        </p:nvSpPr>
        <p:spPr>
          <a:xfrm>
            <a:off x="3276522" y="4570769"/>
            <a:ext cx="18806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800" dirty="0">
                <a:latin typeface="Arial" pitchFamily="34" charset="0"/>
                <a:cs typeface="Arial" pitchFamily="34" charset="0"/>
              </a:rPr>
              <a:t>Pearson’s correlation coefficient </a:t>
            </a:r>
            <a:endParaRPr lang="zh-CN" alt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AB2868E4-AE5E-4E5E-BBE0-23B1EAFB6DC4}"/>
              </a:ext>
            </a:extLst>
          </p:cNvPr>
          <p:cNvSpPr txBox="1"/>
          <p:nvPr/>
        </p:nvSpPr>
        <p:spPr>
          <a:xfrm>
            <a:off x="836711" y="4786213"/>
            <a:ext cx="5112569" cy="5254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 panose="02010600030101010101" pitchFamily="2" charset="-122"/>
                <a:cs typeface="Arial" pitchFamily="34" charset="0"/>
              </a:rPr>
              <a:t>Fig. S1 </a:t>
            </a:r>
            <a:r>
              <a:rPr kumimoji="0" lang="en-US" altLang="zh-CN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 panose="02010600030101010101" pitchFamily="2" charset="-122"/>
                <a:cs typeface="Arial" pitchFamily="34" charset="0"/>
              </a:rPr>
              <a:t>Statistics of percentage of peaks passing IDR cutoff of 0.05 (</a:t>
            </a: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 panose="02010600030101010101" pitchFamily="2" charset="-122"/>
                <a:cs typeface="Arial" pitchFamily="34" charset="0"/>
              </a:rPr>
              <a:t>a</a:t>
            </a:r>
            <a:r>
              <a:rPr kumimoji="0" lang="en-US" altLang="zh-CN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 panose="02010600030101010101" pitchFamily="2" charset="-122"/>
                <a:cs typeface="Arial" pitchFamily="34" charset="0"/>
              </a:rPr>
              <a:t>) and Pearson’s correlation coefficients (</a:t>
            </a: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 panose="02010600030101010101" pitchFamily="2" charset="-122"/>
                <a:cs typeface="Arial" pitchFamily="34" charset="0"/>
              </a:rPr>
              <a:t>b</a:t>
            </a:r>
            <a:r>
              <a:rPr kumimoji="0" lang="en-US" altLang="zh-CN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 panose="02010600030101010101" pitchFamily="2" charset="-122"/>
                <a:cs typeface="Arial" pitchFamily="34" charset="0"/>
              </a:rPr>
              <a:t>) for replicated DAP-seq datasets of 11 randomly selected TFs</a:t>
            </a:r>
            <a:r>
              <a:rPr lang="en-US" altLang="zh-CN" sz="1000" dirty="0">
                <a:solidFill>
                  <a:prstClr val="black"/>
                </a:solidFill>
                <a:latin typeface="Arial" pitchFamily="34" charset="0"/>
                <a:ea typeface="宋体" panose="02010600030101010101" pitchFamily="2" charset="-122"/>
                <a:cs typeface="Arial" pitchFamily="34" charset="0"/>
              </a:rPr>
              <a:t>.</a:t>
            </a:r>
            <a:endParaRPr kumimoji="0" lang="en-US" altLang="zh-CN" sz="1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宋体" panose="02010600030101010101" pitchFamily="2" charset="-122"/>
              <a:cs typeface="Arial" pitchFamily="34" charset="0"/>
            </a:endParaRPr>
          </a:p>
        </p:txBody>
      </p:sp>
      <p:sp>
        <p:nvSpPr>
          <p:cNvPr id="10" name="TextBox 255">
            <a:extLst>
              <a:ext uri="{FF2B5EF4-FFF2-40B4-BE49-F238E27FC236}">
                <a16:creationId xmlns:a16="http://schemas.microsoft.com/office/drawing/2014/main" id="{75A6F9FA-2F59-4A9E-A8AB-078D9AB02C1D}"/>
              </a:ext>
            </a:extLst>
          </p:cNvPr>
          <p:cNvSpPr txBox="1"/>
          <p:nvPr/>
        </p:nvSpPr>
        <p:spPr>
          <a:xfrm>
            <a:off x="1268760" y="747863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 dirty="0">
                <a:latin typeface="Arial" pitchFamily="34" charset="0"/>
                <a:cs typeface="Arial" pitchFamily="34" charset="0"/>
              </a:rPr>
              <a:t>a</a:t>
            </a:r>
            <a:endParaRPr lang="zh-CN" alt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331">
            <a:extLst>
              <a:ext uri="{FF2B5EF4-FFF2-40B4-BE49-F238E27FC236}">
                <a16:creationId xmlns:a16="http://schemas.microsoft.com/office/drawing/2014/main" id="{77572B07-8E00-4B1A-AC41-FF4FD75F4F96}"/>
              </a:ext>
            </a:extLst>
          </p:cNvPr>
          <p:cNvSpPr txBox="1"/>
          <p:nvPr/>
        </p:nvSpPr>
        <p:spPr>
          <a:xfrm>
            <a:off x="1268760" y="2720752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 dirty="0">
                <a:latin typeface="Arial" pitchFamily="34" charset="0"/>
                <a:cs typeface="Arial" pitchFamily="34" charset="0"/>
              </a:rPr>
              <a:t>b</a:t>
            </a:r>
            <a:endParaRPr lang="zh-CN" altLang="en-US" sz="12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图表 11">
            <a:extLst>
              <a:ext uri="{FF2B5EF4-FFF2-40B4-BE49-F238E27FC236}">
                <a16:creationId xmlns:a16="http://schemas.microsoft.com/office/drawing/2014/main" id="{9A68AE8A-5D3F-4315-8E48-813A2D9059A5}"/>
              </a:ext>
            </a:extLst>
          </p:cNvPr>
          <p:cNvGraphicFramePr>
            <a:graphicFrameLocks/>
          </p:cNvGraphicFramePr>
          <p:nvPr/>
        </p:nvGraphicFramePr>
        <p:xfrm>
          <a:off x="1476000" y="777600"/>
          <a:ext cx="3960000" cy="190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图表 14">
            <a:extLst>
              <a:ext uri="{FF2B5EF4-FFF2-40B4-BE49-F238E27FC236}">
                <a16:creationId xmlns:a16="http://schemas.microsoft.com/office/drawing/2014/main" id="{0B4DF22C-99EF-42B0-B27B-6691F810326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8228707"/>
              </p:ext>
            </p:extLst>
          </p:nvPr>
        </p:nvGraphicFramePr>
        <p:xfrm>
          <a:off x="1476000" y="2772000"/>
          <a:ext cx="3960000" cy="190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4">
            <a:extLst>
              <a:ext uri="{FF2B5EF4-FFF2-40B4-BE49-F238E27FC236}">
                <a16:creationId xmlns:a16="http://schemas.microsoft.com/office/drawing/2014/main" id="{E51BFA6E-8C53-1D3C-6186-DD947C41D42C}"/>
              </a:ext>
            </a:extLst>
          </p:cNvPr>
          <p:cNvSpPr txBox="1"/>
          <p:nvPr/>
        </p:nvSpPr>
        <p:spPr>
          <a:xfrm>
            <a:off x="2844000" y="2433300"/>
            <a:ext cx="32403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800" dirty="0">
                <a:latin typeface="Arial" pitchFamily="34" charset="0"/>
                <a:cs typeface="Arial" pitchFamily="34" charset="0"/>
              </a:rPr>
              <a:t>(%)</a:t>
            </a:r>
            <a:endParaRPr lang="zh-CN" altLang="en-US" sz="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05783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78">
            <a:extLst>
              <a:ext uri="{FF2B5EF4-FFF2-40B4-BE49-F238E27FC236}">
                <a16:creationId xmlns:a16="http://schemas.microsoft.com/office/drawing/2014/main" id="{C5FAC7E9-8714-4906-9D4D-A6E57FAF1282}"/>
              </a:ext>
            </a:extLst>
          </p:cNvPr>
          <p:cNvSpPr txBox="1"/>
          <p:nvPr/>
        </p:nvSpPr>
        <p:spPr>
          <a:xfrm>
            <a:off x="764704" y="2231444"/>
            <a:ext cx="5328592" cy="756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000" b="1" dirty="0">
                <a:latin typeface="Arial" pitchFamily="34" charset="0"/>
                <a:cs typeface="Arial" pitchFamily="34" charset="0"/>
              </a:rPr>
              <a:t>Fig. S10 </a:t>
            </a:r>
            <a:r>
              <a:rPr lang="en-US" altLang="zh-CN" sz="1000" dirty="0">
                <a:latin typeface="Arial" pitchFamily="34" charset="0"/>
                <a:cs typeface="Arial" pitchFamily="34" charset="0"/>
              </a:rPr>
              <a:t>Fractions of TFBS motif pairs in promoters, comparing TF non-binding in one copy of WGD paralogs versus binding in the other copy, with varying degrees of methylation level increase in the non-bound copy.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A571DD34-567D-499A-9E42-3C7DA8981FE9}"/>
              </a:ext>
            </a:extLst>
          </p:cNvPr>
          <p:cNvGrpSpPr/>
          <p:nvPr/>
        </p:nvGrpSpPr>
        <p:grpSpPr>
          <a:xfrm>
            <a:off x="1272384" y="756000"/>
            <a:ext cx="1439365" cy="1475444"/>
            <a:chOff x="468000" y="792000"/>
            <a:chExt cx="1439365" cy="1475444"/>
          </a:xfrm>
        </p:grpSpPr>
        <p:grpSp>
          <p:nvGrpSpPr>
            <p:cNvPr id="29" name="组合 28">
              <a:extLst>
                <a:ext uri="{FF2B5EF4-FFF2-40B4-BE49-F238E27FC236}">
                  <a16:creationId xmlns:a16="http://schemas.microsoft.com/office/drawing/2014/main" id="{13CB119E-BFBC-4773-B8F5-9A27F1C4F2A0}"/>
                </a:ext>
              </a:extLst>
            </p:cNvPr>
            <p:cNvGrpSpPr/>
            <p:nvPr/>
          </p:nvGrpSpPr>
          <p:grpSpPr>
            <a:xfrm>
              <a:off x="468000" y="792000"/>
              <a:ext cx="1439365" cy="1385106"/>
              <a:chOff x="225" y="0"/>
              <a:chExt cx="1436358" cy="1393127"/>
            </a:xfrm>
          </p:grpSpPr>
          <p:graphicFrame>
            <p:nvGraphicFramePr>
              <p:cNvPr id="36" name="图表 35">
                <a:extLst>
                  <a:ext uri="{FF2B5EF4-FFF2-40B4-BE49-F238E27FC236}">
                    <a16:creationId xmlns:a16="http://schemas.microsoft.com/office/drawing/2014/main" id="{1B3334D2-FC05-4711-A832-206AD2B23622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344760967"/>
                  </p:ext>
                </p:extLst>
              </p:nvPr>
            </p:nvGraphicFramePr>
            <p:xfrm>
              <a:off x="93466" y="0"/>
              <a:ext cx="1343117" cy="1393127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sp>
            <p:nvSpPr>
              <p:cNvPr id="37" name="TextBox 15">
                <a:extLst>
                  <a:ext uri="{FF2B5EF4-FFF2-40B4-BE49-F238E27FC236}">
                    <a16:creationId xmlns:a16="http://schemas.microsoft.com/office/drawing/2014/main" id="{6DEED1CA-B8F0-4DC0-A9C6-F87E0017F3E3}"/>
                  </a:ext>
                </a:extLst>
              </p:cNvPr>
              <p:cNvSpPr txBox="1"/>
              <p:nvPr/>
            </p:nvSpPr>
            <p:spPr>
              <a:xfrm rot="16200000">
                <a:off x="-396164" y="529740"/>
                <a:ext cx="1007772" cy="2149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sz="800" dirty="0">
                    <a:latin typeface="Arial" pitchFamily="34" charset="0"/>
                    <a:cs typeface="Arial" pitchFamily="34" charset="0"/>
                  </a:rPr>
                  <a:t>Motif</a:t>
                </a:r>
                <a:r>
                  <a:rPr lang="en-US" altLang="zh-CN" sz="800" baseline="0" dirty="0">
                    <a:latin typeface="Arial" pitchFamily="34" charset="0"/>
                    <a:cs typeface="Arial" pitchFamily="34" charset="0"/>
                  </a:rPr>
                  <a:t> pairs</a:t>
                </a:r>
                <a:r>
                  <a:rPr lang="en-US" altLang="zh-CN" sz="800" dirty="0">
                    <a:latin typeface="Arial" pitchFamily="34" charset="0"/>
                    <a:cs typeface="Arial" pitchFamily="34" charset="0"/>
                  </a:rPr>
                  <a:t> (%)</a:t>
                </a:r>
              </a:p>
            </p:txBody>
          </p:sp>
        </p:grpSp>
        <p:sp>
          <p:nvSpPr>
            <p:cNvPr id="38" name="TextBox 13">
              <a:extLst>
                <a:ext uri="{FF2B5EF4-FFF2-40B4-BE49-F238E27FC236}">
                  <a16:creationId xmlns:a16="http://schemas.microsoft.com/office/drawing/2014/main" id="{A5C1D7A2-768B-4979-9221-10CCADDC478B}"/>
                </a:ext>
              </a:extLst>
            </p:cNvPr>
            <p:cNvSpPr txBox="1"/>
            <p:nvPr/>
          </p:nvSpPr>
          <p:spPr>
            <a:xfrm>
              <a:off x="864000" y="2052000"/>
              <a:ext cx="97200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" dirty="0" err="1">
                  <a:latin typeface="Arial" panose="020B0604020202020204" pitchFamily="34" charset="0"/>
                  <a:cs typeface="Arial" pitchFamily="34" charset="0"/>
                </a:rPr>
                <a:t>mCG</a:t>
              </a:r>
              <a:r>
                <a:rPr lang="en-US" altLang="zh-CN" sz="800" dirty="0">
                  <a:latin typeface="Arial" panose="020B0604020202020204" pitchFamily="34" charset="0"/>
                  <a:cs typeface="Arial" pitchFamily="34" charset="0"/>
                </a:rPr>
                <a:t> change</a:t>
              </a:r>
              <a:endParaRPr lang="zh-CN" altLang="en-US" sz="800" dirty="0">
                <a:latin typeface="Arial" panose="020B0604020202020204" pitchFamily="34" charset="0"/>
                <a:cs typeface="Arial" pitchFamily="34" charset="0"/>
              </a:endParaRPr>
            </a:p>
          </p:txBody>
        </p:sp>
      </p:grpSp>
      <p:grpSp>
        <p:nvGrpSpPr>
          <p:cNvPr id="4" name="组合 3">
            <a:extLst>
              <a:ext uri="{FF2B5EF4-FFF2-40B4-BE49-F238E27FC236}">
                <a16:creationId xmlns:a16="http://schemas.microsoft.com/office/drawing/2014/main" id="{9B34E417-DE50-41F0-B78D-F452BA583F40}"/>
              </a:ext>
            </a:extLst>
          </p:cNvPr>
          <p:cNvGrpSpPr/>
          <p:nvPr/>
        </p:nvGrpSpPr>
        <p:grpSpPr>
          <a:xfrm>
            <a:off x="2712384" y="756000"/>
            <a:ext cx="1436858" cy="1475444"/>
            <a:chOff x="1908000" y="792000"/>
            <a:chExt cx="1436858" cy="1475444"/>
          </a:xfrm>
        </p:grpSpPr>
        <p:grpSp>
          <p:nvGrpSpPr>
            <p:cNvPr id="30" name="组合 29">
              <a:extLst>
                <a:ext uri="{FF2B5EF4-FFF2-40B4-BE49-F238E27FC236}">
                  <a16:creationId xmlns:a16="http://schemas.microsoft.com/office/drawing/2014/main" id="{2D49838D-15CA-42C8-A426-338CBA370BEF}"/>
                </a:ext>
              </a:extLst>
            </p:cNvPr>
            <p:cNvGrpSpPr/>
            <p:nvPr/>
          </p:nvGrpSpPr>
          <p:grpSpPr>
            <a:xfrm>
              <a:off x="1908000" y="792000"/>
              <a:ext cx="1436858" cy="1385106"/>
              <a:chOff x="1403304" y="0"/>
              <a:chExt cx="1436583" cy="1393127"/>
            </a:xfrm>
          </p:grpSpPr>
          <p:graphicFrame>
            <p:nvGraphicFramePr>
              <p:cNvPr id="34" name="图表 33">
                <a:extLst>
                  <a:ext uri="{FF2B5EF4-FFF2-40B4-BE49-F238E27FC236}">
                    <a16:creationId xmlns:a16="http://schemas.microsoft.com/office/drawing/2014/main" id="{0B64D58D-9034-465D-B1FA-820993568A7B}"/>
                  </a:ext>
                </a:extLst>
              </p:cNvPr>
              <p:cNvGraphicFramePr/>
              <p:nvPr/>
            </p:nvGraphicFramePr>
            <p:xfrm>
              <a:off x="1496770" y="0"/>
              <a:ext cx="1343117" cy="1393127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sp>
            <p:nvSpPr>
              <p:cNvPr id="35" name="TextBox 15">
                <a:extLst>
                  <a:ext uri="{FF2B5EF4-FFF2-40B4-BE49-F238E27FC236}">
                    <a16:creationId xmlns:a16="http://schemas.microsoft.com/office/drawing/2014/main" id="{F91F3021-1362-4EC8-9BBE-BBFD6CB6E8BD}"/>
                  </a:ext>
                </a:extLst>
              </p:cNvPr>
              <p:cNvSpPr txBox="1"/>
              <p:nvPr/>
            </p:nvSpPr>
            <p:spPr>
              <a:xfrm rot="16200000">
                <a:off x="1007140" y="529514"/>
                <a:ext cx="1007772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sz="800" dirty="0">
                    <a:latin typeface="Arial" pitchFamily="34" charset="0"/>
                    <a:cs typeface="Arial" pitchFamily="34" charset="0"/>
                  </a:rPr>
                  <a:t>Motif</a:t>
                </a:r>
                <a:r>
                  <a:rPr lang="en-US" altLang="zh-CN" sz="800" baseline="0" dirty="0">
                    <a:latin typeface="Arial" pitchFamily="34" charset="0"/>
                    <a:cs typeface="Arial" pitchFamily="34" charset="0"/>
                  </a:rPr>
                  <a:t> pairs</a:t>
                </a:r>
                <a:r>
                  <a:rPr lang="en-US" altLang="zh-CN" sz="800" dirty="0">
                    <a:latin typeface="Arial" pitchFamily="34" charset="0"/>
                    <a:cs typeface="Arial" pitchFamily="34" charset="0"/>
                  </a:rPr>
                  <a:t> (%)</a:t>
                </a:r>
              </a:p>
            </p:txBody>
          </p:sp>
        </p:grpSp>
        <p:sp>
          <p:nvSpPr>
            <p:cNvPr id="39" name="TextBox 13">
              <a:extLst>
                <a:ext uri="{FF2B5EF4-FFF2-40B4-BE49-F238E27FC236}">
                  <a16:creationId xmlns:a16="http://schemas.microsoft.com/office/drawing/2014/main" id="{D7C269B4-8B64-479E-8A82-4B85E3BAEC57}"/>
                </a:ext>
              </a:extLst>
            </p:cNvPr>
            <p:cNvSpPr txBox="1"/>
            <p:nvPr/>
          </p:nvSpPr>
          <p:spPr>
            <a:xfrm>
              <a:off x="2304000" y="2052000"/>
              <a:ext cx="97200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" dirty="0" err="1">
                  <a:latin typeface="Arial" panose="020B0604020202020204" pitchFamily="34" charset="0"/>
                  <a:cs typeface="Arial" pitchFamily="34" charset="0"/>
                </a:rPr>
                <a:t>mCHG</a:t>
              </a:r>
              <a:r>
                <a:rPr lang="en-US" altLang="zh-CN" sz="800" dirty="0">
                  <a:latin typeface="Arial" panose="020B0604020202020204" pitchFamily="34" charset="0"/>
                  <a:cs typeface="Arial" pitchFamily="34" charset="0"/>
                </a:rPr>
                <a:t> change</a:t>
              </a:r>
              <a:endParaRPr lang="zh-CN" altLang="en-US" sz="800" dirty="0">
                <a:latin typeface="Arial" panose="020B0604020202020204" pitchFamily="34" charset="0"/>
                <a:cs typeface="Arial" pitchFamily="34" charset="0"/>
              </a:endParaRPr>
            </a:p>
          </p:txBody>
        </p:sp>
      </p:grpSp>
      <p:grpSp>
        <p:nvGrpSpPr>
          <p:cNvPr id="5" name="组合 4">
            <a:extLst>
              <a:ext uri="{FF2B5EF4-FFF2-40B4-BE49-F238E27FC236}">
                <a16:creationId xmlns:a16="http://schemas.microsoft.com/office/drawing/2014/main" id="{D61EB488-535E-4C7F-AECE-878382A04716}"/>
              </a:ext>
            </a:extLst>
          </p:cNvPr>
          <p:cNvGrpSpPr/>
          <p:nvPr/>
        </p:nvGrpSpPr>
        <p:grpSpPr>
          <a:xfrm>
            <a:off x="4152384" y="756000"/>
            <a:ext cx="1436856" cy="1475444"/>
            <a:chOff x="3348000" y="792000"/>
            <a:chExt cx="1436856" cy="1475444"/>
          </a:xfrm>
        </p:grpSpPr>
        <p:grpSp>
          <p:nvGrpSpPr>
            <p:cNvPr id="31" name="组合 30">
              <a:extLst>
                <a:ext uri="{FF2B5EF4-FFF2-40B4-BE49-F238E27FC236}">
                  <a16:creationId xmlns:a16="http://schemas.microsoft.com/office/drawing/2014/main" id="{6C9460C8-974D-41C5-8DD4-377AE9BEB82D}"/>
                </a:ext>
              </a:extLst>
            </p:cNvPr>
            <p:cNvGrpSpPr/>
            <p:nvPr/>
          </p:nvGrpSpPr>
          <p:grpSpPr>
            <a:xfrm>
              <a:off x="3348000" y="792000"/>
              <a:ext cx="1436856" cy="1385106"/>
              <a:chOff x="2776910" y="0"/>
              <a:chExt cx="1436583" cy="1393127"/>
            </a:xfrm>
          </p:grpSpPr>
          <p:graphicFrame>
            <p:nvGraphicFramePr>
              <p:cNvPr id="32" name="图表 31">
                <a:extLst>
                  <a:ext uri="{FF2B5EF4-FFF2-40B4-BE49-F238E27FC236}">
                    <a16:creationId xmlns:a16="http://schemas.microsoft.com/office/drawing/2014/main" id="{4B28B678-8D67-4AE9-A102-BCD3940D241D}"/>
                  </a:ext>
                </a:extLst>
              </p:cNvPr>
              <p:cNvGraphicFramePr/>
              <p:nvPr/>
            </p:nvGraphicFramePr>
            <p:xfrm>
              <a:off x="2870376" y="0"/>
              <a:ext cx="1343117" cy="1393127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33" name="TextBox 15">
                <a:extLst>
                  <a:ext uri="{FF2B5EF4-FFF2-40B4-BE49-F238E27FC236}">
                    <a16:creationId xmlns:a16="http://schemas.microsoft.com/office/drawing/2014/main" id="{8027547E-16E0-4962-9D32-4F175FCAA1F3}"/>
                  </a:ext>
                </a:extLst>
              </p:cNvPr>
              <p:cNvSpPr txBox="1"/>
              <p:nvPr/>
            </p:nvSpPr>
            <p:spPr>
              <a:xfrm rot="16200000">
                <a:off x="2380746" y="529514"/>
                <a:ext cx="1007772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sz="800" dirty="0">
                    <a:latin typeface="Arial" pitchFamily="34" charset="0"/>
                    <a:cs typeface="Arial" pitchFamily="34" charset="0"/>
                  </a:rPr>
                  <a:t>Motif</a:t>
                </a:r>
                <a:r>
                  <a:rPr lang="en-US" altLang="zh-CN" sz="800" baseline="0" dirty="0">
                    <a:latin typeface="Arial" pitchFamily="34" charset="0"/>
                    <a:cs typeface="Arial" pitchFamily="34" charset="0"/>
                  </a:rPr>
                  <a:t> pairs</a:t>
                </a:r>
                <a:r>
                  <a:rPr lang="en-US" altLang="zh-CN" sz="800" dirty="0">
                    <a:latin typeface="Arial" pitchFamily="34" charset="0"/>
                    <a:cs typeface="Arial" pitchFamily="34" charset="0"/>
                  </a:rPr>
                  <a:t> (%)</a:t>
                </a:r>
              </a:p>
            </p:txBody>
          </p:sp>
        </p:grpSp>
        <p:sp>
          <p:nvSpPr>
            <p:cNvPr id="40" name="TextBox 13">
              <a:extLst>
                <a:ext uri="{FF2B5EF4-FFF2-40B4-BE49-F238E27FC236}">
                  <a16:creationId xmlns:a16="http://schemas.microsoft.com/office/drawing/2014/main" id="{A68D5135-DEE7-4F0B-AE61-2DA05B6E48E5}"/>
                </a:ext>
              </a:extLst>
            </p:cNvPr>
            <p:cNvSpPr txBox="1"/>
            <p:nvPr/>
          </p:nvSpPr>
          <p:spPr>
            <a:xfrm>
              <a:off x="3744000" y="2052000"/>
              <a:ext cx="97200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" dirty="0" err="1">
                  <a:latin typeface="Arial" panose="020B0604020202020204" pitchFamily="34" charset="0"/>
                  <a:cs typeface="Arial" pitchFamily="34" charset="0"/>
                </a:rPr>
                <a:t>mCHH</a:t>
              </a:r>
              <a:r>
                <a:rPr lang="en-US" altLang="zh-CN" sz="800" dirty="0">
                  <a:latin typeface="Arial" panose="020B0604020202020204" pitchFamily="34" charset="0"/>
                  <a:cs typeface="Arial" pitchFamily="34" charset="0"/>
                </a:rPr>
                <a:t> change</a:t>
              </a:r>
              <a:endParaRPr lang="zh-CN" altLang="en-US" sz="800" dirty="0">
                <a:latin typeface="Arial" panose="020B0604020202020204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319238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矩形 96">
            <a:extLst>
              <a:ext uri="{FF2B5EF4-FFF2-40B4-BE49-F238E27FC236}">
                <a16:creationId xmlns:a16="http://schemas.microsoft.com/office/drawing/2014/main" id="{7CAE414A-C23B-4809-93D8-F7F28F8D83F4}"/>
              </a:ext>
            </a:extLst>
          </p:cNvPr>
          <p:cNvSpPr/>
          <p:nvPr/>
        </p:nvSpPr>
        <p:spPr>
          <a:xfrm>
            <a:off x="5444946" y="2373773"/>
            <a:ext cx="399335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zh-CN" sz="800" dirty="0">
                <a:latin typeface="Arial" pitchFamily="34" charset="0"/>
                <a:cs typeface="Arial" pitchFamily="34" charset="0"/>
              </a:rPr>
              <a:t>FDR</a:t>
            </a:r>
            <a:endParaRPr lang="zh-CN" alt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3" name="矩形 102">
            <a:extLst>
              <a:ext uri="{FF2B5EF4-FFF2-40B4-BE49-F238E27FC236}">
                <a16:creationId xmlns:a16="http://schemas.microsoft.com/office/drawing/2014/main" id="{A084EC8D-4610-4AE0-8409-095168FC8EA9}"/>
              </a:ext>
            </a:extLst>
          </p:cNvPr>
          <p:cNvSpPr/>
          <p:nvPr/>
        </p:nvSpPr>
        <p:spPr>
          <a:xfrm>
            <a:off x="5444946" y="3513420"/>
            <a:ext cx="399335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800" dirty="0">
                <a:latin typeface="Arial" pitchFamily="34" charset="0"/>
                <a:cs typeface="Arial" pitchFamily="34" charset="0"/>
              </a:rPr>
              <a:t>FE</a:t>
            </a:r>
            <a:endParaRPr lang="zh-CN" alt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6" name="矩形 115">
            <a:extLst>
              <a:ext uri="{FF2B5EF4-FFF2-40B4-BE49-F238E27FC236}">
                <a16:creationId xmlns:a16="http://schemas.microsoft.com/office/drawing/2014/main" id="{AEDCC4C3-430B-4E51-890D-4062E85FBB9C}"/>
              </a:ext>
            </a:extLst>
          </p:cNvPr>
          <p:cNvSpPr/>
          <p:nvPr/>
        </p:nvSpPr>
        <p:spPr>
          <a:xfrm>
            <a:off x="3140435" y="6045313"/>
            <a:ext cx="399335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800" dirty="0">
                <a:latin typeface="Arial" pitchFamily="34" charset="0"/>
                <a:cs typeface="Arial" pitchFamily="34" charset="0"/>
              </a:rPr>
              <a:t>M1</a:t>
            </a:r>
            <a:endParaRPr lang="zh-CN" alt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7" name="矩形 116">
            <a:extLst>
              <a:ext uri="{FF2B5EF4-FFF2-40B4-BE49-F238E27FC236}">
                <a16:creationId xmlns:a16="http://schemas.microsoft.com/office/drawing/2014/main" id="{4E871FEF-15FF-4170-B060-71830FA0913C}"/>
              </a:ext>
            </a:extLst>
          </p:cNvPr>
          <p:cNvSpPr/>
          <p:nvPr/>
        </p:nvSpPr>
        <p:spPr>
          <a:xfrm>
            <a:off x="3380615" y="6045313"/>
            <a:ext cx="399335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800" dirty="0">
                <a:latin typeface="Arial" pitchFamily="34" charset="0"/>
                <a:cs typeface="Arial" pitchFamily="34" charset="0"/>
              </a:rPr>
              <a:t>M2</a:t>
            </a:r>
            <a:endParaRPr lang="zh-CN" alt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8" name="矩形 117">
            <a:extLst>
              <a:ext uri="{FF2B5EF4-FFF2-40B4-BE49-F238E27FC236}">
                <a16:creationId xmlns:a16="http://schemas.microsoft.com/office/drawing/2014/main" id="{7466A03A-5BEA-4903-90D0-0E295395A54C}"/>
              </a:ext>
            </a:extLst>
          </p:cNvPr>
          <p:cNvSpPr/>
          <p:nvPr/>
        </p:nvSpPr>
        <p:spPr>
          <a:xfrm>
            <a:off x="3610800" y="6045313"/>
            <a:ext cx="399335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800" dirty="0">
                <a:latin typeface="Arial" pitchFamily="34" charset="0"/>
                <a:cs typeface="Arial" pitchFamily="34" charset="0"/>
              </a:rPr>
              <a:t>M3</a:t>
            </a:r>
            <a:endParaRPr lang="zh-CN" alt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9" name="矩形 118">
            <a:extLst>
              <a:ext uri="{FF2B5EF4-FFF2-40B4-BE49-F238E27FC236}">
                <a16:creationId xmlns:a16="http://schemas.microsoft.com/office/drawing/2014/main" id="{51A70867-FAAE-4D7E-81AE-A34B879FD820}"/>
              </a:ext>
            </a:extLst>
          </p:cNvPr>
          <p:cNvSpPr/>
          <p:nvPr/>
        </p:nvSpPr>
        <p:spPr>
          <a:xfrm>
            <a:off x="3852000" y="6045313"/>
            <a:ext cx="399335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800" dirty="0">
                <a:latin typeface="Arial" pitchFamily="34" charset="0"/>
                <a:cs typeface="Arial" pitchFamily="34" charset="0"/>
              </a:rPr>
              <a:t>M4</a:t>
            </a:r>
            <a:endParaRPr lang="zh-CN" alt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0" name="矩形 119">
            <a:extLst>
              <a:ext uri="{FF2B5EF4-FFF2-40B4-BE49-F238E27FC236}">
                <a16:creationId xmlns:a16="http://schemas.microsoft.com/office/drawing/2014/main" id="{C8BEEEC7-FFB1-420D-A101-49E8A76BB6A7}"/>
              </a:ext>
            </a:extLst>
          </p:cNvPr>
          <p:cNvSpPr/>
          <p:nvPr/>
        </p:nvSpPr>
        <p:spPr>
          <a:xfrm>
            <a:off x="4086000" y="6045313"/>
            <a:ext cx="399335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800" dirty="0">
                <a:latin typeface="Arial" pitchFamily="34" charset="0"/>
                <a:cs typeface="Arial" pitchFamily="34" charset="0"/>
              </a:rPr>
              <a:t>M5</a:t>
            </a:r>
            <a:endParaRPr lang="zh-CN" alt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1" name="矩形 120">
            <a:extLst>
              <a:ext uri="{FF2B5EF4-FFF2-40B4-BE49-F238E27FC236}">
                <a16:creationId xmlns:a16="http://schemas.microsoft.com/office/drawing/2014/main" id="{9255BFE6-CD1D-4275-B7DF-87B810F0831B}"/>
              </a:ext>
            </a:extLst>
          </p:cNvPr>
          <p:cNvSpPr/>
          <p:nvPr/>
        </p:nvSpPr>
        <p:spPr>
          <a:xfrm>
            <a:off x="4320000" y="6045313"/>
            <a:ext cx="399335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800" dirty="0">
                <a:latin typeface="Arial" pitchFamily="34" charset="0"/>
                <a:cs typeface="Arial" pitchFamily="34" charset="0"/>
              </a:rPr>
              <a:t>M6</a:t>
            </a:r>
            <a:endParaRPr lang="zh-CN" alt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2" name="矩形 121">
            <a:extLst>
              <a:ext uri="{FF2B5EF4-FFF2-40B4-BE49-F238E27FC236}">
                <a16:creationId xmlns:a16="http://schemas.microsoft.com/office/drawing/2014/main" id="{FB3A9FEA-417C-4242-BBE2-10DC1D856B77}"/>
              </a:ext>
            </a:extLst>
          </p:cNvPr>
          <p:cNvSpPr/>
          <p:nvPr/>
        </p:nvSpPr>
        <p:spPr>
          <a:xfrm>
            <a:off x="4554000" y="6045313"/>
            <a:ext cx="399335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800" dirty="0">
                <a:latin typeface="Arial" pitchFamily="34" charset="0"/>
                <a:cs typeface="Arial" pitchFamily="34" charset="0"/>
              </a:rPr>
              <a:t>M7</a:t>
            </a:r>
            <a:endParaRPr lang="zh-CN" alt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3" name="矩形 122">
            <a:extLst>
              <a:ext uri="{FF2B5EF4-FFF2-40B4-BE49-F238E27FC236}">
                <a16:creationId xmlns:a16="http://schemas.microsoft.com/office/drawing/2014/main" id="{280D4360-90A0-4A03-9908-B59B3C908A0A}"/>
              </a:ext>
            </a:extLst>
          </p:cNvPr>
          <p:cNvSpPr/>
          <p:nvPr/>
        </p:nvSpPr>
        <p:spPr>
          <a:xfrm>
            <a:off x="4788000" y="6045313"/>
            <a:ext cx="399335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800" dirty="0">
                <a:latin typeface="Arial" pitchFamily="34" charset="0"/>
                <a:cs typeface="Arial" pitchFamily="34" charset="0"/>
              </a:rPr>
              <a:t>M8</a:t>
            </a:r>
            <a:endParaRPr lang="zh-CN" alt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4" name="矩形 123">
            <a:extLst>
              <a:ext uri="{FF2B5EF4-FFF2-40B4-BE49-F238E27FC236}">
                <a16:creationId xmlns:a16="http://schemas.microsoft.com/office/drawing/2014/main" id="{834D15D1-5F66-4D7E-BED9-C1D8D57769CB}"/>
              </a:ext>
            </a:extLst>
          </p:cNvPr>
          <p:cNvSpPr/>
          <p:nvPr/>
        </p:nvSpPr>
        <p:spPr>
          <a:xfrm>
            <a:off x="5022000" y="6045313"/>
            <a:ext cx="399335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800" dirty="0">
                <a:latin typeface="Arial" pitchFamily="34" charset="0"/>
                <a:cs typeface="Arial" pitchFamily="34" charset="0"/>
              </a:rPr>
              <a:t>M9</a:t>
            </a:r>
            <a:endParaRPr lang="zh-CN" alt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5" name="文本框 124">
            <a:extLst>
              <a:ext uri="{FF2B5EF4-FFF2-40B4-BE49-F238E27FC236}">
                <a16:creationId xmlns:a16="http://schemas.microsoft.com/office/drawing/2014/main" id="{6F2B59A8-8D73-4EC0-8877-5971CFA9C5E2}"/>
              </a:ext>
            </a:extLst>
          </p:cNvPr>
          <p:cNvSpPr txBox="1"/>
          <p:nvPr/>
        </p:nvSpPr>
        <p:spPr>
          <a:xfrm>
            <a:off x="908720" y="6393160"/>
            <a:ext cx="5184576" cy="5254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 panose="02010600030101010101" pitchFamily="2" charset="-122"/>
                <a:cs typeface="Arial" pitchFamily="34" charset="0"/>
              </a:rPr>
              <a:t>Fig. S11</a:t>
            </a:r>
            <a:r>
              <a:rPr lang="en-US" altLang="zh-CN" sz="1000" b="1" i="0" dirty="0">
                <a:solidFill>
                  <a:srgbClr val="2420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000" i="0" dirty="0">
                <a:solidFill>
                  <a:srgbClr val="2420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Gene Ontology (GO) enrichment of biological process of the genes in each module. 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The circle color and size indicate FDR value and fold enrichment, respectively. </a:t>
            </a: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A115D599-55A2-4184-A545-A86CB7B1A89A}"/>
              </a:ext>
            </a:extLst>
          </p:cNvPr>
          <p:cNvGrpSpPr/>
          <p:nvPr/>
        </p:nvGrpSpPr>
        <p:grpSpPr>
          <a:xfrm>
            <a:off x="516260" y="830753"/>
            <a:ext cx="4841036" cy="5262979"/>
            <a:chOff x="516260" y="830753"/>
            <a:chExt cx="4841036" cy="5262979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96D029F1-DB92-4043-BFC6-36064DF9509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161296" y="864000"/>
              <a:ext cx="2196000" cy="5193868"/>
            </a:xfrm>
            <a:prstGeom prst="rect">
              <a:avLst/>
            </a:prstGeom>
          </p:spPr>
        </p:pic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DA1DDDD8-0253-48C1-BDB9-ECBF4CFB99E4}"/>
                </a:ext>
              </a:extLst>
            </p:cNvPr>
            <p:cNvSpPr txBox="1"/>
            <p:nvPr/>
          </p:nvSpPr>
          <p:spPr>
            <a:xfrm>
              <a:off x="516260" y="830753"/>
              <a:ext cx="2696716" cy="526297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DNA metabolic process</a:t>
              </a:r>
            </a:p>
            <a:p>
              <a:pPr algn="r"/>
              <a:r>
                <a: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cell cycle</a:t>
              </a:r>
            </a:p>
            <a:p>
              <a:pPr algn="r"/>
              <a:r>
                <a: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translation</a:t>
              </a:r>
            </a:p>
            <a:p>
              <a:pPr algn="r"/>
              <a:r>
                <a: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nucleobase-containing compound metabolic process</a:t>
              </a:r>
            </a:p>
            <a:p>
              <a:pPr algn="r"/>
              <a:r>
                <a: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cellular component organization</a:t>
              </a:r>
            </a:p>
            <a:p>
              <a:pPr algn="r"/>
              <a:r>
                <a: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epigenetic regulation of gene expression</a:t>
              </a:r>
            </a:p>
            <a:p>
              <a:pPr algn="r"/>
              <a:r>
                <a: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reproduction</a:t>
              </a:r>
            </a:p>
            <a:p>
              <a:pPr algn="r"/>
              <a:r>
                <a: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embryo development</a:t>
              </a:r>
            </a:p>
            <a:p>
              <a:pPr algn="r"/>
              <a:r>
                <a: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post-embryonic development</a:t>
              </a:r>
            </a:p>
            <a:p>
              <a:pPr algn="r"/>
              <a:r>
                <a: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multicellular organismal development</a:t>
              </a:r>
            </a:p>
            <a:p>
              <a:pPr algn="r"/>
              <a:r>
                <a: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protein metabolic process</a:t>
              </a:r>
            </a:p>
            <a:p>
              <a:pPr algn="r"/>
              <a:r>
                <a: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flower development</a:t>
              </a:r>
            </a:p>
            <a:p>
              <a:pPr algn="r"/>
              <a:r>
                <a: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behavior</a:t>
              </a:r>
            </a:p>
            <a:p>
              <a:pPr algn="r"/>
              <a:r>
                <a: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anatomical structure morphogenesis</a:t>
              </a:r>
            </a:p>
            <a:p>
              <a:pPr algn="r"/>
              <a:r>
                <a: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cell differentiation</a:t>
              </a:r>
            </a:p>
            <a:p>
              <a:pPr algn="r"/>
              <a:r>
                <a: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carbohydrate metabolic process</a:t>
              </a:r>
            </a:p>
            <a:p>
              <a:pPr algn="r"/>
              <a:r>
                <a: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pollination</a:t>
              </a:r>
            </a:p>
            <a:p>
              <a:pPr algn="r"/>
              <a:r>
                <a: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transport</a:t>
              </a:r>
            </a:p>
            <a:p>
              <a:pPr algn="r"/>
              <a:r>
                <a: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response to stress</a:t>
              </a:r>
            </a:p>
            <a:p>
              <a:pPr algn="r"/>
              <a:r>
                <a: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response to biotic stimulus</a:t>
              </a:r>
            </a:p>
            <a:p>
              <a:pPr algn="r"/>
              <a:r>
                <a: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response to external stimulus</a:t>
              </a:r>
            </a:p>
            <a:p>
              <a:pPr algn="r"/>
              <a:r>
                <a: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signal transduction</a:t>
              </a:r>
            </a:p>
            <a:p>
              <a:pPr algn="r"/>
              <a:r>
                <a: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response to endogenous stimulus</a:t>
              </a:r>
            </a:p>
            <a:p>
              <a:pPr algn="r"/>
              <a:r>
                <a: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cell death</a:t>
              </a:r>
            </a:p>
            <a:p>
              <a:pPr algn="r"/>
              <a:r>
                <a: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cellular protein modification process</a:t>
              </a:r>
            </a:p>
            <a:p>
              <a:pPr algn="r"/>
              <a:r>
                <a: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secondary metabolic process</a:t>
              </a:r>
            </a:p>
            <a:p>
              <a:pPr algn="r"/>
              <a:r>
                <a: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response to abiotic stimulus</a:t>
              </a:r>
            </a:p>
            <a:p>
              <a:pPr algn="r"/>
              <a:r>
                <a: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cell communication</a:t>
              </a:r>
            </a:p>
            <a:p>
              <a:pPr algn="r"/>
              <a:r>
                <a: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fruit ripening</a:t>
              </a:r>
            </a:p>
            <a:p>
              <a:pPr algn="r"/>
              <a:r>
                <a: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pollen-pistil interaction</a:t>
              </a:r>
            </a:p>
            <a:p>
              <a:pPr algn="r"/>
              <a:r>
                <a: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abscission</a:t>
              </a:r>
            </a:p>
            <a:p>
              <a:pPr algn="r"/>
              <a:r>
                <a: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response to extracellular stimulus</a:t>
              </a:r>
            </a:p>
            <a:p>
              <a:pPr algn="r"/>
              <a:r>
                <a: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catabolic process</a:t>
              </a:r>
            </a:p>
            <a:p>
              <a:pPr algn="r"/>
              <a:r>
                <a: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lipid metabolic process</a:t>
              </a:r>
            </a:p>
            <a:p>
              <a:pPr algn="r"/>
              <a:r>
                <a: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cellular homeostasis</a:t>
              </a:r>
            </a:p>
            <a:p>
              <a:pPr algn="r"/>
              <a:r>
                <a: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biosynthetic process</a:t>
              </a:r>
            </a:p>
            <a:p>
              <a:pPr algn="r"/>
              <a:r>
                <a: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cell-cell signaling</a:t>
              </a:r>
            </a:p>
            <a:p>
              <a:pPr algn="r"/>
              <a:r>
                <a: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cell growth</a:t>
              </a:r>
            </a:p>
            <a:p>
              <a:pPr algn="r"/>
              <a:r>
                <a: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generation of precursor metabolites and energy</a:t>
              </a:r>
            </a:p>
            <a:p>
              <a:pPr algn="r"/>
              <a:r>
                <a: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photosynthesis</a:t>
              </a:r>
            </a:p>
            <a:p>
              <a:pPr algn="r"/>
              <a:r>
                <a: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growth</a:t>
              </a:r>
            </a:p>
            <a:p>
              <a:pPr algn="r"/>
              <a:r>
                <a: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tropism</a:t>
              </a:r>
            </a:p>
          </p:txBody>
        </p:sp>
      </p:grpSp>
      <p:pic>
        <p:nvPicPr>
          <p:cNvPr id="8" name="图片 7">
            <a:extLst>
              <a:ext uri="{FF2B5EF4-FFF2-40B4-BE49-F238E27FC236}">
                <a16:creationId xmlns:a16="http://schemas.microsoft.com/office/drawing/2014/main" id="{E9566B85-85F5-452B-8612-AA06C17DBB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0208" y="2575272"/>
            <a:ext cx="101040" cy="793551"/>
          </a:xfrm>
          <a:prstGeom prst="rect">
            <a:avLst/>
          </a:prstGeom>
        </p:spPr>
      </p:pic>
      <p:sp>
        <p:nvSpPr>
          <p:cNvPr id="34" name="矩形 33">
            <a:extLst>
              <a:ext uri="{FF2B5EF4-FFF2-40B4-BE49-F238E27FC236}">
                <a16:creationId xmlns:a16="http://schemas.microsoft.com/office/drawing/2014/main" id="{65E4F8FF-7E33-4AA0-B588-7A15A7D6323F}"/>
              </a:ext>
            </a:extLst>
          </p:cNvPr>
          <p:cNvSpPr/>
          <p:nvPr/>
        </p:nvSpPr>
        <p:spPr>
          <a:xfrm>
            <a:off x="5588571" y="2461281"/>
            <a:ext cx="399335" cy="992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itchFamily="34" charset="0"/>
                <a:cs typeface="Arial" pitchFamily="34" charset="0"/>
              </a:rPr>
              <a:t>0</a:t>
            </a:r>
          </a:p>
          <a:p>
            <a:pPr>
              <a:lnSpc>
                <a:spcPct val="150000"/>
              </a:lnSpc>
            </a:pPr>
            <a:endParaRPr lang="en-US" altLang="zh-CN" sz="8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itchFamily="34" charset="0"/>
                <a:cs typeface="Arial" pitchFamily="34" charset="0"/>
              </a:rPr>
              <a:t>0.02</a:t>
            </a:r>
          </a:p>
          <a:p>
            <a:pPr>
              <a:lnSpc>
                <a:spcPct val="150000"/>
              </a:lnSpc>
            </a:pPr>
            <a:endParaRPr lang="en-US" altLang="zh-CN" sz="8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itchFamily="34" charset="0"/>
                <a:cs typeface="Arial" pitchFamily="34" charset="0"/>
              </a:rPr>
              <a:t>0.04</a:t>
            </a:r>
            <a:endParaRPr lang="zh-CN" altLang="en-US" sz="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9D310880-55FB-4B2F-A79D-4461FD8A5D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5365" y="3715881"/>
            <a:ext cx="158496" cy="941070"/>
          </a:xfrm>
          <a:prstGeom prst="rect">
            <a:avLst/>
          </a:prstGeom>
        </p:spPr>
      </p:pic>
      <p:graphicFrame>
        <p:nvGraphicFramePr>
          <p:cNvPr id="38" name="图表 37">
            <a:extLst>
              <a:ext uri="{FF2B5EF4-FFF2-40B4-BE49-F238E27FC236}">
                <a16:creationId xmlns:a16="http://schemas.microsoft.com/office/drawing/2014/main" id="{3E984635-5AC4-45C9-9A77-620FCE846CC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887192"/>
              </p:ext>
            </p:extLst>
          </p:nvPr>
        </p:nvGraphicFramePr>
        <p:xfrm>
          <a:off x="5736585" y="3636000"/>
          <a:ext cx="193798" cy="10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2150522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8AD7E42-9ECB-87B0-0CF3-8A9603B8B8E0}"/>
              </a:ext>
            </a:extLst>
          </p:cNvPr>
          <p:cNvSpPr/>
          <p:nvPr/>
        </p:nvSpPr>
        <p:spPr>
          <a:xfrm>
            <a:off x="2302777" y="1382216"/>
            <a:ext cx="7825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8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Brara.I02317</a:t>
            </a:r>
            <a:endParaRPr lang="zh-CN" altLang="en-US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663CAD45-4256-417D-5B77-ED0C53F9AE3C}"/>
              </a:ext>
            </a:extLst>
          </p:cNvPr>
          <p:cNvSpPr/>
          <p:nvPr/>
        </p:nvSpPr>
        <p:spPr>
          <a:xfrm>
            <a:off x="2302777" y="2196663"/>
            <a:ext cx="105189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8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Glyma.19G155300</a:t>
            </a:r>
            <a:endParaRPr lang="zh-CN" altLang="en-US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831BFF53-66CB-DA8F-0B99-970AD496D9DF}"/>
              </a:ext>
            </a:extLst>
          </p:cNvPr>
          <p:cNvSpPr/>
          <p:nvPr/>
        </p:nvSpPr>
        <p:spPr>
          <a:xfrm>
            <a:off x="2302777" y="1654800"/>
            <a:ext cx="46519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800" i="1" dirty="0">
                <a:latin typeface="Arial" panose="020B0604020202020204" pitchFamily="34" charset="0"/>
                <a:cs typeface="Arial" panose="020B0604020202020204" pitchFamily="34" charset="0"/>
              </a:rPr>
              <a:t>AtTT8</a:t>
            </a:r>
            <a:endParaRPr lang="zh-CN" altLang="en-US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10B83050-6540-88F2-9245-BACFA6B3624D}"/>
              </a:ext>
            </a:extLst>
          </p:cNvPr>
          <p:cNvSpPr/>
          <p:nvPr/>
        </p:nvSpPr>
        <p:spPr>
          <a:xfrm>
            <a:off x="2302777" y="1931647"/>
            <a:ext cx="102463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8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Zm00001d019170</a:t>
            </a:r>
            <a:endParaRPr lang="zh-CN" altLang="en-US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54B764B3-554B-B9A4-21A5-2B48A15150F4}"/>
              </a:ext>
            </a:extLst>
          </p:cNvPr>
          <p:cNvSpPr/>
          <p:nvPr/>
        </p:nvSpPr>
        <p:spPr>
          <a:xfrm>
            <a:off x="2302777" y="2684479"/>
            <a:ext cx="105189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800" i="1" dirty="0">
                <a:latin typeface="Arial" pitchFamily="34" charset="0"/>
                <a:cs typeface="Arial" pitchFamily="34" charset="0"/>
              </a:rPr>
              <a:t>Glyma.10G026000</a:t>
            </a:r>
          </a:p>
          <a:p>
            <a:pPr algn="ctr"/>
            <a:r>
              <a:rPr lang="en-US" altLang="zh-CN" sz="8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zh-CN" sz="800" b="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GmTT8b</a:t>
            </a:r>
            <a:r>
              <a:rPr lang="en-US" altLang="zh-CN" sz="8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zh-CN" altLang="en-US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2AA84B45-B15F-EDE1-CDA8-B4AAA43D1A42}"/>
              </a:ext>
            </a:extLst>
          </p:cNvPr>
          <p:cNvSpPr/>
          <p:nvPr/>
        </p:nvSpPr>
        <p:spPr>
          <a:xfrm>
            <a:off x="2302777" y="2952000"/>
            <a:ext cx="105189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8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Glyma.02G147800</a:t>
            </a:r>
          </a:p>
          <a:p>
            <a:pPr algn="ctr"/>
            <a:r>
              <a:rPr lang="en-US" altLang="zh-CN" sz="800" b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zh-CN" sz="8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GmTT8a</a:t>
            </a:r>
            <a:r>
              <a:rPr lang="en-US" altLang="zh-CN" sz="800" b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zh-CN" altLang="en-US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83756A8-0E01-E3DD-6A64-0657A98C243F}"/>
              </a:ext>
            </a:extLst>
          </p:cNvPr>
          <p:cNvSpPr/>
          <p:nvPr/>
        </p:nvSpPr>
        <p:spPr>
          <a:xfrm>
            <a:off x="2302777" y="2459512"/>
            <a:ext cx="105189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8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Glyma.03G152800</a:t>
            </a:r>
            <a:endParaRPr lang="zh-CN" altLang="en-US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5AD22A62-B7C1-8714-81A6-71B272E4FD28}"/>
              </a:ext>
            </a:extLst>
          </p:cNvPr>
          <p:cNvSpPr/>
          <p:nvPr/>
        </p:nvSpPr>
        <p:spPr>
          <a:xfrm rot="16200000">
            <a:off x="2865814" y="2217986"/>
            <a:ext cx="1341816" cy="21544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800" dirty="0">
                <a:solidFill>
                  <a:srgbClr val="000000"/>
                </a:solidFill>
                <a:latin typeface="Arial" panose="020B0604020202020204" pitchFamily="34" charset="0"/>
                <a:ea typeface="新宋体" pitchFamily="49" charset="-122"/>
                <a:cs typeface="Arial" pitchFamily="34" charset="0"/>
              </a:rPr>
              <a:t>Relative expression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254">
            <a:extLst>
              <a:ext uri="{FF2B5EF4-FFF2-40B4-BE49-F238E27FC236}">
                <a16:creationId xmlns:a16="http://schemas.microsoft.com/office/drawing/2014/main" id="{3DF74A97-9719-07F7-4A11-48D8FAC3A0A4}"/>
              </a:ext>
            </a:extLst>
          </p:cNvPr>
          <p:cNvSpPr txBox="1"/>
          <p:nvPr/>
        </p:nvSpPr>
        <p:spPr>
          <a:xfrm>
            <a:off x="691529" y="1234049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 dirty="0">
                <a:latin typeface="Arial" pitchFamily="34" charset="0"/>
                <a:cs typeface="Arial" pitchFamily="34" charset="0"/>
              </a:rPr>
              <a:t>a</a:t>
            </a:r>
            <a:endParaRPr lang="zh-CN" alt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5">
            <a:extLst>
              <a:ext uri="{FF2B5EF4-FFF2-40B4-BE49-F238E27FC236}">
                <a16:creationId xmlns:a16="http://schemas.microsoft.com/office/drawing/2014/main" id="{FB7D8177-F523-4636-282E-2296B019448C}"/>
              </a:ext>
            </a:extLst>
          </p:cNvPr>
          <p:cNvSpPr txBox="1"/>
          <p:nvPr/>
        </p:nvSpPr>
        <p:spPr>
          <a:xfrm>
            <a:off x="3284171" y="1222752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 dirty="0">
                <a:latin typeface="Arial" pitchFamily="34" charset="0"/>
                <a:cs typeface="Arial" pitchFamily="34" charset="0"/>
              </a:rPr>
              <a:t>b</a:t>
            </a:r>
            <a:endParaRPr lang="zh-CN" altLang="en-US" sz="1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7" name="图片 26">
            <a:extLst>
              <a:ext uri="{FF2B5EF4-FFF2-40B4-BE49-F238E27FC236}">
                <a16:creationId xmlns:a16="http://schemas.microsoft.com/office/drawing/2014/main" id="{4039C042-1545-CECA-1696-822313F5B1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068" y="1470573"/>
            <a:ext cx="1469136" cy="1674114"/>
          </a:xfrm>
          <a:prstGeom prst="rect">
            <a:avLst/>
          </a:prstGeom>
        </p:spPr>
      </p:pic>
      <p:sp>
        <p:nvSpPr>
          <p:cNvPr id="28" name="文本框 27">
            <a:extLst>
              <a:ext uri="{FF2B5EF4-FFF2-40B4-BE49-F238E27FC236}">
                <a16:creationId xmlns:a16="http://schemas.microsoft.com/office/drawing/2014/main" id="{283EC583-E0FC-3503-26A7-BC70BB4DDC7E}"/>
              </a:ext>
            </a:extLst>
          </p:cNvPr>
          <p:cNvSpPr txBox="1"/>
          <p:nvPr/>
        </p:nvSpPr>
        <p:spPr>
          <a:xfrm>
            <a:off x="836711" y="3500063"/>
            <a:ext cx="5184576" cy="12179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 panose="02010600030101010101" pitchFamily="2" charset="-122"/>
                <a:cs typeface="Arial" pitchFamily="34" charset="0"/>
              </a:rPr>
              <a:t>Fig. S12</a:t>
            </a:r>
            <a:r>
              <a:rPr lang="en-US" altLang="zh-CN" sz="1000" b="1" i="0" dirty="0">
                <a:solidFill>
                  <a:srgbClr val="2420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000" dirty="0">
                <a:solidFill>
                  <a:srgbClr val="2420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Generation of </a:t>
            </a:r>
            <a:r>
              <a:rPr lang="en-US" altLang="zh-CN" sz="1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GmTT8b</a:t>
            </a:r>
            <a:r>
              <a:rPr lang="en-US" altLang="zh-CN" sz="1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overexpression lines. </a:t>
            </a:r>
            <a:r>
              <a:rPr lang="en-US" altLang="zh-CN" sz="1000" b="1" i="0" dirty="0">
                <a:solidFill>
                  <a:srgbClr val="2420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altLang="zh-CN" sz="1000" i="0" dirty="0">
                <a:solidFill>
                  <a:srgbClr val="2420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Phylogenetic analysis of </a:t>
            </a:r>
            <a:r>
              <a:rPr lang="en-US" altLang="zh-CN" sz="1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GmTT8b</a:t>
            </a:r>
            <a:r>
              <a:rPr lang="en-US" altLang="zh-CN" sz="1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000" i="0" dirty="0">
                <a:solidFill>
                  <a:srgbClr val="2420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with other bHLH proteins from different plants.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000" b="1" dirty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Expression level of </a:t>
            </a:r>
            <a:r>
              <a:rPr lang="en-US" altLang="zh-CN" sz="1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GmTT8b</a:t>
            </a:r>
            <a:r>
              <a:rPr lang="en-US" altLang="zh-CN" sz="1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transgenic line</a:t>
            </a:r>
            <a:r>
              <a:rPr lang="en-US" altLang="zh-CN" sz="10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 analyzed by RT-qPCR using total RNA isolated from two-week-old leaves of W82 and </a:t>
            </a:r>
            <a:r>
              <a:rPr lang="en-US" altLang="zh-CN" sz="1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GmTT8b</a:t>
            </a:r>
            <a:r>
              <a:rPr lang="en-US" altLang="zh-CN" sz="10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transgenic plant</a:t>
            </a:r>
            <a:r>
              <a:rPr lang="en-US" altLang="zh-CN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The relative expression level of </a:t>
            </a:r>
            <a:r>
              <a:rPr lang="en-US" altLang="zh-CN" sz="1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GmTT8b</a:t>
            </a:r>
            <a:r>
              <a:rPr lang="en-US" altLang="zh-CN" sz="10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was normalized using </a:t>
            </a:r>
            <a:r>
              <a:rPr lang="en-US" altLang="zh-CN" sz="1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GmTUBULIN</a:t>
            </a:r>
            <a:r>
              <a:rPr lang="en-US" altLang="zh-CN" sz="10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as an internal control.</a:t>
            </a:r>
            <a:r>
              <a:rPr lang="en-US" altLang="zh-CN" sz="10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Error bars indicate SD (n = 2).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DF6D1E47-F5FC-1975-755F-58F786B5282E}"/>
              </a:ext>
            </a:extLst>
          </p:cNvPr>
          <p:cNvSpPr/>
          <p:nvPr/>
        </p:nvSpPr>
        <p:spPr>
          <a:xfrm>
            <a:off x="4005064" y="3170674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WT       OE-1     OE-2     OE-3  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4ABDD342-DBD1-4495-8DAA-3240C8EEB9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3346" y="1517391"/>
            <a:ext cx="1700808" cy="1700808"/>
          </a:xfrm>
          <a:prstGeom prst="rect">
            <a:avLst/>
          </a:prstGeom>
        </p:spPr>
      </p:pic>
      <p:graphicFrame>
        <p:nvGraphicFramePr>
          <p:cNvPr id="20" name="图表 19">
            <a:extLst>
              <a:ext uri="{FF2B5EF4-FFF2-40B4-BE49-F238E27FC236}">
                <a16:creationId xmlns:a16="http://schemas.microsoft.com/office/drawing/2014/main" id="{2C32AC0D-B63B-4975-9D7F-078E6CEAFF2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630951"/>
              </p:ext>
            </p:extLst>
          </p:nvPr>
        </p:nvGraphicFramePr>
        <p:xfrm>
          <a:off x="3613570" y="1461600"/>
          <a:ext cx="331190" cy="178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0329835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文本框 221">
            <a:extLst>
              <a:ext uri="{FF2B5EF4-FFF2-40B4-BE49-F238E27FC236}">
                <a16:creationId xmlns:a16="http://schemas.microsoft.com/office/drawing/2014/main" id="{87A6D237-C305-44D1-A12E-48796E693B6B}"/>
              </a:ext>
            </a:extLst>
          </p:cNvPr>
          <p:cNvSpPr txBox="1"/>
          <p:nvPr/>
        </p:nvSpPr>
        <p:spPr>
          <a:xfrm>
            <a:off x="571222" y="3404615"/>
            <a:ext cx="5715555" cy="7562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宋体" panose="02010600030101010101" pitchFamily="2" charset="-122"/>
                <a:cs typeface="Arial" pitchFamily="34" charset="0"/>
              </a:rPr>
              <a:t>Fig. S13</a:t>
            </a:r>
            <a:r>
              <a:rPr lang="en-US" altLang="zh-CN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Seed oil content of wild type (WT) and ethyl </a:t>
            </a:r>
            <a:r>
              <a:rPr lang="en-US" altLang="zh-CN" sz="1000" dirty="0" err="1">
                <a:latin typeface="Arial" panose="020B0604020202020204" pitchFamily="34" charset="0"/>
                <a:cs typeface="Arial" panose="020B0604020202020204" pitchFamily="34" charset="0"/>
              </a:rPr>
              <a:t>methanesulfonate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 mutant lines with stop gain mutations in TFs predicted to regulate seed oil content </a:t>
            </a:r>
            <a:r>
              <a:rPr lang="en-US" altLang="zh-CN" sz="1000" kern="100" dirty="0">
                <a:latin typeface="Arial" panose="020B0604020202020204" pitchFamily="34" charset="0"/>
                <a:cs typeface="Arial" panose="020B0604020202020204" pitchFamily="34" charset="0"/>
              </a:rPr>
              <a:t>(mean ± SD, n = 3). </a:t>
            </a:r>
            <a:r>
              <a:rPr lang="en-US" altLang="zh-CN" sz="1000" kern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** indicates </a:t>
            </a:r>
            <a:r>
              <a:rPr lang="en-US" altLang="zh-CN" sz="1000" i="1" kern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P</a:t>
            </a:r>
            <a:r>
              <a:rPr lang="en-US" altLang="zh-CN" sz="1000" kern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&lt; 0.01 </a:t>
            </a:r>
            <a:r>
              <a:rPr lang="en-US" altLang="zh-CN" sz="1000" kern="100" dirty="0">
                <a:latin typeface="Arial" panose="020B0604020202020204" pitchFamily="34" charset="0"/>
                <a:cs typeface="Arial" panose="020B0604020202020204" pitchFamily="34" charset="0"/>
              </a:rPr>
              <a:t>(Student’s t-test) for comparison between WT and </a:t>
            </a:r>
            <a:r>
              <a:rPr lang="en-US" altLang="zh-CN" sz="1000" kern="1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mutant lines.</a:t>
            </a:r>
            <a:endParaRPr lang="en-US" altLang="zh-CN" sz="1000" kern="0" dirty="0">
              <a:effectLst/>
              <a:highlight>
                <a:srgbClr val="FFFF00"/>
              </a:highlight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92" name="TextBox 145">
            <a:extLst>
              <a:ext uri="{FF2B5EF4-FFF2-40B4-BE49-F238E27FC236}">
                <a16:creationId xmlns:a16="http://schemas.microsoft.com/office/drawing/2014/main" id="{265CC864-F6B3-4ED0-B732-316ADF9A7B2A}"/>
              </a:ext>
            </a:extLst>
          </p:cNvPr>
          <p:cNvSpPr txBox="1"/>
          <p:nvPr/>
        </p:nvSpPr>
        <p:spPr>
          <a:xfrm rot="16200000">
            <a:off x="172511" y="1724662"/>
            <a:ext cx="12558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800" dirty="0">
                <a:latin typeface="Arial" panose="020B0604020202020204" pitchFamily="34" charset="0"/>
                <a:cs typeface="Arial" pitchFamily="34" charset="0"/>
              </a:rPr>
              <a:t>Oil content (%)</a:t>
            </a:r>
          </a:p>
        </p:txBody>
      </p:sp>
      <p:graphicFrame>
        <p:nvGraphicFramePr>
          <p:cNvPr id="93" name="图表 92">
            <a:extLst>
              <a:ext uri="{FF2B5EF4-FFF2-40B4-BE49-F238E27FC236}">
                <a16:creationId xmlns:a16="http://schemas.microsoft.com/office/drawing/2014/main" id="{F4227A24-77B1-4692-A3C6-B619B9FE29C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8072231"/>
              </p:ext>
            </p:extLst>
          </p:nvPr>
        </p:nvGraphicFramePr>
        <p:xfrm>
          <a:off x="908720" y="1129204"/>
          <a:ext cx="193798" cy="140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图片 6">
            <a:extLst>
              <a:ext uri="{FF2B5EF4-FFF2-40B4-BE49-F238E27FC236}">
                <a16:creationId xmlns:a16="http://schemas.microsoft.com/office/drawing/2014/main" id="{20E93DD8-2E14-4852-A561-CD3ED815B5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737" y="1204476"/>
            <a:ext cx="4844532" cy="1282256"/>
          </a:xfrm>
          <a:prstGeom prst="rect">
            <a:avLst/>
          </a:prstGeom>
        </p:spPr>
      </p:pic>
      <p:sp>
        <p:nvSpPr>
          <p:cNvPr id="45" name="文本框 44">
            <a:extLst>
              <a:ext uri="{FF2B5EF4-FFF2-40B4-BE49-F238E27FC236}">
                <a16:creationId xmlns:a16="http://schemas.microsoft.com/office/drawing/2014/main" id="{FAE78F09-27AB-4A7E-BDD2-C36AE02B8FD9}"/>
              </a:ext>
            </a:extLst>
          </p:cNvPr>
          <p:cNvSpPr txBox="1"/>
          <p:nvPr/>
        </p:nvSpPr>
        <p:spPr>
          <a:xfrm rot="16200000">
            <a:off x="2934000" y="509919"/>
            <a:ext cx="1017295" cy="4844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ts val="2500"/>
              </a:lnSpc>
            </a:pPr>
            <a:r>
              <a:rPr lang="zh-CN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WT</a:t>
            </a:r>
          </a:p>
          <a:p>
            <a:pPr algn="r">
              <a:lnSpc>
                <a:spcPts val="2500"/>
              </a:lnSpc>
            </a:pPr>
            <a:r>
              <a:rPr lang="zh-CN" alt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glyma.01g075900</a:t>
            </a:r>
          </a:p>
          <a:p>
            <a:pPr algn="r">
              <a:lnSpc>
                <a:spcPts val="2500"/>
              </a:lnSpc>
            </a:pPr>
            <a:r>
              <a:rPr lang="zh-CN" alt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glyma.02g264700</a:t>
            </a:r>
          </a:p>
          <a:p>
            <a:pPr algn="r">
              <a:lnSpc>
                <a:spcPts val="2500"/>
              </a:lnSpc>
            </a:pPr>
            <a:r>
              <a:rPr lang="zh-CN" alt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glyma.05g111400</a:t>
            </a:r>
          </a:p>
          <a:p>
            <a:pPr algn="r">
              <a:lnSpc>
                <a:spcPts val="2500"/>
              </a:lnSpc>
            </a:pPr>
            <a:r>
              <a:rPr lang="zh-CN" alt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glyma.05g225100</a:t>
            </a:r>
          </a:p>
          <a:p>
            <a:pPr algn="r">
              <a:lnSpc>
                <a:spcPts val="2500"/>
              </a:lnSpc>
            </a:pPr>
            <a:r>
              <a:rPr lang="zh-CN" alt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glyma.05g245900</a:t>
            </a:r>
          </a:p>
          <a:p>
            <a:pPr algn="r">
              <a:lnSpc>
                <a:spcPts val="2500"/>
              </a:lnSpc>
            </a:pPr>
            <a:r>
              <a:rPr lang="zh-CN" alt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glyma.08g057400</a:t>
            </a:r>
          </a:p>
          <a:p>
            <a:pPr algn="r">
              <a:lnSpc>
                <a:spcPts val="2500"/>
              </a:lnSpc>
            </a:pPr>
            <a:r>
              <a:rPr lang="zh-CN" alt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glyma.08g119900</a:t>
            </a:r>
          </a:p>
          <a:p>
            <a:pPr algn="r">
              <a:lnSpc>
                <a:spcPts val="2500"/>
              </a:lnSpc>
            </a:pPr>
            <a:r>
              <a:rPr lang="zh-CN" alt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glyma.09g038900</a:t>
            </a:r>
          </a:p>
          <a:p>
            <a:pPr algn="r">
              <a:lnSpc>
                <a:spcPts val="2500"/>
              </a:lnSpc>
            </a:pPr>
            <a:r>
              <a:rPr lang="zh-CN" alt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glyma.09g235600</a:t>
            </a:r>
          </a:p>
          <a:p>
            <a:pPr algn="r">
              <a:lnSpc>
                <a:spcPts val="2500"/>
              </a:lnSpc>
            </a:pPr>
            <a:r>
              <a:rPr lang="zh-CN" alt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glyma.09g270000</a:t>
            </a:r>
          </a:p>
          <a:p>
            <a:pPr algn="r">
              <a:lnSpc>
                <a:spcPts val="2500"/>
              </a:lnSpc>
            </a:pPr>
            <a:r>
              <a:rPr lang="zh-CN" alt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glyma.14g058100</a:t>
            </a:r>
          </a:p>
          <a:p>
            <a:pPr algn="r">
              <a:lnSpc>
                <a:spcPts val="2500"/>
              </a:lnSpc>
            </a:pPr>
            <a:r>
              <a:rPr lang="zh-CN" alt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glyma.17g080900</a:t>
            </a:r>
          </a:p>
          <a:p>
            <a:pPr algn="r">
              <a:lnSpc>
                <a:spcPts val="2500"/>
              </a:lnSpc>
            </a:pPr>
            <a:r>
              <a:rPr lang="zh-CN" alt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glyma.17g155600</a:t>
            </a:r>
          </a:p>
          <a:p>
            <a:pPr algn="r">
              <a:lnSpc>
                <a:spcPts val="2500"/>
              </a:lnSpc>
            </a:pPr>
            <a:r>
              <a:rPr lang="zh-CN" alt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glyma.18g182400</a:t>
            </a: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FD351289-C750-435F-930F-D1D6D4A912C5}"/>
              </a:ext>
            </a:extLst>
          </p:cNvPr>
          <p:cNvSpPr/>
          <p:nvPr/>
        </p:nvSpPr>
        <p:spPr>
          <a:xfrm>
            <a:off x="1440000" y="1404000"/>
            <a:ext cx="302358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200" dirty="0">
                <a:latin typeface="Arial" pitchFamily="34" charset="0"/>
                <a:cs typeface="Arial" pitchFamily="34" charset="0"/>
              </a:rPr>
              <a:t>**</a:t>
            </a:r>
            <a:endParaRPr lang="zh-CN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259A2A84-3B05-4BD8-987E-40E232FE5FDF}"/>
              </a:ext>
            </a:extLst>
          </p:cNvPr>
          <p:cNvSpPr/>
          <p:nvPr/>
        </p:nvSpPr>
        <p:spPr>
          <a:xfrm>
            <a:off x="1764000" y="1494000"/>
            <a:ext cx="302358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200" dirty="0">
                <a:latin typeface="Arial" pitchFamily="34" charset="0"/>
                <a:cs typeface="Arial" pitchFamily="34" charset="0"/>
              </a:rPr>
              <a:t>**</a:t>
            </a:r>
            <a:endParaRPr lang="zh-CN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AD4303CD-45C5-43F3-80D1-17B0C1A15362}"/>
              </a:ext>
            </a:extLst>
          </p:cNvPr>
          <p:cNvSpPr/>
          <p:nvPr/>
        </p:nvSpPr>
        <p:spPr>
          <a:xfrm>
            <a:off x="2390706" y="1404000"/>
            <a:ext cx="302358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200" dirty="0">
                <a:latin typeface="Arial" pitchFamily="34" charset="0"/>
                <a:cs typeface="Arial" pitchFamily="34" charset="0"/>
              </a:rPr>
              <a:t>**</a:t>
            </a:r>
            <a:endParaRPr lang="zh-CN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C2F700FF-E150-4E92-9653-E3B13B7654E9}"/>
              </a:ext>
            </a:extLst>
          </p:cNvPr>
          <p:cNvSpPr/>
          <p:nvPr/>
        </p:nvSpPr>
        <p:spPr>
          <a:xfrm>
            <a:off x="2074551" y="1566000"/>
            <a:ext cx="302358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200" dirty="0">
                <a:latin typeface="Arial" pitchFamily="34" charset="0"/>
                <a:cs typeface="Arial" pitchFamily="34" charset="0"/>
              </a:rPr>
              <a:t>**</a:t>
            </a:r>
            <a:endParaRPr lang="zh-CN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D02EA381-900D-464F-A091-05EEFD46C800}"/>
              </a:ext>
            </a:extLst>
          </p:cNvPr>
          <p:cNvSpPr/>
          <p:nvPr/>
        </p:nvSpPr>
        <p:spPr>
          <a:xfrm>
            <a:off x="2707200" y="1440000"/>
            <a:ext cx="302358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200" dirty="0">
                <a:latin typeface="Arial" pitchFamily="34" charset="0"/>
                <a:cs typeface="Arial" pitchFamily="34" charset="0"/>
              </a:rPr>
              <a:t>**</a:t>
            </a:r>
            <a:endParaRPr lang="zh-CN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C249B90D-78E6-408B-8173-F24A241D823B}"/>
              </a:ext>
            </a:extLst>
          </p:cNvPr>
          <p:cNvSpPr/>
          <p:nvPr/>
        </p:nvSpPr>
        <p:spPr>
          <a:xfrm>
            <a:off x="3031200" y="1368000"/>
            <a:ext cx="302358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200" dirty="0">
                <a:latin typeface="Arial" pitchFamily="34" charset="0"/>
                <a:cs typeface="Arial" pitchFamily="34" charset="0"/>
              </a:rPr>
              <a:t>**</a:t>
            </a:r>
            <a:endParaRPr lang="zh-CN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1C9FF9D2-5B86-4B03-924A-FE0CE03936D2}"/>
              </a:ext>
            </a:extLst>
          </p:cNvPr>
          <p:cNvSpPr/>
          <p:nvPr/>
        </p:nvSpPr>
        <p:spPr>
          <a:xfrm>
            <a:off x="3657906" y="1440000"/>
            <a:ext cx="302358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200" dirty="0">
                <a:latin typeface="Arial" pitchFamily="34" charset="0"/>
                <a:cs typeface="Arial" pitchFamily="34" charset="0"/>
              </a:rPr>
              <a:t>**</a:t>
            </a:r>
            <a:endParaRPr lang="zh-CN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1640B895-C680-485E-AEF3-961BC9AC7DBE}"/>
              </a:ext>
            </a:extLst>
          </p:cNvPr>
          <p:cNvSpPr/>
          <p:nvPr/>
        </p:nvSpPr>
        <p:spPr>
          <a:xfrm>
            <a:off x="3341751" y="1404000"/>
            <a:ext cx="302358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200" dirty="0">
                <a:latin typeface="Arial" pitchFamily="34" charset="0"/>
                <a:cs typeface="Arial" pitchFamily="34" charset="0"/>
              </a:rPr>
              <a:t>**</a:t>
            </a:r>
            <a:endParaRPr lang="zh-CN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020A83B3-59E9-437B-B1F5-19C65DE5E106}"/>
              </a:ext>
            </a:extLst>
          </p:cNvPr>
          <p:cNvSpPr/>
          <p:nvPr/>
        </p:nvSpPr>
        <p:spPr>
          <a:xfrm>
            <a:off x="3974061" y="1422000"/>
            <a:ext cx="302358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200" dirty="0">
                <a:latin typeface="Arial" pitchFamily="34" charset="0"/>
                <a:cs typeface="Arial" pitchFamily="34" charset="0"/>
              </a:rPr>
              <a:t>**</a:t>
            </a:r>
            <a:endParaRPr lang="zh-CN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7E13F6BF-F012-4EBF-9C2B-D9B6E03D0B18}"/>
              </a:ext>
            </a:extLst>
          </p:cNvPr>
          <p:cNvSpPr/>
          <p:nvPr/>
        </p:nvSpPr>
        <p:spPr>
          <a:xfrm>
            <a:off x="4298061" y="1425600"/>
            <a:ext cx="302358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200" dirty="0">
                <a:latin typeface="Arial" pitchFamily="34" charset="0"/>
                <a:cs typeface="Arial" pitchFamily="34" charset="0"/>
              </a:rPr>
              <a:t>**</a:t>
            </a:r>
            <a:endParaRPr lang="zh-CN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09933897-4E26-4A13-A516-91C6BED05442}"/>
              </a:ext>
            </a:extLst>
          </p:cNvPr>
          <p:cNvSpPr/>
          <p:nvPr/>
        </p:nvSpPr>
        <p:spPr>
          <a:xfrm>
            <a:off x="4924767" y="1548000"/>
            <a:ext cx="302358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200" dirty="0">
                <a:latin typeface="Arial" pitchFamily="34" charset="0"/>
                <a:cs typeface="Arial" pitchFamily="34" charset="0"/>
              </a:rPr>
              <a:t>**</a:t>
            </a:r>
            <a:endParaRPr lang="zh-CN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0B50775F-A522-4F07-8DFC-145B9B520F5C}"/>
              </a:ext>
            </a:extLst>
          </p:cNvPr>
          <p:cNvSpPr/>
          <p:nvPr/>
        </p:nvSpPr>
        <p:spPr>
          <a:xfrm>
            <a:off x="4608612" y="1530000"/>
            <a:ext cx="302358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200" dirty="0">
                <a:latin typeface="Arial" pitchFamily="34" charset="0"/>
                <a:cs typeface="Arial" pitchFamily="34" charset="0"/>
              </a:rPr>
              <a:t>**</a:t>
            </a:r>
            <a:endParaRPr lang="zh-CN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0FCB0446-505B-48CE-BB30-DE5287CA9A52}"/>
              </a:ext>
            </a:extLst>
          </p:cNvPr>
          <p:cNvSpPr/>
          <p:nvPr/>
        </p:nvSpPr>
        <p:spPr>
          <a:xfrm>
            <a:off x="5238555" y="1404000"/>
            <a:ext cx="302358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200" dirty="0">
                <a:latin typeface="Arial" pitchFamily="34" charset="0"/>
                <a:cs typeface="Arial" pitchFamily="34" charset="0"/>
              </a:rPr>
              <a:t>**</a:t>
            </a:r>
            <a:endParaRPr lang="zh-CN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0C656891-DCA0-477E-82DC-007496EA687D}"/>
              </a:ext>
            </a:extLst>
          </p:cNvPr>
          <p:cNvSpPr/>
          <p:nvPr/>
        </p:nvSpPr>
        <p:spPr>
          <a:xfrm>
            <a:off x="5551200" y="1476000"/>
            <a:ext cx="302358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200" dirty="0">
                <a:latin typeface="Arial" pitchFamily="34" charset="0"/>
                <a:cs typeface="Arial" pitchFamily="34" charset="0"/>
              </a:rPr>
              <a:t>**</a:t>
            </a:r>
            <a:endParaRPr lang="zh-CN" altLang="en-US" sz="1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76377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extBox 255">
            <a:extLst>
              <a:ext uri="{FF2B5EF4-FFF2-40B4-BE49-F238E27FC236}">
                <a16:creationId xmlns:a16="http://schemas.microsoft.com/office/drawing/2014/main" id="{9C507F4E-E92C-4C8A-892E-533675D8D482}"/>
              </a:ext>
            </a:extLst>
          </p:cNvPr>
          <p:cNvSpPr txBox="1"/>
          <p:nvPr/>
        </p:nvSpPr>
        <p:spPr>
          <a:xfrm>
            <a:off x="549016" y="1172608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 dirty="0">
                <a:latin typeface="Arial" pitchFamily="34" charset="0"/>
                <a:cs typeface="Arial" pitchFamily="34" charset="0"/>
              </a:rPr>
              <a:t>a</a:t>
            </a:r>
            <a:endParaRPr lang="zh-CN" alt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0" name="TextBox 331">
            <a:extLst>
              <a:ext uri="{FF2B5EF4-FFF2-40B4-BE49-F238E27FC236}">
                <a16:creationId xmlns:a16="http://schemas.microsoft.com/office/drawing/2014/main" id="{D21B240A-E0D6-40F8-818A-AC66415D6D5E}"/>
              </a:ext>
            </a:extLst>
          </p:cNvPr>
          <p:cNvSpPr txBox="1"/>
          <p:nvPr/>
        </p:nvSpPr>
        <p:spPr>
          <a:xfrm>
            <a:off x="3429016" y="1172608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 dirty="0">
                <a:latin typeface="Arial" pitchFamily="34" charset="0"/>
                <a:cs typeface="Arial" pitchFamily="34" charset="0"/>
              </a:rPr>
              <a:t>b</a:t>
            </a:r>
            <a:endParaRPr lang="zh-CN" altLang="en-US" sz="12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55" name="组合 254">
            <a:extLst>
              <a:ext uri="{FF2B5EF4-FFF2-40B4-BE49-F238E27FC236}">
                <a16:creationId xmlns:a16="http://schemas.microsoft.com/office/drawing/2014/main" id="{56A223F3-17DA-453F-B2F9-E1E708E86F98}"/>
              </a:ext>
            </a:extLst>
          </p:cNvPr>
          <p:cNvGrpSpPr/>
          <p:nvPr/>
        </p:nvGrpSpPr>
        <p:grpSpPr>
          <a:xfrm>
            <a:off x="3573016" y="1424608"/>
            <a:ext cx="2903222" cy="1666800"/>
            <a:chOff x="3492000" y="3312000"/>
            <a:chExt cx="2903222" cy="1666800"/>
          </a:xfrm>
        </p:grpSpPr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20C1C255-FF8C-446B-8872-DCC77C5CC8DA}"/>
                </a:ext>
              </a:extLst>
            </p:cNvPr>
            <p:cNvSpPr txBox="1"/>
            <p:nvPr/>
          </p:nvSpPr>
          <p:spPr>
            <a:xfrm>
              <a:off x="4320000" y="3312000"/>
              <a:ext cx="1080000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800" i="1" dirty="0">
                  <a:latin typeface="Arial" panose="020B0604020202020204" pitchFamily="34" charset="0"/>
                  <a:cs typeface="Arial" panose="020B0604020202020204" pitchFamily="34" charset="0"/>
                </a:rPr>
                <a:t>Glyma.11G163828</a:t>
              </a:r>
              <a:endParaRPr lang="zh-CN" altLang="en-US" sz="8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64" name="组合 163">
              <a:extLst>
                <a:ext uri="{FF2B5EF4-FFF2-40B4-BE49-F238E27FC236}">
                  <a16:creationId xmlns:a16="http://schemas.microsoft.com/office/drawing/2014/main" id="{86F05627-FF35-469B-B159-C82FAF1D4700}"/>
                </a:ext>
              </a:extLst>
            </p:cNvPr>
            <p:cNvGrpSpPr/>
            <p:nvPr/>
          </p:nvGrpSpPr>
          <p:grpSpPr>
            <a:xfrm>
              <a:off x="3492000" y="3888000"/>
              <a:ext cx="2903222" cy="1090800"/>
              <a:chOff x="3492000" y="4510272"/>
              <a:chExt cx="2903222" cy="1090800"/>
            </a:xfrm>
          </p:grpSpPr>
          <p:pic>
            <p:nvPicPr>
              <p:cNvPr id="13" name="图片 12">
                <a:extLst>
                  <a:ext uri="{FF2B5EF4-FFF2-40B4-BE49-F238E27FC236}">
                    <a16:creationId xmlns:a16="http://schemas.microsoft.com/office/drawing/2014/main" id="{6BF0200F-239D-4748-A9EC-A8B4E20192A0}"/>
                  </a:ext>
                </a:extLst>
              </p:cNvPr>
              <p:cNvPicPr>
                <a:picLocks/>
              </p:cNvPicPr>
              <p:nvPr/>
            </p:nvPicPr>
            <p:blipFill rotWithShape="1">
              <a:blip r:embed="rId2"/>
              <a:srcRect l="13258" t="5992" r="9325" b="88911"/>
              <a:stretch/>
            </p:blipFill>
            <p:spPr>
              <a:xfrm>
                <a:off x="3938400" y="5129472"/>
                <a:ext cx="2144950" cy="86400"/>
              </a:xfrm>
              <a:prstGeom prst="rect">
                <a:avLst/>
              </a:prstGeom>
            </p:spPr>
          </p:pic>
          <p:grpSp>
            <p:nvGrpSpPr>
              <p:cNvPr id="119" name="组合 118">
                <a:extLst>
                  <a:ext uri="{FF2B5EF4-FFF2-40B4-BE49-F238E27FC236}">
                    <a16:creationId xmlns:a16="http://schemas.microsoft.com/office/drawing/2014/main" id="{99BA8548-C493-4675-9C0B-F07FAAB31A0B}"/>
                  </a:ext>
                </a:extLst>
              </p:cNvPr>
              <p:cNvGrpSpPr/>
              <p:nvPr/>
            </p:nvGrpSpPr>
            <p:grpSpPr>
              <a:xfrm>
                <a:off x="3492000" y="4510272"/>
                <a:ext cx="2903222" cy="503444"/>
                <a:chOff x="3492000" y="3168000"/>
                <a:chExt cx="2903222" cy="503444"/>
              </a:xfrm>
            </p:grpSpPr>
            <p:sp>
              <p:nvSpPr>
                <p:cNvPr id="15" name="文本框 14">
                  <a:extLst>
                    <a:ext uri="{FF2B5EF4-FFF2-40B4-BE49-F238E27FC236}">
                      <a16:creationId xmlns:a16="http://schemas.microsoft.com/office/drawing/2014/main" id="{8B2ED6E3-FA23-429C-A2B4-767CFDB25C3F}"/>
                    </a:ext>
                  </a:extLst>
                </p:cNvPr>
                <p:cNvSpPr txBox="1"/>
                <p:nvPr/>
              </p:nvSpPr>
              <p:spPr>
                <a:xfrm>
                  <a:off x="3659222" y="3312000"/>
                  <a:ext cx="2736000" cy="21544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l"/>
                  <a:r>
                    <a:rPr lang="en-US" altLang="zh-CN" sz="800" kern="0" dirty="0"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  <a:ea typeface="宋体" panose="02010600030101010101" pitchFamily="2" charset="-122"/>
                      <a:cs typeface="Arial" panose="020B0604020202020204" pitchFamily="34" charset="0"/>
                    </a:rPr>
                    <a:t>WT: AAGA</a:t>
                  </a:r>
                  <a:r>
                    <a:rPr lang="en-US" altLang="zh-CN" sz="800" kern="0" dirty="0">
                      <a:effectLst/>
                      <a:latin typeface="Arial" panose="020B0604020202020204" pitchFamily="34" charset="0"/>
                      <a:ea typeface="宋体" panose="02010600030101010101" pitchFamily="2" charset="-122"/>
                      <a:cs typeface="Arial" panose="020B0604020202020204" pitchFamily="34" charset="0"/>
                    </a:rPr>
                    <a:t>GCTCCCATGATTCTGTTGCA</a:t>
                  </a:r>
                  <a:r>
                    <a:rPr lang="en-US" altLang="zh-CN" sz="800" kern="0" dirty="0">
                      <a:solidFill>
                        <a:srgbClr val="C72020"/>
                      </a:solidFill>
                      <a:effectLst/>
                      <a:latin typeface="Arial" panose="020B0604020202020204" pitchFamily="34" charset="0"/>
                      <a:ea typeface="宋体" panose="02010600030101010101" pitchFamily="2" charset="-122"/>
                      <a:cs typeface="Arial" panose="020B0604020202020204" pitchFamily="34" charset="0"/>
                    </a:rPr>
                    <a:t>AGG</a:t>
                  </a:r>
                  <a:r>
                    <a:rPr lang="en-US" altLang="zh-CN" sz="800" kern="0" dirty="0"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  <a:ea typeface="宋体" panose="02010600030101010101" pitchFamily="2" charset="-122"/>
                      <a:cs typeface="Arial" panose="020B0604020202020204" pitchFamily="34" charset="0"/>
                    </a:rPr>
                    <a:t>AAT</a:t>
                  </a:r>
                  <a:endParaRPr lang="zh-CN" altLang="zh-CN" sz="800" kern="100" dirty="0">
                    <a:effectLst/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" name="文本框 15">
                  <a:extLst>
                    <a:ext uri="{FF2B5EF4-FFF2-40B4-BE49-F238E27FC236}">
                      <a16:creationId xmlns:a16="http://schemas.microsoft.com/office/drawing/2014/main" id="{3142D632-1FEC-4E40-8B6C-CFF7366B4759}"/>
                    </a:ext>
                  </a:extLst>
                </p:cNvPr>
                <p:cNvSpPr txBox="1"/>
                <p:nvPr/>
              </p:nvSpPr>
              <p:spPr>
                <a:xfrm>
                  <a:off x="3492000" y="3456000"/>
                  <a:ext cx="2736000" cy="21544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l"/>
                  <a:r>
                    <a:rPr lang="en-US" altLang="zh-CN" sz="800" kern="0" dirty="0">
                      <a:solidFill>
                        <a:srgbClr val="000000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Arial" panose="020B0604020202020204" pitchFamily="34" charset="0"/>
                    </a:rPr>
                    <a:t>Mutant</a:t>
                  </a:r>
                  <a:r>
                    <a:rPr lang="en-US" altLang="zh-CN" sz="800" kern="0" dirty="0"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  <a:ea typeface="宋体" panose="02010600030101010101" pitchFamily="2" charset="-122"/>
                      <a:cs typeface="Arial" panose="020B0604020202020204" pitchFamily="34" charset="0"/>
                    </a:rPr>
                    <a:t>: AAGA</a:t>
                  </a:r>
                  <a:r>
                    <a:rPr lang="en-US" altLang="zh-CN" sz="800" kern="0" dirty="0">
                      <a:effectLst/>
                      <a:latin typeface="Arial" panose="020B0604020202020204" pitchFamily="34" charset="0"/>
                      <a:ea typeface="宋体" panose="02010600030101010101" pitchFamily="2" charset="-122"/>
                      <a:cs typeface="Arial" panose="020B0604020202020204" pitchFamily="34" charset="0"/>
                    </a:rPr>
                    <a:t>GCTCCCATGATTCT - - TGCA</a:t>
                  </a:r>
                  <a:r>
                    <a:rPr lang="en-US" altLang="zh-CN" sz="800" kern="0" dirty="0">
                      <a:solidFill>
                        <a:srgbClr val="C72020"/>
                      </a:solidFill>
                      <a:effectLst/>
                      <a:latin typeface="Arial" panose="020B0604020202020204" pitchFamily="34" charset="0"/>
                      <a:ea typeface="宋体" panose="02010600030101010101" pitchFamily="2" charset="-122"/>
                      <a:cs typeface="Arial" panose="020B0604020202020204" pitchFamily="34" charset="0"/>
                    </a:rPr>
                    <a:t>AGG</a:t>
                  </a:r>
                  <a:r>
                    <a:rPr lang="en-US" altLang="zh-CN" sz="800" kern="0" dirty="0"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  <a:ea typeface="宋体" panose="02010600030101010101" pitchFamily="2" charset="-122"/>
                      <a:cs typeface="Arial" panose="020B0604020202020204" pitchFamily="34" charset="0"/>
                    </a:rPr>
                    <a:t>AAT</a:t>
                  </a:r>
                  <a:endParaRPr lang="zh-CN" altLang="zh-CN" sz="800" kern="100" dirty="0">
                    <a:effectLst/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3" name="文本框 112">
                  <a:extLst>
                    <a:ext uri="{FF2B5EF4-FFF2-40B4-BE49-F238E27FC236}">
                      <a16:creationId xmlns:a16="http://schemas.microsoft.com/office/drawing/2014/main" id="{474696A1-B266-4BB0-BC1A-AE46005C6092}"/>
                    </a:ext>
                  </a:extLst>
                </p:cNvPr>
                <p:cNvSpPr txBox="1"/>
                <p:nvPr/>
              </p:nvSpPr>
              <p:spPr>
                <a:xfrm>
                  <a:off x="5508000" y="3168000"/>
                  <a:ext cx="468448" cy="21544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altLang="zh-CN" sz="800" kern="0" dirty="0">
                      <a:solidFill>
                        <a:srgbClr val="C72020"/>
                      </a:solidFill>
                      <a:effectLst/>
                      <a:latin typeface="Arial" panose="020B0604020202020204" pitchFamily="34" charset="0"/>
                      <a:ea typeface="宋体" panose="02010600030101010101" pitchFamily="2" charset="-122"/>
                      <a:cs typeface="Arial" panose="020B0604020202020204" pitchFamily="34" charset="0"/>
                    </a:rPr>
                    <a:t>PAM</a:t>
                  </a:r>
                  <a:endParaRPr lang="zh-CN" altLang="en-US" sz="800" dirty="0">
                    <a:solidFill>
                      <a:srgbClr val="C7202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" name="文本框 113">
                  <a:extLst>
                    <a:ext uri="{FF2B5EF4-FFF2-40B4-BE49-F238E27FC236}">
                      <a16:creationId xmlns:a16="http://schemas.microsoft.com/office/drawing/2014/main" id="{2CC59C20-829F-4C86-B816-1C504C58C2F1}"/>
                    </a:ext>
                  </a:extLst>
                </p:cNvPr>
                <p:cNvSpPr txBox="1"/>
                <p:nvPr/>
              </p:nvSpPr>
              <p:spPr>
                <a:xfrm>
                  <a:off x="4320000" y="3168000"/>
                  <a:ext cx="1244201" cy="21544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altLang="zh-CN" sz="800" kern="0" dirty="0">
                      <a:effectLst/>
                      <a:latin typeface="Arial" panose="020B0604020202020204" pitchFamily="34" charset="0"/>
                      <a:ea typeface="宋体" panose="02010600030101010101" pitchFamily="2" charset="-122"/>
                      <a:cs typeface="Arial" panose="020B0604020202020204" pitchFamily="34" charset="0"/>
                    </a:rPr>
                    <a:t>Target sequence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111" name="直接连接符 110">
                  <a:extLst>
                    <a:ext uri="{FF2B5EF4-FFF2-40B4-BE49-F238E27FC236}">
                      <a16:creationId xmlns:a16="http://schemas.microsoft.com/office/drawing/2014/main" id="{A27F079E-3A5E-47AB-8354-B517E76A2C9F}"/>
                    </a:ext>
                  </a:extLst>
                </p:cNvPr>
                <p:cNvCxnSpPr/>
                <p:nvPr/>
              </p:nvCxnSpPr>
              <p:spPr>
                <a:xfrm>
                  <a:off x="4248000" y="3350824"/>
                  <a:ext cx="1386000" cy="0"/>
                </a:xfrm>
                <a:prstGeom prst="line">
                  <a:avLst/>
                </a:prstGeom>
                <a:ln w="15875"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直接连接符 111">
                  <a:extLst>
                    <a:ext uri="{FF2B5EF4-FFF2-40B4-BE49-F238E27FC236}">
                      <a16:creationId xmlns:a16="http://schemas.microsoft.com/office/drawing/2014/main" id="{D16E8526-7DC0-4A8E-BDFA-68ECF1B41574}"/>
                    </a:ext>
                  </a:extLst>
                </p:cNvPr>
                <p:cNvCxnSpPr/>
                <p:nvPr/>
              </p:nvCxnSpPr>
              <p:spPr>
                <a:xfrm>
                  <a:off x="5652000" y="3350824"/>
                  <a:ext cx="194400" cy="0"/>
                </a:xfrm>
                <a:prstGeom prst="line">
                  <a:avLst/>
                </a:prstGeom>
                <a:ln w="15875">
                  <a:solidFill>
                    <a:srgbClr val="C7202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144" name="图片 143">
                <a:extLst>
                  <a:ext uri="{FF2B5EF4-FFF2-40B4-BE49-F238E27FC236}">
                    <a16:creationId xmlns:a16="http://schemas.microsoft.com/office/drawing/2014/main" id="{DCC81EA1-B2EF-4349-B949-B462C4AC1C36}"/>
                  </a:ext>
                </a:extLst>
              </p:cNvPr>
              <p:cNvPicPr>
                <a:picLocks/>
              </p:cNvPicPr>
              <p:nvPr/>
            </p:nvPicPr>
            <p:blipFill rotWithShape="1">
              <a:blip r:embed="rId2"/>
              <a:srcRect l="13258" t="10630" r="9325" b="3287"/>
              <a:stretch/>
            </p:blipFill>
            <p:spPr>
              <a:xfrm>
                <a:off x="3938400" y="5205072"/>
                <a:ext cx="2144950" cy="396000"/>
              </a:xfrm>
              <a:prstGeom prst="rect">
                <a:avLst/>
              </a:prstGeom>
            </p:spPr>
          </p:pic>
          <p:grpSp>
            <p:nvGrpSpPr>
              <p:cNvPr id="154" name="组合 153">
                <a:extLst>
                  <a:ext uri="{FF2B5EF4-FFF2-40B4-BE49-F238E27FC236}">
                    <a16:creationId xmlns:a16="http://schemas.microsoft.com/office/drawing/2014/main" id="{D88810D1-9EC3-4B5C-A564-8856779FEEF5}"/>
                  </a:ext>
                </a:extLst>
              </p:cNvPr>
              <p:cNvGrpSpPr/>
              <p:nvPr/>
            </p:nvGrpSpPr>
            <p:grpSpPr>
              <a:xfrm>
                <a:off x="5223601" y="4953074"/>
                <a:ext cx="140399" cy="172800"/>
                <a:chOff x="5223601" y="3934802"/>
                <a:chExt cx="140399" cy="188456"/>
              </a:xfrm>
            </p:grpSpPr>
            <p:cxnSp>
              <p:nvCxnSpPr>
                <p:cNvPr id="129" name="直接连接符 128">
                  <a:extLst>
                    <a:ext uri="{FF2B5EF4-FFF2-40B4-BE49-F238E27FC236}">
                      <a16:creationId xmlns:a16="http://schemas.microsoft.com/office/drawing/2014/main" id="{C5714E14-3DFE-47B9-8889-D00D94ED8C7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5223601" y="3934802"/>
                  <a:ext cx="92350" cy="188456"/>
                </a:xfrm>
                <a:prstGeom prst="line">
                  <a:avLst/>
                </a:prstGeom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直接连接符 144">
                  <a:extLst>
                    <a:ext uri="{FF2B5EF4-FFF2-40B4-BE49-F238E27FC236}">
                      <a16:creationId xmlns:a16="http://schemas.microsoft.com/office/drawing/2014/main" id="{363313B7-4F19-4953-B016-5F10F4E0957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315951" y="3934802"/>
                  <a:ext cx="48049" cy="188456"/>
                </a:xfrm>
                <a:prstGeom prst="line">
                  <a:avLst/>
                </a:prstGeom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53" name="矩形 152">
                <a:extLst>
                  <a:ext uri="{FF2B5EF4-FFF2-40B4-BE49-F238E27FC236}">
                    <a16:creationId xmlns:a16="http://schemas.microsoft.com/office/drawing/2014/main" id="{AD16310D-A5E1-48C0-BB20-9A0A783D711B}"/>
                  </a:ext>
                </a:extLst>
              </p:cNvPr>
              <p:cNvSpPr/>
              <p:nvPr/>
            </p:nvSpPr>
            <p:spPr>
              <a:xfrm>
                <a:off x="5014800" y="5122272"/>
                <a:ext cx="518400" cy="468000"/>
              </a:xfrm>
              <a:prstGeom prst="rect">
                <a:avLst/>
              </a:prstGeom>
              <a:noFill/>
              <a:ln w="15875">
                <a:solidFill>
                  <a:srgbClr val="C7202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37" name="组合 236">
              <a:extLst>
                <a:ext uri="{FF2B5EF4-FFF2-40B4-BE49-F238E27FC236}">
                  <a16:creationId xmlns:a16="http://schemas.microsoft.com/office/drawing/2014/main" id="{F1D79D46-9E18-45F2-9E64-82556FCF32C3}"/>
                </a:ext>
              </a:extLst>
            </p:cNvPr>
            <p:cNvGrpSpPr/>
            <p:nvPr/>
          </p:nvGrpSpPr>
          <p:grpSpPr>
            <a:xfrm>
              <a:off x="4176000" y="3528000"/>
              <a:ext cx="1414800" cy="108000"/>
              <a:chOff x="4176000" y="3528000"/>
              <a:chExt cx="1414800" cy="108000"/>
            </a:xfrm>
          </p:grpSpPr>
          <p:pic>
            <p:nvPicPr>
              <p:cNvPr id="162" name="图片 161">
                <a:extLst>
                  <a:ext uri="{FF2B5EF4-FFF2-40B4-BE49-F238E27FC236}">
                    <a16:creationId xmlns:a16="http://schemas.microsoft.com/office/drawing/2014/main" id="{A1D86648-31D4-4296-B393-D7FD16BA7338}"/>
                  </a:ext>
                </a:extLst>
              </p:cNvPr>
              <p:cNvPicPr>
                <a:picLocks/>
              </p:cNvPicPr>
              <p:nvPr/>
            </p:nvPicPr>
            <p:blipFill rotWithShape="1">
              <a:blip r:embed="rId3"/>
              <a:srcRect l="42298" r="-40"/>
              <a:stretch/>
            </p:blipFill>
            <p:spPr>
              <a:xfrm>
                <a:off x="4176000" y="3528000"/>
                <a:ext cx="1371600" cy="108000"/>
              </a:xfrm>
              <a:prstGeom prst="rect">
                <a:avLst/>
              </a:prstGeom>
            </p:spPr>
          </p:pic>
          <p:sp>
            <p:nvSpPr>
              <p:cNvPr id="236" name="等腰三角形 235">
                <a:extLst>
                  <a:ext uri="{FF2B5EF4-FFF2-40B4-BE49-F238E27FC236}">
                    <a16:creationId xmlns:a16="http://schemas.microsoft.com/office/drawing/2014/main" id="{64E9A8F1-5EBB-4294-9193-674E9814846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5547600" y="3560400"/>
                <a:ext cx="43200" cy="43200"/>
              </a:xfrm>
              <a:prstGeom prst="triangle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cxnSp>
          <p:nvCxnSpPr>
            <p:cNvPr id="239" name="直接连接符 238">
              <a:extLst>
                <a:ext uri="{FF2B5EF4-FFF2-40B4-BE49-F238E27FC236}">
                  <a16:creationId xmlns:a16="http://schemas.microsoft.com/office/drawing/2014/main" id="{6FB3BFB4-A226-4341-B49C-262D4C2692BB}"/>
                </a:ext>
              </a:extLst>
            </p:cNvPr>
            <p:cNvCxnSpPr>
              <a:cxnSpLocks/>
            </p:cNvCxnSpPr>
            <p:nvPr/>
          </p:nvCxnSpPr>
          <p:spPr>
            <a:xfrm>
              <a:off x="4455011" y="3632724"/>
              <a:ext cx="1391389" cy="298900"/>
            </a:xfrm>
            <a:prstGeom prst="line">
              <a:avLst/>
            </a:prstGeom>
            <a:ln w="9525">
              <a:solidFill>
                <a:schemeClr val="tx1">
                  <a:lumMod val="95000"/>
                  <a:lumOff val="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直接连接符 240">
              <a:extLst>
                <a:ext uri="{FF2B5EF4-FFF2-40B4-BE49-F238E27FC236}">
                  <a16:creationId xmlns:a16="http://schemas.microsoft.com/office/drawing/2014/main" id="{4DEA598F-2F88-4B52-A63D-9EC38AF0C1E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55174" y="3632724"/>
              <a:ext cx="199837" cy="434376"/>
            </a:xfrm>
            <a:prstGeom prst="line">
              <a:avLst/>
            </a:prstGeom>
            <a:ln w="9525">
              <a:solidFill>
                <a:schemeClr val="tx1">
                  <a:lumMod val="95000"/>
                  <a:lumOff val="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4" name="组合 253">
            <a:extLst>
              <a:ext uri="{FF2B5EF4-FFF2-40B4-BE49-F238E27FC236}">
                <a16:creationId xmlns:a16="http://schemas.microsoft.com/office/drawing/2014/main" id="{875F7156-3156-4A57-B022-10C2ABA2C17C}"/>
              </a:ext>
            </a:extLst>
          </p:cNvPr>
          <p:cNvGrpSpPr/>
          <p:nvPr/>
        </p:nvGrpSpPr>
        <p:grpSpPr>
          <a:xfrm>
            <a:off x="693016" y="1424608"/>
            <a:ext cx="2889002" cy="1665620"/>
            <a:chOff x="612000" y="3312000"/>
            <a:chExt cx="2889002" cy="1665620"/>
          </a:xfrm>
        </p:grpSpPr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D5DF1775-4C18-4DDB-BF8D-6A9065CBCE4C}"/>
                </a:ext>
              </a:extLst>
            </p:cNvPr>
            <p:cNvSpPr txBox="1"/>
            <p:nvPr/>
          </p:nvSpPr>
          <p:spPr>
            <a:xfrm>
              <a:off x="1440000" y="3312000"/>
              <a:ext cx="1042850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800" i="1" kern="0" dirty="0">
                  <a:effectLst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Glyma.01G075800</a:t>
              </a:r>
              <a:endParaRPr lang="zh-CN" altLang="en-US" sz="8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63" name="组合 162">
              <a:extLst>
                <a:ext uri="{FF2B5EF4-FFF2-40B4-BE49-F238E27FC236}">
                  <a16:creationId xmlns:a16="http://schemas.microsoft.com/office/drawing/2014/main" id="{06A22F86-C689-4135-A9D9-212D15F9E09D}"/>
                </a:ext>
              </a:extLst>
            </p:cNvPr>
            <p:cNvGrpSpPr/>
            <p:nvPr/>
          </p:nvGrpSpPr>
          <p:grpSpPr>
            <a:xfrm>
              <a:off x="612000" y="3888000"/>
              <a:ext cx="2889002" cy="1089620"/>
              <a:chOff x="612000" y="4510272"/>
              <a:chExt cx="2889002" cy="1089620"/>
            </a:xfrm>
          </p:grpSpPr>
          <p:grpSp>
            <p:nvGrpSpPr>
              <p:cNvPr id="118" name="组合 117">
                <a:extLst>
                  <a:ext uri="{FF2B5EF4-FFF2-40B4-BE49-F238E27FC236}">
                    <a16:creationId xmlns:a16="http://schemas.microsoft.com/office/drawing/2014/main" id="{3AF48BBD-975F-4484-9B86-95F4468C1D27}"/>
                  </a:ext>
                </a:extLst>
              </p:cNvPr>
              <p:cNvGrpSpPr/>
              <p:nvPr/>
            </p:nvGrpSpPr>
            <p:grpSpPr>
              <a:xfrm>
                <a:off x="612000" y="4510272"/>
                <a:ext cx="2889002" cy="503973"/>
                <a:chOff x="612000" y="3168000"/>
                <a:chExt cx="2889002" cy="503973"/>
              </a:xfrm>
            </p:grpSpPr>
            <p:sp>
              <p:nvSpPr>
                <p:cNvPr id="11" name="文本框 10">
                  <a:extLst>
                    <a:ext uri="{FF2B5EF4-FFF2-40B4-BE49-F238E27FC236}">
                      <a16:creationId xmlns:a16="http://schemas.microsoft.com/office/drawing/2014/main" id="{9597AECD-844C-4E88-A421-DF135CBFAA21}"/>
                    </a:ext>
                  </a:extLst>
                </p:cNvPr>
                <p:cNvSpPr txBox="1"/>
                <p:nvPr/>
              </p:nvSpPr>
              <p:spPr>
                <a:xfrm>
                  <a:off x="765002" y="3312529"/>
                  <a:ext cx="2736000" cy="21544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l"/>
                  <a:r>
                    <a:rPr lang="en-US" altLang="zh-CN" sz="800" kern="0" dirty="0"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  <a:ea typeface="宋体" panose="02010600030101010101" pitchFamily="2" charset="-122"/>
                      <a:cs typeface="Arial" panose="020B0604020202020204" pitchFamily="34" charset="0"/>
                    </a:rPr>
                    <a:t>WT: TT</a:t>
                  </a:r>
                  <a:r>
                    <a:rPr lang="en-US" altLang="zh-CN" sz="800" kern="0" dirty="0">
                      <a:solidFill>
                        <a:srgbClr val="C72020"/>
                      </a:solidFill>
                      <a:effectLst/>
                      <a:latin typeface="Arial" panose="020B0604020202020204" pitchFamily="34" charset="0"/>
                      <a:ea typeface="宋体" panose="02010600030101010101" pitchFamily="2" charset="-122"/>
                      <a:cs typeface="Arial" panose="020B0604020202020204" pitchFamily="34" charset="0"/>
                    </a:rPr>
                    <a:t>CCT</a:t>
                  </a:r>
                  <a:r>
                    <a:rPr lang="en-US" altLang="zh-CN" sz="800" kern="0" dirty="0"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  <a:ea typeface="宋体" panose="02010600030101010101" pitchFamily="2" charset="-122"/>
                      <a:cs typeface="Arial" panose="020B0604020202020204" pitchFamily="34" charset="0"/>
                    </a:rPr>
                    <a:t>TGCAACAGAATCATGGGAGCTCTTTC</a:t>
                  </a:r>
                  <a:endParaRPr lang="zh-CN" altLang="zh-CN" sz="800" kern="100" dirty="0">
                    <a:effectLst/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" name="文本框 11">
                  <a:extLst>
                    <a:ext uri="{FF2B5EF4-FFF2-40B4-BE49-F238E27FC236}">
                      <a16:creationId xmlns:a16="http://schemas.microsoft.com/office/drawing/2014/main" id="{00E15851-D6E6-4661-BDB9-8C4BB79896BD}"/>
                    </a:ext>
                  </a:extLst>
                </p:cNvPr>
                <p:cNvSpPr txBox="1"/>
                <p:nvPr/>
              </p:nvSpPr>
              <p:spPr>
                <a:xfrm>
                  <a:off x="612000" y="3456529"/>
                  <a:ext cx="2736000" cy="21544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l"/>
                  <a:r>
                    <a:rPr lang="en-US" altLang="zh-CN" sz="800" kern="0" dirty="0"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  <a:ea typeface="宋体" panose="02010600030101010101" pitchFamily="2" charset="-122"/>
                      <a:cs typeface="Arial" panose="020B0604020202020204" pitchFamily="34" charset="0"/>
                    </a:rPr>
                    <a:t>Mutant: TT</a:t>
                  </a:r>
                  <a:r>
                    <a:rPr lang="en-US" altLang="zh-CN" sz="800" kern="0" dirty="0">
                      <a:solidFill>
                        <a:srgbClr val="C72020"/>
                      </a:solidFill>
                      <a:effectLst/>
                      <a:latin typeface="Arial" panose="020B0604020202020204" pitchFamily="34" charset="0"/>
                      <a:ea typeface="宋体" panose="02010600030101010101" pitchFamily="2" charset="-122"/>
                      <a:cs typeface="Arial" panose="020B0604020202020204" pitchFamily="34" charset="0"/>
                    </a:rPr>
                    <a:t>CCT</a:t>
                  </a:r>
                  <a:r>
                    <a:rPr lang="en-US" altLang="zh-CN" sz="800" kern="0" dirty="0"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  <a:ea typeface="宋体" panose="02010600030101010101" pitchFamily="2" charset="-122"/>
                      <a:cs typeface="Arial" panose="020B0604020202020204" pitchFamily="34" charset="0"/>
                    </a:rPr>
                    <a:t>TGC- ACAGAATCATGGGAGCTCTTTC</a:t>
                  </a:r>
                  <a:endParaRPr lang="zh-CN" altLang="zh-CN" sz="800" kern="100" dirty="0">
                    <a:effectLst/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106" name="直接连接符 105">
                  <a:extLst>
                    <a:ext uri="{FF2B5EF4-FFF2-40B4-BE49-F238E27FC236}">
                      <a16:creationId xmlns:a16="http://schemas.microsoft.com/office/drawing/2014/main" id="{39B8B98B-DC06-479B-B44E-86756955F271}"/>
                    </a:ext>
                  </a:extLst>
                </p:cNvPr>
                <p:cNvCxnSpPr/>
                <p:nvPr/>
              </p:nvCxnSpPr>
              <p:spPr>
                <a:xfrm>
                  <a:off x="1405927" y="3350824"/>
                  <a:ext cx="1422000" cy="0"/>
                </a:xfrm>
                <a:prstGeom prst="line">
                  <a:avLst/>
                </a:prstGeom>
                <a:ln w="15875"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8" name="直接连接符 107">
                  <a:extLst>
                    <a:ext uri="{FF2B5EF4-FFF2-40B4-BE49-F238E27FC236}">
                      <a16:creationId xmlns:a16="http://schemas.microsoft.com/office/drawing/2014/main" id="{7DB030E2-573F-4CC6-9EE5-40988A7688B8}"/>
                    </a:ext>
                  </a:extLst>
                </p:cNvPr>
                <p:cNvCxnSpPr/>
                <p:nvPr/>
              </p:nvCxnSpPr>
              <p:spPr>
                <a:xfrm>
                  <a:off x="1196752" y="3350824"/>
                  <a:ext cx="194400" cy="0"/>
                </a:xfrm>
                <a:prstGeom prst="line">
                  <a:avLst/>
                </a:prstGeom>
                <a:ln w="15875">
                  <a:solidFill>
                    <a:srgbClr val="C7202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9" name="文本框 108">
                  <a:extLst>
                    <a:ext uri="{FF2B5EF4-FFF2-40B4-BE49-F238E27FC236}">
                      <a16:creationId xmlns:a16="http://schemas.microsoft.com/office/drawing/2014/main" id="{648BA489-5A60-46A4-92A9-C75357BDC9A8}"/>
                    </a:ext>
                  </a:extLst>
                </p:cNvPr>
                <p:cNvSpPr txBox="1"/>
                <p:nvPr/>
              </p:nvSpPr>
              <p:spPr>
                <a:xfrm>
                  <a:off x="1059728" y="3168000"/>
                  <a:ext cx="468448" cy="21544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altLang="zh-CN" sz="800" kern="0" dirty="0">
                      <a:solidFill>
                        <a:srgbClr val="C72020"/>
                      </a:solidFill>
                      <a:effectLst/>
                      <a:latin typeface="Arial" panose="020B0604020202020204" pitchFamily="34" charset="0"/>
                      <a:ea typeface="宋体" panose="02010600030101010101" pitchFamily="2" charset="-122"/>
                      <a:cs typeface="Arial" panose="020B0604020202020204" pitchFamily="34" charset="0"/>
                    </a:rPr>
                    <a:t>PAM</a:t>
                  </a:r>
                  <a:endParaRPr lang="zh-CN" altLang="en-US" sz="800" dirty="0">
                    <a:solidFill>
                      <a:srgbClr val="C7202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0" name="文本框 109">
                  <a:extLst>
                    <a:ext uri="{FF2B5EF4-FFF2-40B4-BE49-F238E27FC236}">
                      <a16:creationId xmlns:a16="http://schemas.microsoft.com/office/drawing/2014/main" id="{C0E6173F-817F-47E9-B213-45988014515D}"/>
                    </a:ext>
                  </a:extLst>
                </p:cNvPr>
                <p:cNvSpPr txBox="1"/>
                <p:nvPr/>
              </p:nvSpPr>
              <p:spPr>
                <a:xfrm>
                  <a:off x="1536726" y="3168000"/>
                  <a:ext cx="1244201" cy="21544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altLang="zh-CN" sz="800" kern="0" dirty="0">
                      <a:effectLst/>
                      <a:latin typeface="Arial" panose="020B0604020202020204" pitchFamily="34" charset="0"/>
                      <a:ea typeface="宋体" panose="02010600030101010101" pitchFamily="2" charset="-122"/>
                      <a:cs typeface="Arial" panose="020B0604020202020204" pitchFamily="34" charset="0"/>
                    </a:rPr>
                    <a:t>Target sequence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25" name="组合 124">
                <a:extLst>
                  <a:ext uri="{FF2B5EF4-FFF2-40B4-BE49-F238E27FC236}">
                    <a16:creationId xmlns:a16="http://schemas.microsoft.com/office/drawing/2014/main" id="{C89CC24C-0F86-4ED8-9449-EAB2D3AC3314}"/>
                  </a:ext>
                </a:extLst>
              </p:cNvPr>
              <p:cNvGrpSpPr/>
              <p:nvPr/>
            </p:nvGrpSpPr>
            <p:grpSpPr>
              <a:xfrm>
                <a:off x="1068024" y="5122272"/>
                <a:ext cx="2144952" cy="477620"/>
                <a:chOff x="1068024" y="3646800"/>
                <a:chExt cx="2144952" cy="477620"/>
              </a:xfrm>
            </p:grpSpPr>
            <p:pic>
              <p:nvPicPr>
                <p:cNvPr id="9" name="图片 8">
                  <a:extLst>
                    <a:ext uri="{FF2B5EF4-FFF2-40B4-BE49-F238E27FC236}">
                      <a16:creationId xmlns:a16="http://schemas.microsoft.com/office/drawing/2014/main" id="{B12E1EFE-3BC3-4684-9CC1-632A3242C044}"/>
                    </a:ext>
                  </a:extLst>
                </p:cNvPr>
                <p:cNvPicPr>
                  <a:picLocks/>
                </p:cNvPicPr>
                <p:nvPr/>
              </p:nvPicPr>
              <p:blipFill rotWithShape="1">
                <a:blip r:embed="rId4"/>
                <a:srcRect l="6972" t="7290" r="4593" b="87328"/>
                <a:stretch/>
              </p:blipFill>
              <p:spPr>
                <a:xfrm>
                  <a:off x="1068025" y="3646800"/>
                  <a:ext cx="2144951" cy="86538"/>
                </a:xfrm>
                <a:prstGeom prst="rect">
                  <a:avLst/>
                </a:prstGeom>
              </p:spPr>
            </p:pic>
            <p:grpSp>
              <p:nvGrpSpPr>
                <p:cNvPr id="124" name="组合 123">
                  <a:extLst>
                    <a:ext uri="{FF2B5EF4-FFF2-40B4-BE49-F238E27FC236}">
                      <a16:creationId xmlns:a16="http://schemas.microsoft.com/office/drawing/2014/main" id="{2972D208-56BF-4F30-B823-B54A5A24B6C1}"/>
                    </a:ext>
                  </a:extLst>
                </p:cNvPr>
                <p:cNvGrpSpPr/>
                <p:nvPr/>
              </p:nvGrpSpPr>
              <p:grpSpPr>
                <a:xfrm>
                  <a:off x="1068024" y="3728420"/>
                  <a:ext cx="2144951" cy="396000"/>
                  <a:chOff x="1068024" y="4042154"/>
                  <a:chExt cx="2144951" cy="576000"/>
                </a:xfrm>
              </p:grpSpPr>
              <p:pic>
                <p:nvPicPr>
                  <p:cNvPr id="122" name="图片 121">
                    <a:extLst>
                      <a:ext uri="{FF2B5EF4-FFF2-40B4-BE49-F238E27FC236}">
                        <a16:creationId xmlns:a16="http://schemas.microsoft.com/office/drawing/2014/main" id="{4E2A55C6-2DBD-46D8-BEE8-188CFA10AE0F}"/>
                      </a:ext>
                    </a:extLst>
                  </p:cNvPr>
                  <p:cNvPicPr>
                    <a:picLocks/>
                  </p:cNvPicPr>
                  <p:nvPr/>
                </p:nvPicPr>
                <p:blipFill rotWithShape="1">
                  <a:blip r:embed="rId4"/>
                  <a:srcRect l="6972" t="12494" r="4593" b="1396"/>
                  <a:stretch/>
                </p:blipFill>
                <p:spPr>
                  <a:xfrm>
                    <a:off x="1068024" y="4042154"/>
                    <a:ext cx="2144951" cy="576000"/>
                  </a:xfrm>
                  <a:prstGeom prst="rect">
                    <a:avLst/>
                  </a:prstGeom>
                </p:spPr>
              </p:pic>
              <p:sp>
                <p:nvSpPr>
                  <p:cNvPr id="123" name="矩形 122">
                    <a:extLst>
                      <a:ext uri="{FF2B5EF4-FFF2-40B4-BE49-F238E27FC236}">
                        <a16:creationId xmlns:a16="http://schemas.microsoft.com/office/drawing/2014/main" id="{A473A5EE-1531-40B7-93C4-780D56B56881}"/>
                      </a:ext>
                    </a:extLst>
                  </p:cNvPr>
                  <p:cNvSpPr/>
                  <p:nvPr/>
                </p:nvSpPr>
                <p:spPr>
                  <a:xfrm>
                    <a:off x="1628800" y="4088332"/>
                    <a:ext cx="216024" cy="8653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</p:grpSp>
          </p:grpSp>
          <p:grpSp>
            <p:nvGrpSpPr>
              <p:cNvPr id="141" name="组合 140">
                <a:extLst>
                  <a:ext uri="{FF2B5EF4-FFF2-40B4-BE49-F238E27FC236}">
                    <a16:creationId xmlns:a16="http://schemas.microsoft.com/office/drawing/2014/main" id="{2C40D6C4-AE27-433F-8197-875D0951857A}"/>
                  </a:ext>
                </a:extLst>
              </p:cNvPr>
              <p:cNvGrpSpPr/>
              <p:nvPr/>
            </p:nvGrpSpPr>
            <p:grpSpPr>
              <a:xfrm>
                <a:off x="1620000" y="4953072"/>
                <a:ext cx="61200" cy="180000"/>
                <a:chOff x="1620000" y="3600002"/>
                <a:chExt cx="61200" cy="285090"/>
              </a:xfrm>
            </p:grpSpPr>
            <p:cxnSp>
              <p:nvCxnSpPr>
                <p:cNvPr id="126" name="直接连接符 125">
                  <a:extLst>
                    <a:ext uri="{FF2B5EF4-FFF2-40B4-BE49-F238E27FC236}">
                      <a16:creationId xmlns:a16="http://schemas.microsoft.com/office/drawing/2014/main" id="{861E87F3-9899-4191-AD1B-66D0DD26398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1620000" y="3600002"/>
                  <a:ext cx="25210" cy="285090"/>
                </a:xfrm>
                <a:prstGeom prst="line">
                  <a:avLst/>
                </a:prstGeom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直接连接符 127">
                  <a:extLst>
                    <a:ext uri="{FF2B5EF4-FFF2-40B4-BE49-F238E27FC236}">
                      <a16:creationId xmlns:a16="http://schemas.microsoft.com/office/drawing/2014/main" id="{0F44F6D7-3C62-485C-8ACD-544E84897BB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645210" y="3600002"/>
                  <a:ext cx="35990" cy="285090"/>
                </a:xfrm>
                <a:prstGeom prst="line">
                  <a:avLst/>
                </a:prstGeom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51" name="矩形 150">
                <a:extLst>
                  <a:ext uri="{FF2B5EF4-FFF2-40B4-BE49-F238E27FC236}">
                    <a16:creationId xmlns:a16="http://schemas.microsoft.com/office/drawing/2014/main" id="{2CF2B46E-3CFA-40AA-A91D-A8D3D6B0B96B}"/>
                  </a:ext>
                </a:extLst>
              </p:cNvPr>
              <p:cNvSpPr/>
              <p:nvPr/>
            </p:nvSpPr>
            <p:spPr>
              <a:xfrm>
                <a:off x="1508400" y="5128772"/>
                <a:ext cx="428400" cy="468000"/>
              </a:xfrm>
              <a:prstGeom prst="rect">
                <a:avLst/>
              </a:prstGeom>
              <a:noFill/>
              <a:ln w="15875">
                <a:solidFill>
                  <a:srgbClr val="C7202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38" name="组合 237">
              <a:extLst>
                <a:ext uri="{FF2B5EF4-FFF2-40B4-BE49-F238E27FC236}">
                  <a16:creationId xmlns:a16="http://schemas.microsoft.com/office/drawing/2014/main" id="{C9364408-EC68-4C3D-9C07-FF28ADC5CA6C}"/>
                </a:ext>
              </a:extLst>
            </p:cNvPr>
            <p:cNvGrpSpPr/>
            <p:nvPr/>
          </p:nvGrpSpPr>
          <p:grpSpPr>
            <a:xfrm>
              <a:off x="1332000" y="3528000"/>
              <a:ext cx="1339200" cy="108000"/>
              <a:chOff x="1332000" y="3528000"/>
              <a:chExt cx="1339200" cy="108000"/>
            </a:xfrm>
          </p:grpSpPr>
          <p:pic>
            <p:nvPicPr>
              <p:cNvPr id="161" name="图片 160">
                <a:extLst>
                  <a:ext uri="{FF2B5EF4-FFF2-40B4-BE49-F238E27FC236}">
                    <a16:creationId xmlns:a16="http://schemas.microsoft.com/office/drawing/2014/main" id="{6CE5E470-D15C-4EC7-BEE5-5886782AC734}"/>
                  </a:ext>
                </a:extLst>
              </p:cNvPr>
              <p:cNvPicPr>
                <a:picLocks/>
              </p:cNvPicPr>
              <p:nvPr/>
            </p:nvPicPr>
            <p:blipFill rotWithShape="1">
              <a:blip r:embed="rId3"/>
              <a:srcRect l="1" r="61681"/>
              <a:stretch/>
            </p:blipFill>
            <p:spPr>
              <a:xfrm>
                <a:off x="1332000" y="3528000"/>
                <a:ext cx="1314000" cy="108000"/>
              </a:xfrm>
              <a:prstGeom prst="rect">
                <a:avLst/>
              </a:prstGeom>
            </p:spPr>
          </p:pic>
          <p:sp>
            <p:nvSpPr>
              <p:cNvPr id="235" name="等腰三角形 234">
                <a:extLst>
                  <a:ext uri="{FF2B5EF4-FFF2-40B4-BE49-F238E27FC236}">
                    <a16:creationId xmlns:a16="http://schemas.microsoft.com/office/drawing/2014/main" id="{86FB4132-3EB2-45D4-8EAA-9025C2964242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2628000" y="3560344"/>
                <a:ext cx="43200" cy="43200"/>
              </a:xfrm>
              <a:prstGeom prst="triangle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cxnSp>
          <p:nvCxnSpPr>
            <p:cNvPr id="242" name="直接连接符 241">
              <a:extLst>
                <a:ext uri="{FF2B5EF4-FFF2-40B4-BE49-F238E27FC236}">
                  <a16:creationId xmlns:a16="http://schemas.microsoft.com/office/drawing/2014/main" id="{19F2D59E-2A5F-41C2-82ED-4B80C3A7C42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88000" y="3632724"/>
              <a:ext cx="672227" cy="304972"/>
            </a:xfrm>
            <a:prstGeom prst="line">
              <a:avLst/>
            </a:prstGeom>
            <a:ln w="9525">
              <a:solidFill>
                <a:schemeClr val="tx1">
                  <a:lumMod val="95000"/>
                  <a:lumOff val="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直接连接符 242">
              <a:extLst>
                <a:ext uri="{FF2B5EF4-FFF2-40B4-BE49-F238E27FC236}">
                  <a16:creationId xmlns:a16="http://schemas.microsoft.com/office/drawing/2014/main" id="{E55B6312-CFF2-4862-B549-509923BA2B8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860227" y="3632724"/>
              <a:ext cx="967700" cy="438100"/>
            </a:xfrm>
            <a:prstGeom prst="line">
              <a:avLst/>
            </a:prstGeom>
            <a:ln w="9525">
              <a:solidFill>
                <a:schemeClr val="tx1">
                  <a:lumMod val="95000"/>
                  <a:lumOff val="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2" name="文本框 221">
            <a:extLst>
              <a:ext uri="{FF2B5EF4-FFF2-40B4-BE49-F238E27FC236}">
                <a16:creationId xmlns:a16="http://schemas.microsoft.com/office/drawing/2014/main" id="{87A6D237-C305-44D1-A12E-48796E693B6B}"/>
              </a:ext>
            </a:extLst>
          </p:cNvPr>
          <p:cNvSpPr txBox="1"/>
          <p:nvPr/>
        </p:nvSpPr>
        <p:spPr>
          <a:xfrm>
            <a:off x="557688" y="3187904"/>
            <a:ext cx="5715555" cy="7562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 panose="02010600030101010101" pitchFamily="2" charset="-122"/>
                <a:cs typeface="Arial" pitchFamily="34" charset="0"/>
              </a:rPr>
              <a:t>Fig. S14</a:t>
            </a:r>
            <a:r>
              <a:rPr lang="en-US" altLang="zh-CN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Generation of CRISPR-Cas9 mutants of </a:t>
            </a:r>
            <a:r>
              <a:rPr lang="en-US" altLang="zh-CN" sz="1000" i="1" dirty="0">
                <a:latin typeface="Arial" panose="020B0604020202020204" pitchFamily="34" charset="0"/>
                <a:cs typeface="Arial" panose="020B0604020202020204" pitchFamily="34" charset="0"/>
              </a:rPr>
              <a:t>Glyma.01G075800 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altLang="zh-CN" sz="1000" i="1" dirty="0">
                <a:latin typeface="Arial" panose="020B0604020202020204" pitchFamily="34" charset="0"/>
                <a:cs typeface="Arial" panose="020B0604020202020204" pitchFamily="34" charset="0"/>
              </a:rPr>
              <a:t>Glyma.11G163828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zh-CN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a,b</a:t>
            </a:r>
            <a:r>
              <a:rPr lang="en-US" altLang="zh-CN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Detailed sequences of the target sites </a:t>
            </a:r>
            <a:r>
              <a:rPr lang="en-US" altLang="zh-CN" sz="1000" kern="0" dirty="0">
                <a:latin typeface="Arial" panose="020B0604020202020204" pitchFamily="34" charset="0"/>
                <a:cs typeface="Arial" panose="020B0604020202020204" pitchFamily="34" charset="0"/>
              </a:rPr>
              <a:t>in mutant lines for </a:t>
            </a:r>
            <a:r>
              <a:rPr lang="en-US" altLang="zh-CN" sz="1000" i="1" kern="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Glyma.01G075800</a:t>
            </a:r>
            <a:r>
              <a:rPr lang="en-US" altLang="zh-CN" sz="1000" kern="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(</a:t>
            </a:r>
            <a:r>
              <a:rPr lang="en-US" altLang="zh-CN" sz="1000" b="1" kern="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</a:t>
            </a:r>
            <a:r>
              <a:rPr lang="en-US" altLang="zh-CN" sz="1000" kern="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 and </a:t>
            </a:r>
            <a:r>
              <a:rPr lang="en-US" altLang="zh-CN" sz="1000" i="1" kern="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Glyma.11G163828</a:t>
            </a:r>
            <a:r>
              <a:rPr lang="en-US" altLang="zh-CN" sz="1000" kern="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(</a:t>
            </a:r>
            <a:r>
              <a:rPr lang="en-US" altLang="zh-CN" sz="1000" b="1" kern="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b</a:t>
            </a:r>
            <a:r>
              <a:rPr lang="en-US" altLang="zh-CN" sz="1000" kern="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).</a:t>
            </a:r>
            <a:endParaRPr lang="en-US" altLang="zh-CN" sz="1000" b="1" kern="0" dirty="0">
              <a:effectLst/>
              <a:highlight>
                <a:srgbClr val="FFFF00"/>
              </a:highlight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1009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extBox 255">
            <a:extLst>
              <a:ext uri="{FF2B5EF4-FFF2-40B4-BE49-F238E27FC236}">
                <a16:creationId xmlns:a16="http://schemas.microsoft.com/office/drawing/2014/main" id="{9C507F4E-E92C-4C8A-892E-533675D8D482}"/>
              </a:ext>
            </a:extLst>
          </p:cNvPr>
          <p:cNvSpPr txBox="1"/>
          <p:nvPr/>
        </p:nvSpPr>
        <p:spPr>
          <a:xfrm>
            <a:off x="549016" y="648000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 dirty="0">
                <a:latin typeface="Arial" pitchFamily="34" charset="0"/>
                <a:cs typeface="Arial" pitchFamily="34" charset="0"/>
              </a:rPr>
              <a:t>a</a:t>
            </a:r>
            <a:endParaRPr lang="zh-CN" alt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0" name="TextBox 331">
            <a:extLst>
              <a:ext uri="{FF2B5EF4-FFF2-40B4-BE49-F238E27FC236}">
                <a16:creationId xmlns:a16="http://schemas.microsoft.com/office/drawing/2014/main" id="{D21B240A-E0D6-40F8-818A-AC66415D6D5E}"/>
              </a:ext>
            </a:extLst>
          </p:cNvPr>
          <p:cNvSpPr txBox="1"/>
          <p:nvPr/>
        </p:nvSpPr>
        <p:spPr>
          <a:xfrm>
            <a:off x="3924000" y="648000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 dirty="0">
                <a:latin typeface="Arial" pitchFamily="34" charset="0"/>
                <a:cs typeface="Arial" pitchFamily="34" charset="0"/>
              </a:rPr>
              <a:t>b</a:t>
            </a:r>
            <a:endParaRPr lang="zh-CN" alt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2" name="文本框 221">
            <a:extLst>
              <a:ext uri="{FF2B5EF4-FFF2-40B4-BE49-F238E27FC236}">
                <a16:creationId xmlns:a16="http://schemas.microsoft.com/office/drawing/2014/main" id="{87A6D237-C305-44D1-A12E-48796E693B6B}"/>
              </a:ext>
            </a:extLst>
          </p:cNvPr>
          <p:cNvSpPr txBox="1"/>
          <p:nvPr/>
        </p:nvSpPr>
        <p:spPr>
          <a:xfrm>
            <a:off x="548680" y="6696000"/>
            <a:ext cx="6023812" cy="1678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 panose="02010600030101010101" pitchFamily="2" charset="-122"/>
                <a:cs typeface="Arial" pitchFamily="34" charset="0"/>
              </a:rPr>
              <a:t>Fig. S15</a:t>
            </a:r>
            <a:r>
              <a:rPr lang="en-US" altLang="zh-CN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Disruption of </a:t>
            </a:r>
            <a:r>
              <a:rPr lang="en-US" altLang="zh-CN" sz="1000" i="1" dirty="0">
                <a:latin typeface="Arial" panose="020B0604020202020204" pitchFamily="34" charset="0"/>
                <a:cs typeface="Arial" panose="020B0604020202020204" pitchFamily="34" charset="0"/>
              </a:rPr>
              <a:t>Glyma.01G075800 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altLang="zh-CN" sz="1000" i="1" dirty="0">
                <a:latin typeface="Arial" panose="020B0604020202020204" pitchFamily="34" charset="0"/>
                <a:cs typeface="Arial" panose="020B0604020202020204" pitchFamily="34" charset="0"/>
              </a:rPr>
              <a:t>Glyma.11G163828 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changed yield-related traits. </a:t>
            </a:r>
            <a:r>
              <a:rPr lang="en-US" altLang="zh-CN" sz="1000" b="1" kern="1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 </a:t>
            </a:r>
            <a:r>
              <a:rPr lang="en-US" altLang="zh-CN" sz="1000" kern="1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Plant architecture of wild type (WT) and knockout lines of </a:t>
            </a:r>
            <a:r>
              <a:rPr lang="en-US" altLang="zh-CN" sz="1000" i="1" kern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Glyma.01G075800 </a:t>
            </a:r>
            <a:r>
              <a:rPr lang="en-US" altLang="zh-CN" sz="1000" kern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and </a:t>
            </a:r>
            <a:r>
              <a:rPr lang="en-US" altLang="zh-CN" sz="1000" i="1" kern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Glyma.11G163828</a:t>
            </a:r>
            <a:r>
              <a:rPr lang="en-US" altLang="zh-CN" sz="1000" kern="1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. Scale bar, 5 cm. </a:t>
            </a:r>
            <a:r>
              <a:rPr lang="en-US" altLang="zh-CN" sz="1000" b="1" kern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b, c</a:t>
            </a:r>
            <a:r>
              <a:rPr lang="en-US" altLang="zh-CN" sz="1000" kern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The seed number per plant (</a:t>
            </a:r>
            <a:r>
              <a:rPr lang="en-US" altLang="zh-CN" sz="1000" b="1" kern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b</a:t>
            </a:r>
            <a:r>
              <a:rPr lang="en-US" altLang="zh-CN" sz="1000" kern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 and seed weight per plant (</a:t>
            </a:r>
            <a:r>
              <a:rPr lang="en-US" altLang="zh-CN" sz="1000" b="1" kern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c</a:t>
            </a:r>
            <a:r>
              <a:rPr lang="en-US" altLang="zh-CN" sz="1000" kern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</a:t>
            </a:r>
            <a:r>
              <a:rPr lang="en-US" altLang="zh-CN" sz="1000" i="1" kern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1000" kern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of WT and knockout lines of </a:t>
            </a:r>
            <a:r>
              <a:rPr lang="en-US" altLang="zh-CN" sz="1000" i="1" kern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Glyma.01G075800 </a:t>
            </a:r>
            <a:r>
              <a:rPr lang="en-US" altLang="zh-CN" sz="1000" kern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and </a:t>
            </a:r>
            <a:r>
              <a:rPr lang="en-US" altLang="zh-CN" sz="1000" i="1" kern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Glyma.11G163828 </a:t>
            </a:r>
            <a:r>
              <a:rPr lang="en-US" altLang="zh-CN" sz="1000" kern="100" dirty="0">
                <a:latin typeface="Arial" panose="020B0604020202020204" pitchFamily="34" charset="0"/>
                <a:cs typeface="Arial" panose="020B0604020202020204" pitchFamily="34" charset="0"/>
              </a:rPr>
              <a:t>(mean ± SD)</a:t>
            </a:r>
            <a:r>
              <a:rPr lang="en-US" altLang="zh-CN" sz="1000" kern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. * and ** indicate </a:t>
            </a:r>
            <a:r>
              <a:rPr lang="en-US" altLang="zh-CN" sz="1000" i="1" kern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P</a:t>
            </a:r>
            <a:r>
              <a:rPr lang="en-US" altLang="zh-CN" sz="1000" kern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&lt; 0.05 and </a:t>
            </a:r>
            <a:r>
              <a:rPr lang="en-US" altLang="zh-CN" sz="1000" i="1" kern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P</a:t>
            </a:r>
            <a:r>
              <a:rPr lang="en-US" altLang="zh-CN" sz="1000" kern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&lt; 0.01 </a:t>
            </a:r>
            <a:r>
              <a:rPr lang="en-US" altLang="zh-CN" sz="1000" kern="100" dirty="0">
                <a:latin typeface="Arial" panose="020B0604020202020204" pitchFamily="34" charset="0"/>
                <a:cs typeface="Arial" panose="020B0604020202020204" pitchFamily="34" charset="0"/>
              </a:rPr>
              <a:t>(Student’s t-test) for comparison between WT and </a:t>
            </a:r>
            <a:r>
              <a:rPr lang="en-US" altLang="zh-CN" sz="1000" kern="1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knockout lines, respectively.</a:t>
            </a:r>
            <a:r>
              <a:rPr lang="en-US" altLang="zh-CN" sz="1000" kern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1000" b="1" kern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d</a:t>
            </a:r>
            <a:r>
              <a:rPr lang="en-US" altLang="zh-CN" sz="1000" kern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The representative seeds of WT and ﻿knockout lines of </a:t>
            </a:r>
            <a:r>
              <a:rPr lang="en-US" altLang="zh-CN" sz="1000" i="1" dirty="0">
                <a:latin typeface="Arial" panose="020B0604020202020204" pitchFamily="34" charset="0"/>
                <a:cs typeface="Arial" panose="020B0604020202020204" pitchFamily="34" charset="0"/>
              </a:rPr>
              <a:t>Glyma.01G075800 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altLang="zh-CN" sz="1000" i="1" dirty="0">
                <a:latin typeface="Arial" panose="020B0604020202020204" pitchFamily="34" charset="0"/>
                <a:cs typeface="Arial" panose="020B0604020202020204" pitchFamily="34" charset="0"/>
              </a:rPr>
              <a:t>Glyma.11G163828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zh-CN" sz="1000" kern="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Scale bar, 1 cm. </a:t>
            </a:r>
            <a:r>
              <a:rPr lang="en-US" altLang="zh-CN" sz="1000" b="1" kern="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e 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100-seed weight of WT and knockout mutants of </a:t>
            </a:r>
            <a:r>
              <a:rPr lang="en-US" altLang="zh-CN" sz="1000" i="1" dirty="0">
                <a:latin typeface="Arial" panose="020B0604020202020204" pitchFamily="34" charset="0"/>
                <a:cs typeface="Arial" panose="020B0604020202020204" pitchFamily="34" charset="0"/>
              </a:rPr>
              <a:t>Glyma.01G075800 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altLang="zh-CN" sz="1000" i="1" dirty="0">
                <a:latin typeface="Arial" panose="020B0604020202020204" pitchFamily="34" charset="0"/>
                <a:cs typeface="Arial" panose="020B0604020202020204" pitchFamily="34" charset="0"/>
              </a:rPr>
              <a:t>Glyma.11G163828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000" kern="100" dirty="0">
                <a:latin typeface="Arial" panose="020B0604020202020204" pitchFamily="34" charset="0"/>
                <a:cs typeface="Arial" panose="020B0604020202020204" pitchFamily="34" charset="0"/>
              </a:rPr>
              <a:t>(mean ± SD). </a:t>
            </a:r>
            <a:endParaRPr lang="en-US" altLang="zh-CN" sz="1000" b="1" kern="0" dirty="0">
              <a:effectLst/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68" name="图片 67">
            <a:extLst>
              <a:ext uri="{FF2B5EF4-FFF2-40B4-BE49-F238E27FC236}">
                <a16:creationId xmlns:a16="http://schemas.microsoft.com/office/drawing/2014/main" id="{A5457A96-2206-4852-873C-C4E42E966B4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82602"/>
          <a:stretch/>
        </p:blipFill>
        <p:spPr>
          <a:xfrm>
            <a:off x="753486" y="901478"/>
            <a:ext cx="957901" cy="3600000"/>
          </a:xfrm>
          <a:prstGeom prst="rect">
            <a:avLst/>
          </a:prstGeom>
        </p:spPr>
      </p:pic>
      <p:sp>
        <p:nvSpPr>
          <p:cNvPr id="69" name="文本框 68">
            <a:extLst>
              <a:ext uri="{FF2B5EF4-FFF2-40B4-BE49-F238E27FC236}">
                <a16:creationId xmlns:a16="http://schemas.microsoft.com/office/drawing/2014/main" id="{27B81252-D7F1-4C44-83CE-7DFA819C4489}"/>
              </a:ext>
            </a:extLst>
          </p:cNvPr>
          <p:cNvSpPr txBox="1"/>
          <p:nvPr/>
        </p:nvSpPr>
        <p:spPr>
          <a:xfrm>
            <a:off x="1116950" y="4500000"/>
            <a:ext cx="4861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WT</a:t>
            </a:r>
            <a:endParaRPr lang="zh-CN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文本框 69">
            <a:extLst>
              <a:ext uri="{FF2B5EF4-FFF2-40B4-BE49-F238E27FC236}">
                <a16:creationId xmlns:a16="http://schemas.microsoft.com/office/drawing/2014/main" id="{45C57783-31EB-46C6-B159-9E8ADA3BB3A4}"/>
              </a:ext>
            </a:extLst>
          </p:cNvPr>
          <p:cNvSpPr txBox="1"/>
          <p:nvPr/>
        </p:nvSpPr>
        <p:spPr>
          <a:xfrm>
            <a:off x="1914732" y="4500000"/>
            <a:ext cx="6230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i="1" dirty="0">
                <a:latin typeface="Arial" panose="020B0604020202020204" pitchFamily="34" charset="0"/>
                <a:cs typeface="Arial" panose="020B0604020202020204" pitchFamily="34" charset="0"/>
              </a:rPr>
              <a:t>glyma.01g075800</a:t>
            </a:r>
          </a:p>
        </p:txBody>
      </p:sp>
      <p:sp>
        <p:nvSpPr>
          <p:cNvPr id="71" name="文本框 70">
            <a:extLst>
              <a:ext uri="{FF2B5EF4-FFF2-40B4-BE49-F238E27FC236}">
                <a16:creationId xmlns:a16="http://schemas.microsoft.com/office/drawing/2014/main" id="{A6EFE200-5E9F-4CD7-9860-3F3B90884946}"/>
              </a:ext>
            </a:extLst>
          </p:cNvPr>
          <p:cNvSpPr txBox="1"/>
          <p:nvPr/>
        </p:nvSpPr>
        <p:spPr>
          <a:xfrm>
            <a:off x="3068960" y="4500000"/>
            <a:ext cx="6281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i="1" dirty="0">
                <a:latin typeface="Arial" panose="020B0604020202020204" pitchFamily="34" charset="0"/>
                <a:cs typeface="Arial" panose="020B0604020202020204" pitchFamily="34" charset="0"/>
              </a:rPr>
              <a:t>glyma.11g163828</a:t>
            </a:r>
          </a:p>
        </p:txBody>
      </p:sp>
      <p:pic>
        <p:nvPicPr>
          <p:cNvPr id="72" name="图片 71">
            <a:extLst>
              <a:ext uri="{FF2B5EF4-FFF2-40B4-BE49-F238E27FC236}">
                <a16:creationId xmlns:a16="http://schemas.microsoft.com/office/drawing/2014/main" id="{B00D58AD-35B4-42A8-BF59-0E1F28E969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218" y="901478"/>
            <a:ext cx="1192583" cy="3600000"/>
          </a:xfrm>
          <a:prstGeom prst="rect">
            <a:avLst/>
          </a:prstGeom>
        </p:spPr>
      </p:pic>
      <p:pic>
        <p:nvPicPr>
          <p:cNvPr id="73" name="图片 72">
            <a:extLst>
              <a:ext uri="{FF2B5EF4-FFF2-40B4-BE49-F238E27FC236}">
                <a16:creationId xmlns:a16="http://schemas.microsoft.com/office/drawing/2014/main" id="{A3A8C459-BA3D-4DDC-B50F-49E2D2D23C9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36"/>
          <a:stretch/>
        </p:blipFill>
        <p:spPr>
          <a:xfrm>
            <a:off x="1740525" y="901478"/>
            <a:ext cx="1043972" cy="3600000"/>
          </a:xfrm>
          <a:prstGeom prst="rect">
            <a:avLst/>
          </a:prstGeom>
        </p:spPr>
      </p:pic>
      <p:sp>
        <p:nvSpPr>
          <p:cNvPr id="74" name="文本框 73">
            <a:extLst>
              <a:ext uri="{FF2B5EF4-FFF2-40B4-BE49-F238E27FC236}">
                <a16:creationId xmlns:a16="http://schemas.microsoft.com/office/drawing/2014/main" id="{AA76C072-44B8-4ABC-AC02-FF0B27C650E8}"/>
              </a:ext>
            </a:extLst>
          </p:cNvPr>
          <p:cNvSpPr txBox="1"/>
          <p:nvPr/>
        </p:nvSpPr>
        <p:spPr>
          <a:xfrm rot="16200000">
            <a:off x="3339287" y="3564839"/>
            <a:ext cx="146966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Seed weight per plant (g)</a:t>
            </a:r>
            <a:endParaRPr lang="zh-CN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文本框 74">
            <a:extLst>
              <a:ext uri="{FF2B5EF4-FFF2-40B4-BE49-F238E27FC236}">
                <a16:creationId xmlns:a16="http://schemas.microsoft.com/office/drawing/2014/main" id="{A4B68A3B-B77A-4829-95AD-82DE194203C1}"/>
              </a:ext>
            </a:extLst>
          </p:cNvPr>
          <p:cNvSpPr txBox="1"/>
          <p:nvPr/>
        </p:nvSpPr>
        <p:spPr>
          <a:xfrm rot="16200000">
            <a:off x="3329854" y="1538020"/>
            <a:ext cx="148852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Seed</a:t>
            </a:r>
            <a:r>
              <a:rPr lang="zh-CN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number</a:t>
            </a:r>
            <a:r>
              <a:rPr lang="zh-CN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per</a:t>
            </a:r>
            <a:r>
              <a:rPr lang="zh-CN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plant</a:t>
            </a:r>
            <a:endParaRPr lang="zh-CN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7" name="直接连接符 76">
            <a:extLst>
              <a:ext uri="{FF2B5EF4-FFF2-40B4-BE49-F238E27FC236}">
                <a16:creationId xmlns:a16="http://schemas.microsoft.com/office/drawing/2014/main" id="{F89FC993-FCDC-4378-85CC-DB13C8D39C2D}"/>
              </a:ext>
            </a:extLst>
          </p:cNvPr>
          <p:cNvCxnSpPr/>
          <p:nvPr/>
        </p:nvCxnSpPr>
        <p:spPr>
          <a:xfrm>
            <a:off x="792000" y="4090592"/>
            <a:ext cx="0" cy="363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接连接符 77">
            <a:extLst>
              <a:ext uri="{FF2B5EF4-FFF2-40B4-BE49-F238E27FC236}">
                <a16:creationId xmlns:a16="http://schemas.microsoft.com/office/drawing/2014/main" id="{4F5689A9-F852-4276-B876-F3E4E0B97F22}"/>
              </a:ext>
            </a:extLst>
          </p:cNvPr>
          <p:cNvCxnSpPr/>
          <p:nvPr/>
        </p:nvCxnSpPr>
        <p:spPr>
          <a:xfrm>
            <a:off x="2844000" y="4065392"/>
            <a:ext cx="0" cy="399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接连接符 78">
            <a:extLst>
              <a:ext uri="{FF2B5EF4-FFF2-40B4-BE49-F238E27FC236}">
                <a16:creationId xmlns:a16="http://schemas.microsoft.com/office/drawing/2014/main" id="{E68C30B1-6757-4CAF-B161-0D0E0F46BF4C}"/>
              </a:ext>
            </a:extLst>
          </p:cNvPr>
          <p:cNvCxnSpPr/>
          <p:nvPr/>
        </p:nvCxnSpPr>
        <p:spPr>
          <a:xfrm>
            <a:off x="1782000" y="4079792"/>
            <a:ext cx="0" cy="385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图片 4">
            <a:extLst>
              <a:ext uri="{FF2B5EF4-FFF2-40B4-BE49-F238E27FC236}">
                <a16:creationId xmlns:a16="http://schemas.microsoft.com/office/drawing/2014/main" id="{6AAD447A-306C-4543-822D-82249F617A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56000" y="915881"/>
            <a:ext cx="2007071" cy="1512000"/>
          </a:xfrm>
          <a:prstGeom prst="rect">
            <a:avLst/>
          </a:prstGeom>
        </p:spPr>
      </p:pic>
      <p:graphicFrame>
        <p:nvGraphicFramePr>
          <p:cNvPr id="37" name="图表 36">
            <a:extLst>
              <a:ext uri="{FF2B5EF4-FFF2-40B4-BE49-F238E27FC236}">
                <a16:creationId xmlns:a16="http://schemas.microsoft.com/office/drawing/2014/main" id="{449A17B9-81E9-4E4B-ABEA-70664619C28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9451236"/>
              </p:ext>
            </p:extLst>
          </p:nvPr>
        </p:nvGraphicFramePr>
        <p:xfrm>
          <a:off x="4129713" y="827992"/>
          <a:ext cx="222885" cy="16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38" name="TextBox 19">
            <a:extLst>
              <a:ext uri="{FF2B5EF4-FFF2-40B4-BE49-F238E27FC236}">
                <a16:creationId xmlns:a16="http://schemas.microsoft.com/office/drawing/2014/main" id="{21FD06A7-43EB-4840-9A98-FD0A7E3DDB5F}"/>
              </a:ext>
            </a:extLst>
          </p:cNvPr>
          <p:cNvSpPr txBox="1"/>
          <p:nvPr/>
        </p:nvSpPr>
        <p:spPr>
          <a:xfrm>
            <a:off x="4578342" y="2390006"/>
            <a:ext cx="4175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800" dirty="0">
                <a:latin typeface="Arial" panose="020B0604020202020204" pitchFamily="34" charset="0"/>
                <a:cs typeface="Arial" pitchFamily="34" charset="0"/>
              </a:rPr>
              <a:t>WT</a:t>
            </a: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F150BDDA-6D91-4F4C-A2B5-2D8D314FBFEC}"/>
              </a:ext>
            </a:extLst>
          </p:cNvPr>
          <p:cNvSpPr txBox="1"/>
          <p:nvPr/>
        </p:nvSpPr>
        <p:spPr>
          <a:xfrm>
            <a:off x="5652000" y="2390006"/>
            <a:ext cx="658814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800"/>
              </a:lnSpc>
            </a:pPr>
            <a:r>
              <a:rPr lang="en-US" altLang="zh-CN" sz="800" i="1" dirty="0">
                <a:latin typeface="Arial" panose="020B0604020202020204" pitchFamily="34" charset="0"/>
                <a:cs typeface="Arial" panose="020B0604020202020204" pitchFamily="34" charset="0"/>
              </a:rPr>
              <a:t>glyma.11g163828</a:t>
            </a: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D97AA6FB-1BAB-4923-BD82-F935B0CF6C3A}"/>
              </a:ext>
            </a:extLst>
          </p:cNvPr>
          <p:cNvSpPr txBox="1"/>
          <p:nvPr/>
        </p:nvSpPr>
        <p:spPr>
          <a:xfrm>
            <a:off x="5040000" y="2390006"/>
            <a:ext cx="676645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800"/>
              </a:lnSpc>
            </a:pPr>
            <a:r>
              <a:rPr lang="en-US" altLang="zh-CN" sz="800" i="1" dirty="0">
                <a:latin typeface="Arial" panose="020B0604020202020204" pitchFamily="34" charset="0"/>
                <a:cs typeface="Arial" panose="020B0604020202020204" pitchFamily="34" charset="0"/>
              </a:rPr>
              <a:t>glyma.01g075800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EDFE8E71-1F0A-42D9-8F0A-18D3C95976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59956" y="2931392"/>
            <a:ext cx="2003115" cy="1512000"/>
          </a:xfrm>
          <a:prstGeom prst="rect">
            <a:avLst/>
          </a:prstGeom>
        </p:spPr>
      </p:pic>
      <p:grpSp>
        <p:nvGrpSpPr>
          <p:cNvPr id="13" name="组合 12">
            <a:extLst>
              <a:ext uri="{FF2B5EF4-FFF2-40B4-BE49-F238E27FC236}">
                <a16:creationId xmlns:a16="http://schemas.microsoft.com/office/drawing/2014/main" id="{847E6EE9-DD55-4382-A5CE-0540A2FBE263}"/>
              </a:ext>
            </a:extLst>
          </p:cNvPr>
          <p:cNvGrpSpPr/>
          <p:nvPr/>
        </p:nvGrpSpPr>
        <p:grpSpPr>
          <a:xfrm>
            <a:off x="4581128" y="4407392"/>
            <a:ext cx="1732472" cy="297517"/>
            <a:chOff x="4730742" y="3067014"/>
            <a:chExt cx="1732472" cy="297517"/>
          </a:xfrm>
        </p:grpSpPr>
        <p:sp>
          <p:nvSpPr>
            <p:cNvPr id="45" name="TextBox 19">
              <a:extLst>
                <a:ext uri="{FF2B5EF4-FFF2-40B4-BE49-F238E27FC236}">
                  <a16:creationId xmlns:a16="http://schemas.microsoft.com/office/drawing/2014/main" id="{DA55A0D1-7CCC-44D2-893B-0C2D3FF594FF}"/>
                </a:ext>
              </a:extLst>
            </p:cNvPr>
            <p:cNvSpPr txBox="1"/>
            <p:nvPr/>
          </p:nvSpPr>
          <p:spPr>
            <a:xfrm>
              <a:off x="4730742" y="3067014"/>
              <a:ext cx="41755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800" dirty="0">
                  <a:latin typeface="Arial" panose="020B0604020202020204" pitchFamily="34" charset="0"/>
                  <a:cs typeface="Arial" pitchFamily="34" charset="0"/>
                </a:rPr>
                <a:t>WT</a:t>
              </a:r>
            </a:p>
          </p:txBody>
        </p:sp>
        <p:sp>
          <p:nvSpPr>
            <p:cNvPr id="46" name="文本框 45">
              <a:extLst>
                <a:ext uri="{FF2B5EF4-FFF2-40B4-BE49-F238E27FC236}">
                  <a16:creationId xmlns:a16="http://schemas.microsoft.com/office/drawing/2014/main" id="{A5595F04-9C7D-41D6-91BA-F63F8225EB74}"/>
                </a:ext>
              </a:extLst>
            </p:cNvPr>
            <p:cNvSpPr txBox="1"/>
            <p:nvPr/>
          </p:nvSpPr>
          <p:spPr>
            <a:xfrm>
              <a:off x="5804400" y="3067014"/>
              <a:ext cx="658814" cy="29751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800"/>
                </a:lnSpc>
              </a:pPr>
              <a:r>
                <a:rPr lang="en-US" altLang="zh-CN" sz="800" i="1" dirty="0">
                  <a:latin typeface="Arial" panose="020B0604020202020204" pitchFamily="34" charset="0"/>
                  <a:cs typeface="Arial" panose="020B0604020202020204" pitchFamily="34" charset="0"/>
                </a:rPr>
                <a:t>glyma.11g163828</a:t>
              </a:r>
            </a:p>
          </p:txBody>
        </p:sp>
        <p:sp>
          <p:nvSpPr>
            <p:cNvPr id="47" name="文本框 46">
              <a:extLst>
                <a:ext uri="{FF2B5EF4-FFF2-40B4-BE49-F238E27FC236}">
                  <a16:creationId xmlns:a16="http://schemas.microsoft.com/office/drawing/2014/main" id="{401CA14B-9E5C-46D1-AEF7-273D04A4DC05}"/>
                </a:ext>
              </a:extLst>
            </p:cNvPr>
            <p:cNvSpPr txBox="1"/>
            <p:nvPr/>
          </p:nvSpPr>
          <p:spPr>
            <a:xfrm>
              <a:off x="5192400" y="3067014"/>
              <a:ext cx="676645" cy="29751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800"/>
                </a:lnSpc>
              </a:pPr>
              <a:r>
                <a:rPr lang="en-US" altLang="zh-CN" sz="800" i="1" dirty="0">
                  <a:latin typeface="Arial" panose="020B0604020202020204" pitchFamily="34" charset="0"/>
                  <a:cs typeface="Arial" panose="020B0604020202020204" pitchFamily="34" charset="0"/>
                </a:rPr>
                <a:t>glyma.01g075800</a:t>
              </a:r>
            </a:p>
          </p:txBody>
        </p:sp>
      </p:grpSp>
      <p:graphicFrame>
        <p:nvGraphicFramePr>
          <p:cNvPr id="49" name="图表 48">
            <a:extLst>
              <a:ext uri="{FF2B5EF4-FFF2-40B4-BE49-F238E27FC236}">
                <a16:creationId xmlns:a16="http://schemas.microsoft.com/office/drawing/2014/main" id="{84A54BF4-76C2-40FA-A741-A8D6F231A82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8178386"/>
              </p:ext>
            </p:extLst>
          </p:nvPr>
        </p:nvGraphicFramePr>
        <p:xfrm>
          <a:off x="4181135" y="2937730"/>
          <a:ext cx="193798" cy="153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50" name="TextBox 255">
            <a:extLst>
              <a:ext uri="{FF2B5EF4-FFF2-40B4-BE49-F238E27FC236}">
                <a16:creationId xmlns:a16="http://schemas.microsoft.com/office/drawing/2014/main" id="{F3CF7E19-2D75-4E4E-9A6B-2423963C8AAD}"/>
              </a:ext>
            </a:extLst>
          </p:cNvPr>
          <p:cNvSpPr txBox="1"/>
          <p:nvPr/>
        </p:nvSpPr>
        <p:spPr>
          <a:xfrm>
            <a:off x="3924000" y="2643392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 dirty="0">
                <a:latin typeface="Arial" pitchFamily="34" charset="0"/>
                <a:cs typeface="Arial" pitchFamily="34" charset="0"/>
              </a:rPr>
              <a:t>c</a:t>
            </a:r>
            <a:endParaRPr lang="zh-CN" alt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51BC1641-D7B3-4BE0-A587-ED8014D2E20E}"/>
              </a:ext>
            </a:extLst>
          </p:cNvPr>
          <p:cNvSpPr/>
          <p:nvPr/>
        </p:nvSpPr>
        <p:spPr>
          <a:xfrm>
            <a:off x="5227608" y="1296907"/>
            <a:ext cx="302358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200" dirty="0">
                <a:latin typeface="Arial" pitchFamily="34" charset="0"/>
                <a:cs typeface="Arial" pitchFamily="34" charset="0"/>
              </a:rPr>
              <a:t>**</a:t>
            </a:r>
            <a:endParaRPr lang="zh-CN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7D8679B9-E1CF-41DD-8B01-124EDF802F28}"/>
              </a:ext>
            </a:extLst>
          </p:cNvPr>
          <p:cNvSpPr/>
          <p:nvPr/>
        </p:nvSpPr>
        <p:spPr>
          <a:xfrm>
            <a:off x="5829763" y="786499"/>
            <a:ext cx="303288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200" dirty="0">
                <a:latin typeface="Arial" pitchFamily="34" charset="0"/>
                <a:cs typeface="Arial" pitchFamily="34" charset="0"/>
              </a:rPr>
              <a:t>*</a:t>
            </a:r>
            <a:endParaRPr lang="zh-CN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00F5D90E-F835-4795-A020-E76308CAC796}"/>
              </a:ext>
            </a:extLst>
          </p:cNvPr>
          <p:cNvSpPr/>
          <p:nvPr/>
        </p:nvSpPr>
        <p:spPr>
          <a:xfrm>
            <a:off x="5229200" y="3386000"/>
            <a:ext cx="303288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200" dirty="0">
                <a:latin typeface="Arial" pitchFamily="34" charset="0"/>
                <a:cs typeface="Arial" pitchFamily="34" charset="0"/>
              </a:rPr>
              <a:t>**</a:t>
            </a:r>
            <a:endParaRPr lang="zh-CN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97022332-A3A7-4C57-B28C-30540DDB2054}"/>
              </a:ext>
            </a:extLst>
          </p:cNvPr>
          <p:cNvSpPr/>
          <p:nvPr/>
        </p:nvSpPr>
        <p:spPr>
          <a:xfrm>
            <a:off x="5833100" y="2843147"/>
            <a:ext cx="303288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200" dirty="0">
                <a:latin typeface="Arial" pitchFamily="34" charset="0"/>
                <a:cs typeface="Arial" pitchFamily="34" charset="0"/>
              </a:rPr>
              <a:t>*</a:t>
            </a:r>
            <a:endParaRPr lang="zh-CN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TextBox 255">
            <a:extLst>
              <a:ext uri="{FF2B5EF4-FFF2-40B4-BE49-F238E27FC236}">
                <a16:creationId xmlns:a16="http://schemas.microsoft.com/office/drawing/2014/main" id="{BCE0E482-44B2-402B-86B5-941CA66BB29C}"/>
              </a:ext>
            </a:extLst>
          </p:cNvPr>
          <p:cNvSpPr txBox="1"/>
          <p:nvPr/>
        </p:nvSpPr>
        <p:spPr>
          <a:xfrm>
            <a:off x="548680" y="4788000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 dirty="0">
                <a:latin typeface="Arial" pitchFamily="34" charset="0"/>
                <a:cs typeface="Arial" pitchFamily="34" charset="0"/>
              </a:rPr>
              <a:t>d</a:t>
            </a:r>
            <a:endParaRPr lang="zh-CN" alt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TextBox 331">
            <a:extLst>
              <a:ext uri="{FF2B5EF4-FFF2-40B4-BE49-F238E27FC236}">
                <a16:creationId xmlns:a16="http://schemas.microsoft.com/office/drawing/2014/main" id="{BF073F52-DAA9-4294-B86C-88044659E6EA}"/>
              </a:ext>
            </a:extLst>
          </p:cNvPr>
          <p:cNvSpPr txBox="1"/>
          <p:nvPr/>
        </p:nvSpPr>
        <p:spPr>
          <a:xfrm>
            <a:off x="3924000" y="4788000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 dirty="0">
                <a:latin typeface="Arial" pitchFamily="34" charset="0"/>
                <a:cs typeface="Arial" pitchFamily="34" charset="0"/>
              </a:rPr>
              <a:t>e</a:t>
            </a:r>
            <a:endParaRPr lang="zh-CN" alt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145">
            <a:extLst>
              <a:ext uri="{FF2B5EF4-FFF2-40B4-BE49-F238E27FC236}">
                <a16:creationId xmlns:a16="http://schemas.microsoft.com/office/drawing/2014/main" id="{03FCDBEA-FD95-4272-BE1E-8771E40E5276}"/>
              </a:ext>
            </a:extLst>
          </p:cNvPr>
          <p:cNvSpPr txBox="1"/>
          <p:nvPr/>
        </p:nvSpPr>
        <p:spPr>
          <a:xfrm rot="16200000">
            <a:off x="3311382" y="5576527"/>
            <a:ext cx="14874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800" dirty="0">
                <a:latin typeface="Arial" pitchFamily="34" charset="0"/>
                <a:cs typeface="Arial" pitchFamily="34" charset="0"/>
              </a:rPr>
              <a:t>100-seed weight (g)</a:t>
            </a:r>
          </a:p>
        </p:txBody>
      </p:sp>
      <p:graphicFrame>
        <p:nvGraphicFramePr>
          <p:cNvPr id="63" name="图表 62">
            <a:extLst>
              <a:ext uri="{FF2B5EF4-FFF2-40B4-BE49-F238E27FC236}">
                <a16:creationId xmlns:a16="http://schemas.microsoft.com/office/drawing/2014/main" id="{F8B1AD28-6592-47DD-A236-F70DDECBCE7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7643501"/>
              </p:ext>
            </p:extLst>
          </p:nvPr>
        </p:nvGraphicFramePr>
        <p:xfrm>
          <a:off x="4191752" y="4872680"/>
          <a:ext cx="193798" cy="160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pSp>
        <p:nvGrpSpPr>
          <p:cNvPr id="6" name="组合 5">
            <a:extLst>
              <a:ext uri="{FF2B5EF4-FFF2-40B4-BE49-F238E27FC236}">
                <a16:creationId xmlns:a16="http://schemas.microsoft.com/office/drawing/2014/main" id="{ECC0D52F-283B-4A39-9599-651305F83392}"/>
              </a:ext>
            </a:extLst>
          </p:cNvPr>
          <p:cNvGrpSpPr>
            <a:grpSpLocks noChangeAspect="1"/>
          </p:cNvGrpSpPr>
          <p:nvPr/>
        </p:nvGrpSpPr>
        <p:grpSpPr>
          <a:xfrm>
            <a:off x="1565970" y="4943463"/>
            <a:ext cx="2366945" cy="1728000"/>
            <a:chOff x="1049011" y="1573230"/>
            <a:chExt cx="4776186" cy="3486876"/>
          </a:xfrm>
        </p:grpSpPr>
        <p:pic>
          <p:nvPicPr>
            <p:cNvPr id="62" name="图片 61">
              <a:extLst>
                <a:ext uri="{FF2B5EF4-FFF2-40B4-BE49-F238E27FC236}">
                  <a16:creationId xmlns:a16="http://schemas.microsoft.com/office/drawing/2014/main" id="{F8D45D31-5037-4C2F-8093-75ACDBBDB3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4" t="15016" r="29087" b="34140"/>
            <a:stretch/>
          </p:blipFill>
          <p:spPr>
            <a:xfrm>
              <a:off x="1049011" y="1573230"/>
              <a:ext cx="4776186" cy="3486876"/>
            </a:xfrm>
            <a:prstGeom prst="rect">
              <a:avLst/>
            </a:prstGeom>
          </p:spPr>
        </p:pic>
        <p:cxnSp>
          <p:nvCxnSpPr>
            <p:cNvPr id="4" name="直接连接符 3">
              <a:extLst>
                <a:ext uri="{FF2B5EF4-FFF2-40B4-BE49-F238E27FC236}">
                  <a16:creationId xmlns:a16="http://schemas.microsoft.com/office/drawing/2014/main" id="{9480BEC1-B797-471A-B07F-9FB8DA76DF30}"/>
                </a:ext>
              </a:extLst>
            </p:cNvPr>
            <p:cNvCxnSpPr>
              <a:cxnSpLocks/>
            </p:cNvCxnSpPr>
            <p:nvPr/>
          </p:nvCxnSpPr>
          <p:spPr>
            <a:xfrm>
              <a:off x="5133611" y="4964703"/>
              <a:ext cx="637199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5" name="图片 14">
            <a:extLst>
              <a:ext uri="{FF2B5EF4-FFF2-40B4-BE49-F238E27FC236}">
                <a16:creationId xmlns:a16="http://schemas.microsoft.com/office/drawing/2014/main" id="{DB6D9B8A-4D97-4A80-9034-65D887F68CB0}"/>
              </a:ext>
            </a:extLst>
          </p:cNvPr>
          <p:cNvPicPr>
            <a:picLocks/>
          </p:cNvPicPr>
          <p:nvPr/>
        </p:nvPicPr>
        <p:blipFill>
          <a:blip r:embed="rId12"/>
          <a:stretch>
            <a:fillRect/>
          </a:stretch>
        </p:blipFill>
        <p:spPr>
          <a:xfrm>
            <a:off x="4359600" y="4940529"/>
            <a:ext cx="1998338" cy="1512000"/>
          </a:xfrm>
          <a:prstGeom prst="rect">
            <a:avLst/>
          </a:prstGeom>
        </p:spPr>
      </p:pic>
      <p:grpSp>
        <p:nvGrpSpPr>
          <p:cNvPr id="64" name="组合 63">
            <a:extLst>
              <a:ext uri="{FF2B5EF4-FFF2-40B4-BE49-F238E27FC236}">
                <a16:creationId xmlns:a16="http://schemas.microsoft.com/office/drawing/2014/main" id="{8111728B-86A6-4117-9F49-2184BA28E078}"/>
              </a:ext>
            </a:extLst>
          </p:cNvPr>
          <p:cNvGrpSpPr/>
          <p:nvPr/>
        </p:nvGrpSpPr>
        <p:grpSpPr>
          <a:xfrm>
            <a:off x="4578342" y="6431481"/>
            <a:ext cx="1732472" cy="297517"/>
            <a:chOff x="4730742" y="3067014"/>
            <a:chExt cx="1732472" cy="297517"/>
          </a:xfrm>
        </p:grpSpPr>
        <p:sp>
          <p:nvSpPr>
            <p:cNvPr id="81" name="TextBox 19">
              <a:extLst>
                <a:ext uri="{FF2B5EF4-FFF2-40B4-BE49-F238E27FC236}">
                  <a16:creationId xmlns:a16="http://schemas.microsoft.com/office/drawing/2014/main" id="{6C77FE75-D1FB-41C6-806D-2524D4143F22}"/>
                </a:ext>
              </a:extLst>
            </p:cNvPr>
            <p:cNvSpPr txBox="1"/>
            <p:nvPr/>
          </p:nvSpPr>
          <p:spPr>
            <a:xfrm>
              <a:off x="4730742" y="3067014"/>
              <a:ext cx="41755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800" dirty="0">
                  <a:latin typeface="Arial" panose="020B0604020202020204" pitchFamily="34" charset="0"/>
                  <a:cs typeface="Arial" pitchFamily="34" charset="0"/>
                </a:rPr>
                <a:t>WT</a:t>
              </a:r>
            </a:p>
          </p:txBody>
        </p:sp>
        <p:sp>
          <p:nvSpPr>
            <p:cNvPr id="82" name="文本框 81">
              <a:extLst>
                <a:ext uri="{FF2B5EF4-FFF2-40B4-BE49-F238E27FC236}">
                  <a16:creationId xmlns:a16="http://schemas.microsoft.com/office/drawing/2014/main" id="{B326CF83-5840-48C7-A499-5EAAC6B28655}"/>
                </a:ext>
              </a:extLst>
            </p:cNvPr>
            <p:cNvSpPr txBox="1"/>
            <p:nvPr/>
          </p:nvSpPr>
          <p:spPr>
            <a:xfrm>
              <a:off x="5804400" y="3067014"/>
              <a:ext cx="658814" cy="29751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800"/>
                </a:lnSpc>
              </a:pPr>
              <a:r>
                <a:rPr lang="en-US" altLang="zh-CN" sz="800" i="1" dirty="0">
                  <a:latin typeface="Arial" panose="020B0604020202020204" pitchFamily="34" charset="0"/>
                  <a:cs typeface="Arial" panose="020B0604020202020204" pitchFamily="34" charset="0"/>
                </a:rPr>
                <a:t>glyma.11g163828</a:t>
              </a:r>
            </a:p>
          </p:txBody>
        </p:sp>
        <p:sp>
          <p:nvSpPr>
            <p:cNvPr id="83" name="文本框 82">
              <a:extLst>
                <a:ext uri="{FF2B5EF4-FFF2-40B4-BE49-F238E27FC236}">
                  <a16:creationId xmlns:a16="http://schemas.microsoft.com/office/drawing/2014/main" id="{C686EF8D-808B-4DC0-845B-271870903161}"/>
                </a:ext>
              </a:extLst>
            </p:cNvPr>
            <p:cNvSpPr txBox="1"/>
            <p:nvPr/>
          </p:nvSpPr>
          <p:spPr>
            <a:xfrm>
              <a:off x="5192400" y="3067014"/>
              <a:ext cx="676645" cy="29751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800"/>
                </a:lnSpc>
              </a:pPr>
              <a:r>
                <a:rPr lang="en-US" altLang="zh-CN" sz="800" i="1" dirty="0">
                  <a:latin typeface="Arial" panose="020B0604020202020204" pitchFamily="34" charset="0"/>
                  <a:cs typeface="Arial" panose="020B0604020202020204" pitchFamily="34" charset="0"/>
                </a:rPr>
                <a:t>glyma.01g075800</a:t>
              </a:r>
            </a:p>
          </p:txBody>
        </p:sp>
      </p:grpSp>
      <p:sp>
        <p:nvSpPr>
          <p:cNvPr id="65" name="TextBox 19">
            <a:extLst>
              <a:ext uri="{FF2B5EF4-FFF2-40B4-BE49-F238E27FC236}">
                <a16:creationId xmlns:a16="http://schemas.microsoft.com/office/drawing/2014/main" id="{63E0C27D-57A3-4660-A023-F0497C236619}"/>
              </a:ext>
            </a:extLst>
          </p:cNvPr>
          <p:cNvSpPr txBox="1"/>
          <p:nvPr/>
        </p:nvSpPr>
        <p:spPr>
          <a:xfrm>
            <a:off x="612000" y="5135481"/>
            <a:ext cx="1008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zh-CN" sz="800" dirty="0">
                <a:latin typeface="Arial" panose="020B0604020202020204" pitchFamily="34" charset="0"/>
                <a:cs typeface="Arial" pitchFamily="34" charset="0"/>
              </a:rPr>
              <a:t>WT</a:t>
            </a:r>
          </a:p>
        </p:txBody>
      </p:sp>
      <p:sp>
        <p:nvSpPr>
          <p:cNvPr id="66" name="文本框 65">
            <a:extLst>
              <a:ext uri="{FF2B5EF4-FFF2-40B4-BE49-F238E27FC236}">
                <a16:creationId xmlns:a16="http://schemas.microsoft.com/office/drawing/2014/main" id="{9C82C9AA-B17D-46F4-B7AB-B700DC093E32}"/>
              </a:ext>
            </a:extLst>
          </p:cNvPr>
          <p:cNvSpPr txBox="1"/>
          <p:nvPr/>
        </p:nvSpPr>
        <p:spPr>
          <a:xfrm>
            <a:off x="612000" y="6377481"/>
            <a:ext cx="1008000" cy="1949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ts val="800"/>
              </a:lnSpc>
            </a:pPr>
            <a:r>
              <a:rPr lang="en-US" altLang="zh-CN" sz="800" i="1" dirty="0">
                <a:latin typeface="Arial" panose="020B0604020202020204" pitchFamily="34" charset="0"/>
                <a:cs typeface="Arial" panose="020B0604020202020204" pitchFamily="34" charset="0"/>
              </a:rPr>
              <a:t>glyma.11g163828</a:t>
            </a:r>
          </a:p>
        </p:txBody>
      </p:sp>
      <p:sp>
        <p:nvSpPr>
          <p:cNvPr id="67" name="文本框 66">
            <a:extLst>
              <a:ext uri="{FF2B5EF4-FFF2-40B4-BE49-F238E27FC236}">
                <a16:creationId xmlns:a16="http://schemas.microsoft.com/office/drawing/2014/main" id="{CE8DD998-945B-4BCC-BE65-F9D2302431F8}"/>
              </a:ext>
            </a:extLst>
          </p:cNvPr>
          <p:cNvSpPr txBox="1"/>
          <p:nvPr/>
        </p:nvSpPr>
        <p:spPr>
          <a:xfrm>
            <a:off x="612000" y="5783481"/>
            <a:ext cx="1008000" cy="1949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ts val="800"/>
              </a:lnSpc>
            </a:pPr>
            <a:r>
              <a:rPr lang="en-US" altLang="zh-CN" sz="800" i="1" dirty="0">
                <a:latin typeface="Arial" panose="020B0604020202020204" pitchFamily="34" charset="0"/>
                <a:cs typeface="Arial" panose="020B0604020202020204" pitchFamily="34" charset="0"/>
              </a:rPr>
              <a:t>glyma.01g075800</a:t>
            </a:r>
          </a:p>
        </p:txBody>
      </p:sp>
    </p:spTree>
    <p:extLst>
      <p:ext uri="{BB962C8B-B14F-4D97-AF65-F5344CB8AC3E}">
        <p14:creationId xmlns:p14="http://schemas.microsoft.com/office/powerpoint/2010/main" val="3093183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6B860224-11EA-4729-9B7A-790CAFF3294A}"/>
              </a:ext>
            </a:extLst>
          </p:cNvPr>
          <p:cNvSpPr txBox="1"/>
          <p:nvPr/>
        </p:nvSpPr>
        <p:spPr>
          <a:xfrm>
            <a:off x="836711" y="7185248"/>
            <a:ext cx="5184576" cy="294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 panose="02010600030101010101" pitchFamily="2" charset="-122"/>
                <a:cs typeface="Arial" pitchFamily="34" charset="0"/>
              </a:rPr>
              <a:t>Fig. S</a:t>
            </a:r>
            <a:r>
              <a:rPr lang="en-US" altLang="zh-CN" sz="1000" b="1" dirty="0">
                <a:solidFill>
                  <a:prstClr val="black"/>
                </a:solidFill>
                <a:latin typeface="Arial" pitchFamily="34" charset="0"/>
                <a:ea typeface="宋体" panose="02010600030101010101" pitchFamily="2" charset="-122"/>
                <a:cs typeface="Arial" pitchFamily="34" charset="0"/>
              </a:rPr>
              <a:t>2 </a:t>
            </a:r>
            <a:r>
              <a:rPr lang="en-US" altLang="zh-CN" sz="1000" dirty="0">
                <a:solidFill>
                  <a:prstClr val="black"/>
                </a:solidFill>
                <a:latin typeface="Arial" pitchFamily="34" charset="0"/>
                <a:ea typeface="宋体" panose="02010600030101010101" pitchFamily="2" charset="-122"/>
                <a:cs typeface="Arial" pitchFamily="34" charset="0"/>
              </a:rPr>
              <a:t>Clustering of the top motif identified for each TF with canonical binding motif. </a:t>
            </a:r>
            <a:endParaRPr lang="en-US" altLang="zh-CN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C6052C59-629E-4E11-8BB6-BDA035C73F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4528"/>
            <a:ext cx="6858000" cy="6590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742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ABAD621F-3A52-46F1-A69E-6DFA92A175E8}"/>
              </a:ext>
            </a:extLst>
          </p:cNvPr>
          <p:cNvSpPr txBox="1"/>
          <p:nvPr/>
        </p:nvSpPr>
        <p:spPr>
          <a:xfrm>
            <a:off x="836711" y="5313040"/>
            <a:ext cx="5184576" cy="7562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宋体" panose="02010600030101010101" pitchFamily="2" charset="-122"/>
                <a:cs typeface="Arial" pitchFamily="34" charset="0"/>
              </a:rPr>
              <a:t>Fig. S</a:t>
            </a:r>
            <a:r>
              <a:rPr lang="en-US" altLang="zh-CN" sz="1000" b="1" dirty="0">
                <a:latin typeface="Arial" pitchFamily="34" charset="0"/>
                <a:ea typeface="宋体" panose="02010600030101010101" pitchFamily="2" charset="-122"/>
                <a:cs typeface="Arial" pitchFamily="34" charset="0"/>
              </a:rPr>
              <a:t>3 </a:t>
            </a:r>
            <a:r>
              <a:rPr lang="en-US" altLang="zh-CN" sz="1000" dirty="0">
                <a:latin typeface="Arial" pitchFamily="34" charset="0"/>
                <a:ea typeface="宋体" panose="02010600030101010101" pitchFamily="2" charset="-122"/>
                <a:cs typeface="Arial" pitchFamily="34" charset="0"/>
              </a:rPr>
              <a:t>Correlation matrix based on the presence and absence of TF peaks within 2 kb windows across the genome among all TFs with canonical binding motifs. Each square represents the Pearson’s correlation coefficient between a pair of TFs.</a:t>
            </a:r>
            <a:endParaRPr lang="en-US" altLang="zh-CN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4E01F337-FBF8-4D8B-80CB-600338CD25D3}"/>
              </a:ext>
            </a:extLst>
          </p:cNvPr>
          <p:cNvGrpSpPr/>
          <p:nvPr/>
        </p:nvGrpSpPr>
        <p:grpSpPr>
          <a:xfrm>
            <a:off x="1224000" y="900000"/>
            <a:ext cx="4878824" cy="4480950"/>
            <a:chOff x="1224000" y="900000"/>
            <a:chExt cx="4878824" cy="4480950"/>
          </a:xfrm>
        </p:grpSpPr>
        <p:grpSp>
          <p:nvGrpSpPr>
            <p:cNvPr id="34" name="组合 33">
              <a:extLst>
                <a:ext uri="{FF2B5EF4-FFF2-40B4-BE49-F238E27FC236}">
                  <a16:creationId xmlns:a16="http://schemas.microsoft.com/office/drawing/2014/main" id="{2E732DD3-6949-449B-A770-D1D6EA396940}"/>
                </a:ext>
              </a:extLst>
            </p:cNvPr>
            <p:cNvGrpSpPr/>
            <p:nvPr/>
          </p:nvGrpSpPr>
          <p:grpSpPr>
            <a:xfrm>
              <a:off x="1224000" y="900000"/>
              <a:ext cx="4878824" cy="4480950"/>
              <a:chOff x="1224000" y="900000"/>
              <a:chExt cx="4878824" cy="4480950"/>
            </a:xfrm>
          </p:grpSpPr>
          <p:pic>
            <p:nvPicPr>
              <p:cNvPr id="28" name="图片 27">
                <a:extLst>
                  <a:ext uri="{FF2B5EF4-FFF2-40B4-BE49-F238E27FC236}">
                    <a16:creationId xmlns:a16="http://schemas.microsoft.com/office/drawing/2014/main" id="{6CF06E99-0056-4548-B955-E7F8DFC0011E}"/>
                  </a:ext>
                </a:extLst>
              </p:cNvPr>
              <p:cNvPicPr>
                <a:picLocks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224000" y="900000"/>
                <a:ext cx="4374000" cy="4413040"/>
              </a:xfrm>
              <a:prstGeom prst="rect">
                <a:avLst/>
              </a:prstGeom>
            </p:spPr>
          </p:pic>
          <p:sp>
            <p:nvSpPr>
              <p:cNvPr id="5" name="TextBox 13">
                <a:extLst>
                  <a:ext uri="{FF2B5EF4-FFF2-40B4-BE49-F238E27FC236}">
                    <a16:creationId xmlns:a16="http://schemas.microsoft.com/office/drawing/2014/main" id="{4EF14099-CAE1-439D-8F18-60AA0C963F1D}"/>
                  </a:ext>
                </a:extLst>
              </p:cNvPr>
              <p:cNvSpPr txBox="1"/>
              <p:nvPr/>
            </p:nvSpPr>
            <p:spPr>
              <a:xfrm>
                <a:off x="1620000" y="1224000"/>
                <a:ext cx="601065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800" dirty="0">
                    <a:latin typeface="Arial" pitchFamily="34" charset="0"/>
                    <a:cs typeface="Arial" pitchFamily="34" charset="0"/>
                  </a:rPr>
                  <a:t>ERF</a:t>
                </a:r>
                <a:endParaRPr lang="zh-CN" altLang="en-US" sz="8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" name="TextBox 13">
                <a:extLst>
                  <a:ext uri="{FF2B5EF4-FFF2-40B4-BE49-F238E27FC236}">
                    <a16:creationId xmlns:a16="http://schemas.microsoft.com/office/drawing/2014/main" id="{6298767F-5A49-4205-997F-D63B84A79D76}"/>
                  </a:ext>
                </a:extLst>
              </p:cNvPr>
              <p:cNvSpPr txBox="1"/>
              <p:nvPr/>
            </p:nvSpPr>
            <p:spPr>
              <a:xfrm>
                <a:off x="2376000" y="1980000"/>
                <a:ext cx="601065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800" dirty="0">
                    <a:latin typeface="Arial" pitchFamily="34" charset="0"/>
                    <a:cs typeface="Arial" pitchFamily="34" charset="0"/>
                  </a:rPr>
                  <a:t>WRKY</a:t>
                </a:r>
                <a:endParaRPr lang="zh-CN" altLang="en-US" sz="8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" name="TextBox 13">
                <a:extLst>
                  <a:ext uri="{FF2B5EF4-FFF2-40B4-BE49-F238E27FC236}">
                    <a16:creationId xmlns:a16="http://schemas.microsoft.com/office/drawing/2014/main" id="{29B79414-9585-4380-A6B2-BD41ADC8726C}"/>
                  </a:ext>
                </a:extLst>
              </p:cNvPr>
              <p:cNvSpPr txBox="1"/>
              <p:nvPr/>
            </p:nvSpPr>
            <p:spPr>
              <a:xfrm>
                <a:off x="2844000" y="2412000"/>
                <a:ext cx="601065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800" dirty="0">
                    <a:latin typeface="Arial" pitchFamily="34" charset="0"/>
                    <a:cs typeface="Arial" pitchFamily="34" charset="0"/>
                  </a:rPr>
                  <a:t>HSF</a:t>
                </a:r>
                <a:endParaRPr lang="zh-CN" altLang="en-US" sz="8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" name="TextBox 13">
                <a:extLst>
                  <a:ext uri="{FF2B5EF4-FFF2-40B4-BE49-F238E27FC236}">
                    <a16:creationId xmlns:a16="http://schemas.microsoft.com/office/drawing/2014/main" id="{0BD6B3FA-9536-45C6-9B13-07C5F57CC3D6}"/>
                  </a:ext>
                </a:extLst>
              </p:cNvPr>
              <p:cNvSpPr txBox="1"/>
              <p:nvPr/>
            </p:nvSpPr>
            <p:spPr>
              <a:xfrm>
                <a:off x="3132000" y="2736000"/>
                <a:ext cx="601065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800" dirty="0">
                    <a:latin typeface="Arial" pitchFamily="34" charset="0"/>
                    <a:cs typeface="Arial" pitchFamily="34" charset="0"/>
                  </a:rPr>
                  <a:t>B3</a:t>
                </a:r>
                <a:endParaRPr lang="zh-CN" altLang="en-US" sz="8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" name="TextBox 13">
                <a:extLst>
                  <a:ext uri="{FF2B5EF4-FFF2-40B4-BE49-F238E27FC236}">
                    <a16:creationId xmlns:a16="http://schemas.microsoft.com/office/drawing/2014/main" id="{69BF8F06-FE96-4C9C-A40F-CFFC1DCA52D1}"/>
                  </a:ext>
                </a:extLst>
              </p:cNvPr>
              <p:cNvSpPr txBox="1"/>
              <p:nvPr/>
            </p:nvSpPr>
            <p:spPr>
              <a:xfrm>
                <a:off x="3240000" y="2864768"/>
                <a:ext cx="601065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800" dirty="0">
                    <a:latin typeface="Arial" pitchFamily="34" charset="0"/>
                    <a:cs typeface="Arial" pitchFamily="34" charset="0"/>
                  </a:rPr>
                  <a:t>TCP</a:t>
                </a:r>
                <a:endParaRPr lang="zh-CN" altLang="en-US" sz="8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" name="TextBox 13">
                <a:extLst>
                  <a:ext uri="{FF2B5EF4-FFF2-40B4-BE49-F238E27FC236}">
                    <a16:creationId xmlns:a16="http://schemas.microsoft.com/office/drawing/2014/main" id="{F3E19EFA-B777-4379-9C7E-E8A270E2B708}"/>
                  </a:ext>
                </a:extLst>
              </p:cNvPr>
              <p:cNvSpPr txBox="1"/>
              <p:nvPr/>
            </p:nvSpPr>
            <p:spPr>
              <a:xfrm>
                <a:off x="3384000" y="2988000"/>
                <a:ext cx="601065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800" dirty="0">
                    <a:latin typeface="Arial" pitchFamily="34" charset="0"/>
                    <a:cs typeface="Arial" pitchFamily="34" charset="0"/>
                  </a:rPr>
                  <a:t>SBP</a:t>
                </a:r>
                <a:endParaRPr lang="zh-CN" altLang="en-US" sz="8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" name="TextBox 13">
                <a:extLst>
                  <a:ext uri="{FF2B5EF4-FFF2-40B4-BE49-F238E27FC236}">
                    <a16:creationId xmlns:a16="http://schemas.microsoft.com/office/drawing/2014/main" id="{970D7FCD-98A3-4347-9E75-25CDF9FDBBA4}"/>
                  </a:ext>
                </a:extLst>
              </p:cNvPr>
              <p:cNvSpPr txBox="1"/>
              <p:nvPr/>
            </p:nvSpPr>
            <p:spPr>
              <a:xfrm>
                <a:off x="3600000" y="3240000"/>
                <a:ext cx="601065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800" dirty="0">
                    <a:latin typeface="Arial" pitchFamily="34" charset="0"/>
                    <a:cs typeface="Arial" pitchFamily="34" charset="0"/>
                  </a:rPr>
                  <a:t>bZIP</a:t>
                </a:r>
                <a:endParaRPr lang="zh-CN" altLang="en-US" sz="8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" name="TextBox 13">
                <a:extLst>
                  <a:ext uri="{FF2B5EF4-FFF2-40B4-BE49-F238E27FC236}">
                    <a16:creationId xmlns:a16="http://schemas.microsoft.com/office/drawing/2014/main" id="{41B23575-07AA-4562-9BC3-0E35AF61437F}"/>
                  </a:ext>
                </a:extLst>
              </p:cNvPr>
              <p:cNvSpPr txBox="1"/>
              <p:nvPr/>
            </p:nvSpPr>
            <p:spPr>
              <a:xfrm>
                <a:off x="3996000" y="3600000"/>
                <a:ext cx="601065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800" dirty="0">
                    <a:latin typeface="Arial" pitchFamily="34" charset="0"/>
                    <a:cs typeface="Arial" pitchFamily="34" charset="0"/>
                  </a:rPr>
                  <a:t>MYB</a:t>
                </a:r>
                <a:endParaRPr lang="zh-CN" altLang="en-US" sz="8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" name="TextBox 13">
                <a:extLst>
                  <a:ext uri="{FF2B5EF4-FFF2-40B4-BE49-F238E27FC236}">
                    <a16:creationId xmlns:a16="http://schemas.microsoft.com/office/drawing/2014/main" id="{52A8650C-CCBB-4369-837B-7EEFD98CA346}"/>
                  </a:ext>
                </a:extLst>
              </p:cNvPr>
              <p:cNvSpPr txBox="1"/>
              <p:nvPr/>
            </p:nvSpPr>
            <p:spPr>
              <a:xfrm>
                <a:off x="4284000" y="3924000"/>
                <a:ext cx="601065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800" dirty="0">
                    <a:latin typeface="Arial" pitchFamily="34" charset="0"/>
                    <a:cs typeface="Arial" pitchFamily="34" charset="0"/>
                  </a:rPr>
                  <a:t>Dof</a:t>
                </a:r>
                <a:endParaRPr lang="zh-CN" altLang="en-US" sz="8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CC5747A-41BB-4304-8450-9ACAAFF61421}"/>
                  </a:ext>
                </a:extLst>
              </p:cNvPr>
              <p:cNvSpPr txBox="1"/>
              <p:nvPr/>
            </p:nvSpPr>
            <p:spPr>
              <a:xfrm>
                <a:off x="4482000" y="4122000"/>
                <a:ext cx="601065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800" dirty="0">
                    <a:latin typeface="Arial" pitchFamily="34" charset="0"/>
                    <a:cs typeface="Arial" pitchFamily="34" charset="0"/>
                  </a:rPr>
                  <a:t>NAC</a:t>
                </a:r>
                <a:endParaRPr lang="zh-CN" altLang="en-US" sz="8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" name="TextBox 13">
                <a:extLst>
                  <a:ext uri="{FF2B5EF4-FFF2-40B4-BE49-F238E27FC236}">
                    <a16:creationId xmlns:a16="http://schemas.microsoft.com/office/drawing/2014/main" id="{1749A9DD-ADCC-4EAA-9C70-6110D33BCA7E}"/>
                  </a:ext>
                </a:extLst>
              </p:cNvPr>
              <p:cNvSpPr txBox="1"/>
              <p:nvPr/>
            </p:nvSpPr>
            <p:spPr>
              <a:xfrm>
                <a:off x="4752000" y="4356000"/>
                <a:ext cx="81082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800" dirty="0">
                    <a:latin typeface="Arial" pitchFamily="34" charset="0"/>
                    <a:cs typeface="Arial" pitchFamily="34" charset="0"/>
                  </a:rPr>
                  <a:t>MYB-related</a:t>
                </a:r>
                <a:endParaRPr lang="zh-CN" altLang="en-US" sz="8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" name="TextBox 13">
                <a:extLst>
                  <a:ext uri="{FF2B5EF4-FFF2-40B4-BE49-F238E27FC236}">
                    <a16:creationId xmlns:a16="http://schemas.microsoft.com/office/drawing/2014/main" id="{CB2FA0E1-3415-4DA0-BC0E-95CC996A21FF}"/>
                  </a:ext>
                </a:extLst>
              </p:cNvPr>
              <p:cNvSpPr txBox="1"/>
              <p:nvPr/>
            </p:nvSpPr>
            <p:spPr>
              <a:xfrm>
                <a:off x="4986000" y="4590000"/>
                <a:ext cx="81082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800" dirty="0">
                    <a:latin typeface="Arial" pitchFamily="34" charset="0"/>
                    <a:cs typeface="Arial" pitchFamily="34" charset="0"/>
                  </a:rPr>
                  <a:t>G2-like</a:t>
                </a:r>
                <a:endParaRPr lang="zh-CN" altLang="en-US" sz="8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" name="TextBox 13">
                <a:extLst>
                  <a:ext uri="{FF2B5EF4-FFF2-40B4-BE49-F238E27FC236}">
                    <a16:creationId xmlns:a16="http://schemas.microsoft.com/office/drawing/2014/main" id="{6DEA4A42-B561-4B1E-A697-2C75424F7F83}"/>
                  </a:ext>
                </a:extLst>
              </p:cNvPr>
              <p:cNvSpPr txBox="1"/>
              <p:nvPr/>
            </p:nvSpPr>
            <p:spPr>
              <a:xfrm>
                <a:off x="5162400" y="4742400"/>
                <a:ext cx="81082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800" dirty="0">
                    <a:latin typeface="Arial" pitchFamily="34" charset="0"/>
                    <a:cs typeface="Arial" pitchFamily="34" charset="0"/>
                  </a:rPr>
                  <a:t>ZH-HD</a:t>
                </a:r>
                <a:endParaRPr lang="zh-CN" altLang="en-US" sz="8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" name="TextBox 13">
                <a:extLst>
                  <a:ext uri="{FF2B5EF4-FFF2-40B4-BE49-F238E27FC236}">
                    <a16:creationId xmlns:a16="http://schemas.microsoft.com/office/drawing/2014/main" id="{4745EB26-ADC9-4AA2-98B2-2D76CCA68D6B}"/>
                  </a:ext>
                </a:extLst>
              </p:cNvPr>
              <p:cNvSpPr txBox="1"/>
              <p:nvPr/>
            </p:nvSpPr>
            <p:spPr>
              <a:xfrm>
                <a:off x="5292000" y="4894800"/>
                <a:ext cx="81082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800" dirty="0">
                    <a:latin typeface="Arial" pitchFamily="34" charset="0"/>
                    <a:cs typeface="Arial" pitchFamily="34" charset="0"/>
                  </a:rPr>
                  <a:t>HD-ZIP</a:t>
                </a:r>
                <a:endParaRPr lang="zh-CN" altLang="en-US" sz="8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" name="TextBox 13">
                <a:extLst>
                  <a:ext uri="{FF2B5EF4-FFF2-40B4-BE49-F238E27FC236}">
                    <a16:creationId xmlns:a16="http://schemas.microsoft.com/office/drawing/2014/main" id="{1BDC931E-057D-4EE5-9905-BEB2DF20FE3B}"/>
                  </a:ext>
                </a:extLst>
              </p:cNvPr>
              <p:cNvSpPr txBox="1"/>
              <p:nvPr/>
            </p:nvSpPr>
            <p:spPr>
              <a:xfrm>
                <a:off x="5376188" y="5030183"/>
                <a:ext cx="405412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700" dirty="0">
                    <a:latin typeface="Arial" pitchFamily="34" charset="0"/>
                    <a:cs typeface="Arial" pitchFamily="34" charset="0"/>
                  </a:rPr>
                  <a:t>GRF</a:t>
                </a:r>
                <a:endParaRPr lang="zh-CN" altLang="en-US" sz="7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" name="TextBox 13">
                <a:extLst>
                  <a:ext uri="{FF2B5EF4-FFF2-40B4-BE49-F238E27FC236}">
                    <a16:creationId xmlns:a16="http://schemas.microsoft.com/office/drawing/2014/main" id="{0B585B10-8F1A-4FEE-B575-D41A1130FBCE}"/>
                  </a:ext>
                </a:extLst>
              </p:cNvPr>
              <p:cNvSpPr txBox="1"/>
              <p:nvPr/>
            </p:nvSpPr>
            <p:spPr>
              <a:xfrm>
                <a:off x="5445224" y="5100834"/>
                <a:ext cx="44463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700" dirty="0">
                    <a:latin typeface="Arial" pitchFamily="34" charset="0"/>
                    <a:cs typeface="Arial" pitchFamily="34" charset="0"/>
                  </a:rPr>
                  <a:t>C2H2</a:t>
                </a:r>
                <a:endParaRPr lang="zh-CN" altLang="en-US" sz="7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" name="TextBox 13">
                <a:extLst>
                  <a:ext uri="{FF2B5EF4-FFF2-40B4-BE49-F238E27FC236}">
                    <a16:creationId xmlns:a16="http://schemas.microsoft.com/office/drawing/2014/main" id="{C380AA2C-1DB7-4E42-BB7B-C6461A06EC9C}"/>
                  </a:ext>
                </a:extLst>
              </p:cNvPr>
              <p:cNvSpPr txBox="1"/>
              <p:nvPr/>
            </p:nvSpPr>
            <p:spPr>
              <a:xfrm>
                <a:off x="5528571" y="5180895"/>
                <a:ext cx="44463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700" dirty="0">
                    <a:latin typeface="Arial" pitchFamily="34" charset="0"/>
                    <a:cs typeface="Arial" pitchFamily="34" charset="0"/>
                  </a:rPr>
                  <a:t>AP2</a:t>
                </a:r>
                <a:endParaRPr lang="zh-CN" altLang="en-US" sz="700" dirty="0">
                  <a:latin typeface="Arial" pitchFamily="34" charset="0"/>
                  <a:cs typeface="Arial" pitchFamily="34" charset="0"/>
                </a:endParaRPr>
              </a:p>
            </p:txBody>
          </p:sp>
          <p:graphicFrame>
            <p:nvGraphicFramePr>
              <p:cNvPr id="23" name="图表 22">
                <a:extLst>
                  <a:ext uri="{FF2B5EF4-FFF2-40B4-BE49-F238E27FC236}">
                    <a16:creationId xmlns:a16="http://schemas.microsoft.com/office/drawing/2014/main" id="{B8EE5CA3-B376-4B29-87A3-DAF0F71AB4E4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262095753"/>
                  </p:ext>
                </p:extLst>
              </p:nvPr>
            </p:nvGraphicFramePr>
            <p:xfrm>
              <a:off x="5319557" y="1154704"/>
              <a:ext cx="269683" cy="113400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pic>
            <p:nvPicPr>
              <p:cNvPr id="30" name="图片 29">
                <a:extLst>
                  <a:ext uri="{FF2B5EF4-FFF2-40B4-BE49-F238E27FC236}">
                    <a16:creationId xmlns:a16="http://schemas.microsoft.com/office/drawing/2014/main" id="{D6C92D58-4471-40BF-9409-21CFB45EE6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20733" y="1282299"/>
                <a:ext cx="99248" cy="876071"/>
              </a:xfrm>
              <a:prstGeom prst="rect">
                <a:avLst/>
              </a:prstGeom>
            </p:spPr>
          </p:pic>
          <p:sp>
            <p:nvSpPr>
              <p:cNvPr id="33" name="TextBox 13">
                <a:extLst>
                  <a:ext uri="{FF2B5EF4-FFF2-40B4-BE49-F238E27FC236}">
                    <a16:creationId xmlns:a16="http://schemas.microsoft.com/office/drawing/2014/main" id="{88583FDA-A1CB-4F5D-8EE1-5C11E1700D50}"/>
                  </a:ext>
                </a:extLst>
              </p:cNvPr>
              <p:cNvSpPr txBox="1"/>
              <p:nvPr/>
            </p:nvSpPr>
            <p:spPr>
              <a:xfrm>
                <a:off x="5162005" y="1085221"/>
                <a:ext cx="21670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sz="800" dirty="0">
                    <a:latin typeface="Arial" pitchFamily="34" charset="0"/>
                    <a:cs typeface="Arial" pitchFamily="34" charset="0"/>
                  </a:rPr>
                  <a:t>R</a:t>
                </a:r>
                <a:endParaRPr lang="zh-CN" altLang="en-US" sz="8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cxnSp>
          <p:nvCxnSpPr>
            <p:cNvPr id="24" name="直接连接符 23">
              <a:extLst>
                <a:ext uri="{FF2B5EF4-FFF2-40B4-BE49-F238E27FC236}">
                  <a16:creationId xmlns:a16="http://schemas.microsoft.com/office/drawing/2014/main" id="{63BA0A7D-DEB5-4C7F-BE46-D9F0A69581E8}"/>
                </a:ext>
              </a:extLst>
            </p:cNvPr>
            <p:cNvCxnSpPr/>
            <p:nvPr/>
          </p:nvCxnSpPr>
          <p:spPr>
            <a:xfrm>
              <a:off x="1224000" y="5313040"/>
              <a:ext cx="4374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631389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25FC35B0-C316-4E0D-9817-0C72F8AF36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000" y="720000"/>
            <a:ext cx="5760000" cy="3312368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2E7922B4-ECC2-42B9-8196-17F9DAEC2F96}"/>
              </a:ext>
            </a:extLst>
          </p:cNvPr>
          <p:cNvSpPr txBox="1"/>
          <p:nvPr/>
        </p:nvSpPr>
        <p:spPr>
          <a:xfrm>
            <a:off x="540000" y="4340719"/>
            <a:ext cx="5697312" cy="7562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 panose="02010600030101010101" pitchFamily="2" charset="-122"/>
                <a:cs typeface="Arial" pitchFamily="34" charset="0"/>
              </a:rPr>
              <a:t>Fig. S4 </a:t>
            </a:r>
            <a:r>
              <a:rPr kumimoji="0" lang="en-US" altLang="zh-CN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 panose="02010600030101010101" pitchFamily="2" charset="-122"/>
                <a:cs typeface="Arial" pitchFamily="34" charset="0"/>
              </a:rPr>
              <a:t>Heatmap representing the presence and absence of individual TFs across a set of </a:t>
            </a:r>
            <a:r>
              <a:rPr lang="en-US" altLang="zh-CN" sz="1000" dirty="0">
                <a:solidFill>
                  <a:prstClr val="black"/>
                </a:solidFill>
                <a:latin typeface="Arial" pitchFamily="34" charset="0"/>
                <a:ea typeface="宋体" panose="02010600030101010101" pitchFamily="2" charset="-122"/>
                <a:cs typeface="Arial" pitchFamily="34" charset="0"/>
              </a:rPr>
              <a:t>m</a:t>
            </a:r>
            <a:r>
              <a:rPr kumimoji="0" lang="en-US" altLang="zh-CN" sz="10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 panose="02010600030101010101" pitchFamily="2" charset="-122"/>
                <a:cs typeface="Arial" pitchFamily="34" charset="0"/>
              </a:rPr>
              <a:t>erged</a:t>
            </a:r>
            <a:r>
              <a:rPr kumimoji="0" lang="en-US" altLang="zh-CN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 panose="02010600030101010101" pitchFamily="2" charset="-122"/>
                <a:cs typeface="Arial" pitchFamily="34" charset="0"/>
              </a:rPr>
              <a:t> TF binding </a:t>
            </a:r>
            <a:r>
              <a:rPr lang="en-US" altLang="zh-CN" sz="1000" dirty="0">
                <a:solidFill>
                  <a:prstClr val="black"/>
                </a:solidFill>
                <a:latin typeface="Arial" pitchFamily="34" charset="0"/>
                <a:ea typeface="宋体" panose="02010600030101010101" pitchFamily="2" charset="-122"/>
                <a:cs typeface="Arial" pitchFamily="34" charset="0"/>
              </a:rPr>
              <a:t>r</a:t>
            </a:r>
            <a:r>
              <a:rPr kumimoji="0" lang="en-US" altLang="zh-CN" sz="10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 panose="02010600030101010101" pitchFamily="2" charset="-122"/>
                <a:cs typeface="Arial" pitchFamily="34" charset="0"/>
              </a:rPr>
              <a:t>egions</a:t>
            </a:r>
            <a:r>
              <a:rPr kumimoji="0" lang="en-US" altLang="zh-CN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 panose="02010600030101010101" pitchFamily="2" charset="-122"/>
                <a:cs typeface="Arial" pitchFamily="34" charset="0"/>
              </a:rPr>
              <a:t>. Each row corresponds to a unique TF binding region, while each column represents a specific TF.</a:t>
            </a:r>
            <a:endParaRPr lang="en-US" altLang="zh-CN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73BFF368-BD1F-46D6-B92D-40157CDC6B3B}"/>
              </a:ext>
            </a:extLst>
          </p:cNvPr>
          <p:cNvGrpSpPr/>
          <p:nvPr/>
        </p:nvGrpSpPr>
        <p:grpSpPr>
          <a:xfrm>
            <a:off x="2852936" y="4032000"/>
            <a:ext cx="1296199" cy="215444"/>
            <a:chOff x="3482999" y="781912"/>
            <a:chExt cx="1296199" cy="215444"/>
          </a:xfrm>
        </p:grpSpPr>
        <p:sp>
          <p:nvSpPr>
            <p:cNvPr id="19" name="TextBox 4">
              <a:extLst>
                <a:ext uri="{FF2B5EF4-FFF2-40B4-BE49-F238E27FC236}">
                  <a16:creationId xmlns:a16="http://schemas.microsoft.com/office/drawing/2014/main" id="{4D0F351A-D0CB-441D-966D-B283EDDCB177}"/>
                </a:ext>
              </a:extLst>
            </p:cNvPr>
            <p:cNvSpPr txBox="1"/>
            <p:nvPr/>
          </p:nvSpPr>
          <p:spPr>
            <a:xfrm>
              <a:off x="3482999" y="781912"/>
              <a:ext cx="64812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kumimoji="0" lang="en-US" altLang="zh-CN" sz="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宋体" panose="02010600030101010101" pitchFamily="2" charset="-122"/>
                  <a:cs typeface="Arial" pitchFamily="34" charset="0"/>
                </a:rPr>
                <a:t>Presence</a:t>
              </a:r>
              <a:endParaRPr lang="zh-CN" altLang="en-US" sz="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TextBox 4">
              <a:extLst>
                <a:ext uri="{FF2B5EF4-FFF2-40B4-BE49-F238E27FC236}">
                  <a16:creationId xmlns:a16="http://schemas.microsoft.com/office/drawing/2014/main" id="{F4DA2063-2F36-45EC-BAB7-F36BE62B2A2C}"/>
                </a:ext>
              </a:extLst>
            </p:cNvPr>
            <p:cNvSpPr txBox="1"/>
            <p:nvPr/>
          </p:nvSpPr>
          <p:spPr>
            <a:xfrm>
              <a:off x="4131071" y="781912"/>
              <a:ext cx="64812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kumimoji="0" lang="en-US" altLang="zh-CN" sz="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宋体" panose="02010600030101010101" pitchFamily="2" charset="-122"/>
                  <a:cs typeface="Arial" pitchFamily="34" charset="0"/>
                </a:rPr>
                <a:t>Absence</a:t>
              </a:r>
              <a:endParaRPr lang="zh-CN" altLang="en-US" sz="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699C3ACD-8CCE-4E40-841C-DA92A95CB1E8}"/>
                </a:ext>
              </a:extLst>
            </p:cNvPr>
            <p:cNvSpPr/>
            <p:nvPr/>
          </p:nvSpPr>
          <p:spPr>
            <a:xfrm>
              <a:off x="3491928" y="847964"/>
              <a:ext cx="72008" cy="72008"/>
            </a:xfrm>
            <a:prstGeom prst="rect">
              <a:avLst/>
            </a:prstGeom>
            <a:solidFill>
              <a:srgbClr val="E5C4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E647741C-3D4A-4804-9111-27F2736F834E}"/>
                </a:ext>
              </a:extLst>
            </p:cNvPr>
            <p:cNvSpPr/>
            <p:nvPr/>
          </p:nvSpPr>
          <p:spPr>
            <a:xfrm>
              <a:off x="4140000" y="847964"/>
              <a:ext cx="72008" cy="72008"/>
            </a:xfrm>
            <a:prstGeom prst="rect">
              <a:avLst/>
            </a:prstGeom>
            <a:solidFill>
              <a:srgbClr val="217A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1328570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组合 116">
            <a:extLst>
              <a:ext uri="{FF2B5EF4-FFF2-40B4-BE49-F238E27FC236}">
                <a16:creationId xmlns:a16="http://schemas.microsoft.com/office/drawing/2014/main" id="{E41C8275-594B-4F0B-A802-ED642CBDEEEB}"/>
              </a:ext>
            </a:extLst>
          </p:cNvPr>
          <p:cNvGrpSpPr/>
          <p:nvPr/>
        </p:nvGrpSpPr>
        <p:grpSpPr>
          <a:xfrm>
            <a:off x="2132856" y="925975"/>
            <a:ext cx="1944022" cy="1707497"/>
            <a:chOff x="4149080" y="797231"/>
            <a:chExt cx="1944022" cy="1707497"/>
          </a:xfrm>
        </p:grpSpPr>
        <p:grpSp>
          <p:nvGrpSpPr>
            <p:cNvPr id="106" name="组合 105">
              <a:extLst>
                <a:ext uri="{FF2B5EF4-FFF2-40B4-BE49-F238E27FC236}">
                  <a16:creationId xmlns:a16="http://schemas.microsoft.com/office/drawing/2014/main" id="{51D38548-03EC-4A59-A390-D80711EB120C}"/>
                </a:ext>
              </a:extLst>
            </p:cNvPr>
            <p:cNvGrpSpPr/>
            <p:nvPr/>
          </p:nvGrpSpPr>
          <p:grpSpPr>
            <a:xfrm>
              <a:off x="4149080" y="998128"/>
              <a:ext cx="1628337" cy="1506600"/>
              <a:chOff x="3645605" y="756000"/>
              <a:chExt cx="1628337" cy="1506600"/>
            </a:xfrm>
          </p:grpSpPr>
          <p:pic>
            <p:nvPicPr>
              <p:cNvPr id="7" name="图片 6">
                <a:extLst>
                  <a:ext uri="{FF2B5EF4-FFF2-40B4-BE49-F238E27FC236}">
                    <a16:creationId xmlns:a16="http://schemas.microsoft.com/office/drawing/2014/main" id="{A71D6A61-8098-46C6-883E-2AC777D23F6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951751" y="864517"/>
                <a:ext cx="1111949" cy="1117854"/>
              </a:xfrm>
              <a:prstGeom prst="rect">
                <a:avLst/>
              </a:prstGeom>
            </p:spPr>
          </p:pic>
          <p:graphicFrame>
            <p:nvGraphicFramePr>
              <p:cNvPr id="10" name="图表 9">
                <a:extLst>
                  <a:ext uri="{FF2B5EF4-FFF2-40B4-BE49-F238E27FC236}">
                    <a16:creationId xmlns:a16="http://schemas.microsoft.com/office/drawing/2014/main" id="{025CF696-FF1C-4481-8440-805578C8C4AD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609668265"/>
                  </p:ext>
                </p:extLst>
              </p:nvPr>
            </p:nvGraphicFramePr>
            <p:xfrm>
              <a:off x="3852000" y="756000"/>
              <a:ext cx="193798" cy="128520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graphicFrame>
            <p:nvGraphicFramePr>
              <p:cNvPr id="11" name="图表 10">
                <a:extLst>
                  <a:ext uri="{FF2B5EF4-FFF2-40B4-BE49-F238E27FC236}">
                    <a16:creationId xmlns:a16="http://schemas.microsoft.com/office/drawing/2014/main" id="{4952867F-4134-4259-80C2-A2522474852C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704835527"/>
                  </p:ext>
                </p:extLst>
              </p:nvPr>
            </p:nvGraphicFramePr>
            <p:xfrm>
              <a:off x="3862800" y="1800000"/>
              <a:ext cx="1393200" cy="32400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99" name="TextBox 15">
                <a:extLst>
                  <a:ext uri="{FF2B5EF4-FFF2-40B4-BE49-F238E27FC236}">
                    <a16:creationId xmlns:a16="http://schemas.microsoft.com/office/drawing/2014/main" id="{24739F8E-6B7B-4BFC-A256-129B034A2AD1}"/>
                  </a:ext>
                </a:extLst>
              </p:cNvPr>
              <p:cNvSpPr txBox="1"/>
              <p:nvPr/>
            </p:nvSpPr>
            <p:spPr>
              <a:xfrm rot="16200000">
                <a:off x="3220995" y="1288610"/>
                <a:ext cx="1064663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sz="800" dirty="0">
                    <a:latin typeface="Arial" pitchFamily="34" charset="0"/>
                    <a:cs typeface="Arial" pitchFamily="34" charset="0"/>
                  </a:rPr>
                  <a:t>Density</a:t>
                </a:r>
              </a:p>
            </p:txBody>
          </p:sp>
          <p:sp>
            <p:nvSpPr>
              <p:cNvPr id="100" name="TextBox 15">
                <a:extLst>
                  <a:ext uri="{FF2B5EF4-FFF2-40B4-BE49-F238E27FC236}">
                    <a16:creationId xmlns:a16="http://schemas.microsoft.com/office/drawing/2014/main" id="{BE1C6651-6598-446B-A0A6-66B428D329F0}"/>
                  </a:ext>
                </a:extLst>
              </p:cNvPr>
              <p:cNvSpPr txBox="1"/>
              <p:nvPr/>
            </p:nvSpPr>
            <p:spPr>
              <a:xfrm>
                <a:off x="3798058" y="2047156"/>
                <a:ext cx="147588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sz="800" dirty="0">
                    <a:latin typeface="Arial" pitchFamily="34" charset="0"/>
                    <a:cs typeface="Arial" pitchFamily="34" charset="0"/>
                  </a:rPr>
                  <a:t>Shared target genes (%)</a:t>
                </a:r>
              </a:p>
            </p:txBody>
          </p:sp>
        </p:grpSp>
        <p:grpSp>
          <p:nvGrpSpPr>
            <p:cNvPr id="105" name="组合 104">
              <a:extLst>
                <a:ext uri="{FF2B5EF4-FFF2-40B4-BE49-F238E27FC236}">
                  <a16:creationId xmlns:a16="http://schemas.microsoft.com/office/drawing/2014/main" id="{7C4045F8-BD44-4D1E-B6D8-147635750B01}"/>
                </a:ext>
              </a:extLst>
            </p:cNvPr>
            <p:cNvGrpSpPr/>
            <p:nvPr/>
          </p:nvGrpSpPr>
          <p:grpSpPr>
            <a:xfrm>
              <a:off x="4248059" y="797231"/>
              <a:ext cx="1845043" cy="338554"/>
              <a:chOff x="4248059" y="797231"/>
              <a:chExt cx="1845043" cy="338554"/>
            </a:xfrm>
          </p:grpSpPr>
          <p:sp>
            <p:nvSpPr>
              <p:cNvPr id="101" name="TextBox 15">
                <a:extLst>
                  <a:ext uri="{FF2B5EF4-FFF2-40B4-BE49-F238E27FC236}">
                    <a16:creationId xmlns:a16="http://schemas.microsoft.com/office/drawing/2014/main" id="{6DAAEB2F-9BA6-4550-8FD1-97AE87F68607}"/>
                  </a:ext>
                </a:extLst>
              </p:cNvPr>
              <p:cNvSpPr txBox="1"/>
              <p:nvPr/>
            </p:nvSpPr>
            <p:spPr>
              <a:xfrm>
                <a:off x="4338059" y="797231"/>
                <a:ext cx="175504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800" dirty="0">
                    <a:latin typeface="Arial" pitchFamily="34" charset="0"/>
                    <a:cs typeface="Arial" pitchFamily="34" charset="0"/>
                  </a:rPr>
                  <a:t>Random TF pairs</a:t>
                </a:r>
              </a:p>
              <a:p>
                <a:r>
                  <a:rPr lang="en-US" altLang="zh-CN" sz="800" dirty="0">
                    <a:latin typeface="Arial" pitchFamily="34" charset="0"/>
                    <a:cs typeface="Arial" pitchFamily="34" charset="0"/>
                  </a:rPr>
                  <a:t>TF pairs from the same families</a:t>
                </a:r>
              </a:p>
            </p:txBody>
          </p:sp>
          <p:cxnSp>
            <p:nvCxnSpPr>
              <p:cNvPr id="102" name="直接连接符 101">
                <a:extLst>
                  <a:ext uri="{FF2B5EF4-FFF2-40B4-BE49-F238E27FC236}">
                    <a16:creationId xmlns:a16="http://schemas.microsoft.com/office/drawing/2014/main" id="{79800D44-41B2-459A-B16B-4756986F2D93}"/>
                  </a:ext>
                </a:extLst>
              </p:cNvPr>
              <p:cNvCxnSpPr/>
              <p:nvPr/>
            </p:nvCxnSpPr>
            <p:spPr>
              <a:xfrm>
                <a:off x="4248059" y="910800"/>
                <a:ext cx="180000" cy="0"/>
              </a:xfrm>
              <a:prstGeom prst="line">
                <a:avLst/>
              </a:prstGeom>
              <a:ln>
                <a:solidFill>
                  <a:srgbClr val="3A3A6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直接连接符 102">
                <a:extLst>
                  <a:ext uri="{FF2B5EF4-FFF2-40B4-BE49-F238E27FC236}">
                    <a16:creationId xmlns:a16="http://schemas.microsoft.com/office/drawing/2014/main" id="{85673277-C374-40A4-8DE6-BFF3B2E5CD9A}"/>
                  </a:ext>
                </a:extLst>
              </p:cNvPr>
              <p:cNvCxnSpPr/>
              <p:nvPr/>
            </p:nvCxnSpPr>
            <p:spPr>
              <a:xfrm>
                <a:off x="4248059" y="1026000"/>
                <a:ext cx="180000" cy="0"/>
              </a:xfrm>
              <a:prstGeom prst="line">
                <a:avLst/>
              </a:prstGeom>
              <a:ln>
                <a:solidFill>
                  <a:srgbClr val="86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2" name="文本框 21">
            <a:extLst>
              <a:ext uri="{FF2B5EF4-FFF2-40B4-BE49-F238E27FC236}">
                <a16:creationId xmlns:a16="http://schemas.microsoft.com/office/drawing/2014/main" id="{4D94BDE7-5FF3-42A7-91A4-F6935EFFB6A1}"/>
              </a:ext>
            </a:extLst>
          </p:cNvPr>
          <p:cNvSpPr txBox="1"/>
          <p:nvPr/>
        </p:nvSpPr>
        <p:spPr>
          <a:xfrm>
            <a:off x="684457" y="2605664"/>
            <a:ext cx="5308230" cy="5254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 panose="02010600030101010101" pitchFamily="2" charset="-122"/>
                <a:cs typeface="Arial" pitchFamily="34" charset="0"/>
              </a:rPr>
              <a:t>Fig. S</a:t>
            </a:r>
            <a:r>
              <a:rPr lang="en-US" altLang="zh-CN" sz="1000" b="1" dirty="0">
                <a:solidFill>
                  <a:prstClr val="black"/>
                </a:solidFill>
                <a:latin typeface="Arial" pitchFamily="34" charset="0"/>
                <a:ea typeface="宋体" panose="02010600030101010101" pitchFamily="2" charset="-122"/>
                <a:cs typeface="Arial" pitchFamily="34" charset="0"/>
              </a:rPr>
              <a:t>5</a:t>
            </a:r>
            <a:r>
              <a:rPr lang="en-US" altLang="zh-CN" sz="1000" b="1" i="0" dirty="0">
                <a:solidFill>
                  <a:srgbClr val="2420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Percentage of shared target genes among random TF pairs or among TF pairs from the same families.</a:t>
            </a:r>
          </a:p>
        </p:txBody>
      </p:sp>
    </p:spTree>
    <p:extLst>
      <p:ext uri="{BB962C8B-B14F-4D97-AF65-F5344CB8AC3E}">
        <p14:creationId xmlns:p14="http://schemas.microsoft.com/office/powerpoint/2010/main" val="18475921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>
            <a:extLst>
              <a:ext uri="{FF2B5EF4-FFF2-40B4-BE49-F238E27FC236}">
                <a16:creationId xmlns:a16="http://schemas.microsoft.com/office/drawing/2014/main" id="{CEDCD9D9-7DFD-4215-B65D-E34D2593507A}"/>
              </a:ext>
            </a:extLst>
          </p:cNvPr>
          <p:cNvGrpSpPr>
            <a:grpSpLocks noChangeAspect="1"/>
          </p:cNvGrpSpPr>
          <p:nvPr/>
        </p:nvGrpSpPr>
        <p:grpSpPr>
          <a:xfrm>
            <a:off x="3060004" y="720000"/>
            <a:ext cx="2638861" cy="3240000"/>
            <a:chOff x="2996952" y="556345"/>
            <a:chExt cx="2947953" cy="3619500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3C309095-120F-4706-AF7C-EEEF5B62A9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96952" y="556345"/>
              <a:ext cx="2528888" cy="3619500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EF30C537-38F2-41FD-91C8-EF47DDC681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59167" y="2380292"/>
              <a:ext cx="185738" cy="838200"/>
            </a:xfrm>
            <a:prstGeom prst="rect">
              <a:avLst/>
            </a:prstGeom>
          </p:spPr>
        </p:pic>
      </p:grpSp>
      <p:sp>
        <p:nvSpPr>
          <p:cNvPr id="5" name="文本框 4">
            <a:extLst>
              <a:ext uri="{FF2B5EF4-FFF2-40B4-BE49-F238E27FC236}">
                <a16:creationId xmlns:a16="http://schemas.microsoft.com/office/drawing/2014/main" id="{A53D3BE9-C0C5-45EA-89B1-48D9620DB4D0}"/>
              </a:ext>
            </a:extLst>
          </p:cNvPr>
          <p:cNvSpPr txBox="1"/>
          <p:nvPr/>
        </p:nvSpPr>
        <p:spPr>
          <a:xfrm>
            <a:off x="540000" y="684000"/>
            <a:ext cx="2592288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response to external stimulus</a:t>
            </a:r>
          </a:p>
          <a:p>
            <a:pPr algn="r"/>
            <a:r>
              <a:rPr lang="zh-CN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secondary metabolic process</a:t>
            </a:r>
          </a:p>
          <a:p>
            <a:pPr algn="r"/>
            <a:r>
              <a:rPr lang="zh-CN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response to biotic stimulus</a:t>
            </a:r>
          </a:p>
          <a:p>
            <a:pPr algn="r"/>
            <a:r>
              <a:rPr lang="zh-CN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response to stress</a:t>
            </a:r>
          </a:p>
          <a:p>
            <a:pPr algn="r"/>
            <a:r>
              <a:rPr lang="zh-CN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response to endogenous stimulus</a:t>
            </a:r>
          </a:p>
          <a:p>
            <a:pPr algn="r"/>
            <a:r>
              <a:rPr lang="zh-CN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cell differentiation</a:t>
            </a:r>
          </a:p>
          <a:p>
            <a:pPr algn="r"/>
            <a:r>
              <a:rPr lang="zh-CN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anatomical structure morphogenesis</a:t>
            </a:r>
          </a:p>
          <a:p>
            <a:pPr algn="r"/>
            <a:r>
              <a:rPr lang="zh-CN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cellular protein modification process</a:t>
            </a:r>
          </a:p>
          <a:p>
            <a:pPr algn="r"/>
            <a:r>
              <a:rPr lang="zh-CN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cytoskeleton</a:t>
            </a:r>
          </a:p>
          <a:p>
            <a:pPr algn="r"/>
            <a:r>
              <a:rPr lang="zh-CN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plasma membrane</a:t>
            </a:r>
          </a:p>
          <a:p>
            <a:pPr algn="r"/>
            <a:r>
              <a:rPr lang="zh-CN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response to abiotic stimulus</a:t>
            </a:r>
          </a:p>
          <a:p>
            <a:pPr algn="r"/>
            <a:r>
              <a:rPr lang="zh-CN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cellular process</a:t>
            </a:r>
          </a:p>
          <a:p>
            <a:pPr algn="r"/>
            <a:r>
              <a:rPr lang="zh-CN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cell cycle</a:t>
            </a:r>
          </a:p>
          <a:p>
            <a:pPr algn="r"/>
            <a:r>
              <a:rPr lang="zh-CN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cellular component organization</a:t>
            </a:r>
          </a:p>
          <a:p>
            <a:pPr algn="r"/>
            <a:r>
              <a:rPr lang="zh-CN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protein metabolic process</a:t>
            </a:r>
          </a:p>
          <a:p>
            <a:pPr algn="r"/>
            <a:r>
              <a:rPr lang="zh-CN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translation</a:t>
            </a:r>
          </a:p>
          <a:p>
            <a:pPr algn="r"/>
            <a:r>
              <a:rPr lang="zh-CN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nucleobase-containing compound metabolic process</a:t>
            </a:r>
          </a:p>
          <a:p>
            <a:pPr algn="r"/>
            <a:r>
              <a:rPr lang="zh-CN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cell death</a:t>
            </a:r>
          </a:p>
          <a:p>
            <a:pPr algn="r"/>
            <a:r>
              <a:rPr lang="zh-CN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cellular protein modification process</a:t>
            </a:r>
          </a:p>
          <a:p>
            <a:pPr algn="r"/>
            <a:r>
              <a:rPr lang="zh-CN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cellular homeostasis</a:t>
            </a:r>
          </a:p>
          <a:p>
            <a:pPr algn="r"/>
            <a:r>
              <a:rPr lang="zh-CN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DNA metabolic process</a:t>
            </a:r>
          </a:p>
          <a:p>
            <a:pPr algn="r"/>
            <a:r>
              <a:rPr lang="zh-CN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embryo development</a:t>
            </a:r>
          </a:p>
          <a:p>
            <a:pPr algn="r"/>
            <a:r>
              <a:rPr lang="zh-CN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epigenetic regulation of gene expression</a:t>
            </a:r>
          </a:p>
          <a:p>
            <a:pPr algn="r"/>
            <a:r>
              <a:rPr lang="zh-CN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biosynthetic process</a:t>
            </a:r>
          </a:p>
          <a:p>
            <a:pPr algn="r"/>
            <a:r>
              <a:rPr lang="zh-CN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photosynthesis</a:t>
            </a:r>
          </a:p>
          <a:p>
            <a:pPr algn="r"/>
            <a:r>
              <a:rPr lang="zh-CN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generation of precursor metabolites and energy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667D68E5-8D66-4DE9-935F-0C37457B94D8}"/>
              </a:ext>
            </a:extLst>
          </p:cNvPr>
          <p:cNvSpPr/>
          <p:nvPr/>
        </p:nvSpPr>
        <p:spPr>
          <a:xfrm>
            <a:off x="5430545" y="1038345"/>
            <a:ext cx="399335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zh-CN" sz="800" dirty="0">
                <a:latin typeface="Arial" pitchFamily="34" charset="0"/>
                <a:cs typeface="Arial" pitchFamily="34" charset="0"/>
              </a:rPr>
              <a:t>FDR</a:t>
            </a:r>
            <a:endParaRPr lang="zh-CN" alt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C9CAF90D-363B-4045-8DF3-4E3550CD5AD9}"/>
              </a:ext>
            </a:extLst>
          </p:cNvPr>
          <p:cNvSpPr/>
          <p:nvPr/>
        </p:nvSpPr>
        <p:spPr>
          <a:xfrm>
            <a:off x="5430545" y="2177992"/>
            <a:ext cx="399335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800" dirty="0">
                <a:latin typeface="Arial" pitchFamily="34" charset="0"/>
                <a:cs typeface="Arial" pitchFamily="34" charset="0"/>
              </a:rPr>
              <a:t>FE</a:t>
            </a:r>
            <a:endParaRPr lang="zh-CN" alt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E30A1A00-A892-49E3-9E3F-53C7AA8B6088}"/>
              </a:ext>
            </a:extLst>
          </p:cNvPr>
          <p:cNvSpPr/>
          <p:nvPr/>
        </p:nvSpPr>
        <p:spPr>
          <a:xfrm>
            <a:off x="5574170" y="1125853"/>
            <a:ext cx="399335" cy="992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itchFamily="34" charset="0"/>
                <a:cs typeface="Arial" pitchFamily="34" charset="0"/>
              </a:rPr>
              <a:t>0</a:t>
            </a:r>
          </a:p>
          <a:p>
            <a:pPr>
              <a:lnSpc>
                <a:spcPct val="150000"/>
              </a:lnSpc>
            </a:pPr>
            <a:endParaRPr lang="en-US" altLang="zh-CN" sz="8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itchFamily="34" charset="0"/>
                <a:cs typeface="Arial" pitchFamily="34" charset="0"/>
              </a:rPr>
              <a:t>0.02</a:t>
            </a:r>
          </a:p>
          <a:p>
            <a:pPr>
              <a:lnSpc>
                <a:spcPct val="150000"/>
              </a:lnSpc>
            </a:pPr>
            <a:endParaRPr lang="en-US" altLang="zh-CN" sz="8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itchFamily="34" charset="0"/>
                <a:cs typeface="Arial" pitchFamily="34" charset="0"/>
              </a:rPr>
              <a:t>0.04</a:t>
            </a:r>
            <a:endParaRPr lang="zh-CN" altLang="en-US" sz="8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9" name="图表 18">
            <a:extLst>
              <a:ext uri="{FF2B5EF4-FFF2-40B4-BE49-F238E27FC236}">
                <a16:creationId xmlns:a16="http://schemas.microsoft.com/office/drawing/2014/main" id="{F49EA4DD-5D6C-4DCB-8A41-638D9C809E7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7067827"/>
              </p:ext>
            </p:extLst>
          </p:nvPr>
        </p:nvGraphicFramePr>
        <p:xfrm>
          <a:off x="5701590" y="2268000"/>
          <a:ext cx="193798" cy="9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1" name="图片 20">
            <a:extLst>
              <a:ext uri="{FF2B5EF4-FFF2-40B4-BE49-F238E27FC236}">
                <a16:creationId xmlns:a16="http://schemas.microsoft.com/office/drawing/2014/main" id="{5E068E10-8971-4DC9-9A58-06D14781D4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39014" y="1253790"/>
            <a:ext cx="117597" cy="936684"/>
          </a:xfrm>
          <a:prstGeom prst="rect">
            <a:avLst/>
          </a:prstGeom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id="{78C56B02-899E-4E05-B945-681D8CA5B30F}"/>
              </a:ext>
            </a:extLst>
          </p:cNvPr>
          <p:cNvSpPr/>
          <p:nvPr/>
        </p:nvSpPr>
        <p:spPr>
          <a:xfrm>
            <a:off x="3240000" y="3924000"/>
            <a:ext cx="219442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800" dirty="0">
                <a:latin typeface="Arial" pitchFamily="34" charset="0"/>
                <a:cs typeface="Arial" pitchFamily="34" charset="0"/>
              </a:rPr>
              <a:t>0           1~5        6~10     11~20       &gt;20</a:t>
            </a:r>
            <a:endParaRPr lang="zh-CN" alt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4BEF44C2-07C2-4C2C-8B8B-F6EF481920D8}"/>
              </a:ext>
            </a:extLst>
          </p:cNvPr>
          <p:cNvSpPr/>
          <p:nvPr/>
        </p:nvSpPr>
        <p:spPr>
          <a:xfrm>
            <a:off x="3071658" y="4088904"/>
            <a:ext cx="2252082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800" dirty="0">
                <a:latin typeface="Arial" pitchFamily="34" charset="0"/>
                <a:cs typeface="Arial" pitchFamily="34" charset="0"/>
              </a:rPr>
              <a:t># TFs bound in promoters</a:t>
            </a:r>
            <a:endParaRPr lang="zh-CN" alt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B54A4A79-053B-4ED7-A0B1-1CD825F6668A}"/>
              </a:ext>
            </a:extLst>
          </p:cNvPr>
          <p:cNvSpPr txBox="1"/>
          <p:nvPr/>
        </p:nvSpPr>
        <p:spPr>
          <a:xfrm>
            <a:off x="875616" y="4393445"/>
            <a:ext cx="5184576" cy="7562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 panose="02010600030101010101" pitchFamily="2" charset="-122"/>
                <a:cs typeface="Arial" pitchFamily="34" charset="0"/>
              </a:rPr>
              <a:t>Fig. S6</a:t>
            </a:r>
            <a:r>
              <a:rPr lang="en-US" altLang="zh-CN" sz="1000" b="1" i="0" dirty="0">
                <a:solidFill>
                  <a:srgbClr val="2420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000" i="0" dirty="0">
                <a:solidFill>
                  <a:srgbClr val="2420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Gene Ontology (GO) enrichment of biological process of the genes bound by different number of TFs in promoters. 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The circle color and size indicate FDR value and fold enrichment, respectively. </a:t>
            </a:r>
          </a:p>
        </p:txBody>
      </p:sp>
    </p:spTree>
    <p:extLst>
      <p:ext uri="{BB962C8B-B14F-4D97-AF65-F5344CB8AC3E}">
        <p14:creationId xmlns:p14="http://schemas.microsoft.com/office/powerpoint/2010/main" val="11450098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1" name="图表 100">
            <a:extLst>
              <a:ext uri="{FF2B5EF4-FFF2-40B4-BE49-F238E27FC236}">
                <a16:creationId xmlns:a16="http://schemas.microsoft.com/office/drawing/2014/main" id="{8218B7FF-6280-4FF1-B64C-E9F76E59954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5526649"/>
              </p:ext>
            </p:extLst>
          </p:nvPr>
        </p:nvGraphicFramePr>
        <p:xfrm>
          <a:off x="4591614" y="2502000"/>
          <a:ext cx="1332000" cy="128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9" name="图表 98">
            <a:extLst>
              <a:ext uri="{FF2B5EF4-FFF2-40B4-BE49-F238E27FC236}">
                <a16:creationId xmlns:a16="http://schemas.microsoft.com/office/drawing/2014/main" id="{06BBB388-40B2-4C06-93D4-7EC2DEDA796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950805"/>
              </p:ext>
            </p:extLst>
          </p:nvPr>
        </p:nvGraphicFramePr>
        <p:xfrm>
          <a:off x="2971657" y="2502000"/>
          <a:ext cx="1317600" cy="128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7" name="图表 96">
            <a:extLst>
              <a:ext uri="{FF2B5EF4-FFF2-40B4-BE49-F238E27FC236}">
                <a16:creationId xmlns:a16="http://schemas.microsoft.com/office/drawing/2014/main" id="{11AD7D05-F25A-42A9-A531-C83D3814448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9865178"/>
              </p:ext>
            </p:extLst>
          </p:nvPr>
        </p:nvGraphicFramePr>
        <p:xfrm>
          <a:off x="1330444" y="2501192"/>
          <a:ext cx="1321200" cy="128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6" name="图表 85">
            <a:extLst>
              <a:ext uri="{FF2B5EF4-FFF2-40B4-BE49-F238E27FC236}">
                <a16:creationId xmlns:a16="http://schemas.microsoft.com/office/drawing/2014/main" id="{CCADF095-FC03-4F60-97CE-3A054932269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8985005"/>
              </p:ext>
            </p:extLst>
          </p:nvPr>
        </p:nvGraphicFramePr>
        <p:xfrm>
          <a:off x="4597200" y="1063889"/>
          <a:ext cx="1324800" cy="12725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5" name="图表 84">
            <a:extLst>
              <a:ext uri="{FF2B5EF4-FFF2-40B4-BE49-F238E27FC236}">
                <a16:creationId xmlns:a16="http://schemas.microsoft.com/office/drawing/2014/main" id="{020BA8E7-8616-42CD-87D4-692041149C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5093187"/>
              </p:ext>
            </p:extLst>
          </p:nvPr>
        </p:nvGraphicFramePr>
        <p:xfrm>
          <a:off x="2969722" y="1045434"/>
          <a:ext cx="1321200" cy="128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84" name="图表 83">
            <a:extLst>
              <a:ext uri="{FF2B5EF4-FFF2-40B4-BE49-F238E27FC236}">
                <a16:creationId xmlns:a16="http://schemas.microsoft.com/office/drawing/2014/main" id="{BD7DA3A2-869D-44F0-BB5A-73B4051661D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0825625"/>
              </p:ext>
            </p:extLst>
          </p:nvPr>
        </p:nvGraphicFramePr>
        <p:xfrm>
          <a:off x="1340321" y="1060888"/>
          <a:ext cx="1326127" cy="128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pSp>
        <p:nvGrpSpPr>
          <p:cNvPr id="2" name="组合 1">
            <a:extLst>
              <a:ext uri="{FF2B5EF4-FFF2-40B4-BE49-F238E27FC236}">
                <a16:creationId xmlns:a16="http://schemas.microsoft.com/office/drawing/2014/main" id="{4860822D-C71E-46CE-9757-5F556B4E87A4}"/>
              </a:ext>
            </a:extLst>
          </p:cNvPr>
          <p:cNvGrpSpPr/>
          <p:nvPr/>
        </p:nvGrpSpPr>
        <p:grpSpPr>
          <a:xfrm>
            <a:off x="940457" y="1082569"/>
            <a:ext cx="5025351" cy="2804875"/>
            <a:chOff x="796735" y="5331125"/>
            <a:chExt cx="5025351" cy="2804875"/>
          </a:xfrm>
        </p:grpSpPr>
        <p:sp>
          <p:nvSpPr>
            <p:cNvPr id="4" name="TextBox 15">
              <a:extLst>
                <a:ext uri="{FF2B5EF4-FFF2-40B4-BE49-F238E27FC236}">
                  <a16:creationId xmlns:a16="http://schemas.microsoft.com/office/drawing/2014/main" id="{9D197F7A-FF0E-4056-AC5E-2C6EE1F0329F}"/>
                </a:ext>
              </a:extLst>
            </p:cNvPr>
            <p:cNvSpPr txBox="1"/>
            <p:nvPr/>
          </p:nvSpPr>
          <p:spPr>
            <a:xfrm rot="16200000">
              <a:off x="3613391" y="5777035"/>
              <a:ext cx="123037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800" dirty="0">
                  <a:latin typeface="Arial" pitchFamily="34" charset="0"/>
                  <a:cs typeface="Arial" pitchFamily="34" charset="0"/>
                </a:rPr>
                <a:t>Normalized ATAC-seq</a:t>
              </a:r>
            </a:p>
            <a:p>
              <a:pPr algn="ctr"/>
              <a:r>
                <a:rPr lang="en-US" altLang="zh-CN" sz="800" dirty="0">
                  <a:latin typeface="Arial" pitchFamily="34" charset="0"/>
                  <a:cs typeface="Arial" pitchFamily="34" charset="0"/>
                </a:rPr>
                <a:t> read counts</a:t>
              </a:r>
            </a:p>
          </p:txBody>
        </p:sp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B0917013-84B5-413D-9634-408497A7B4C1}"/>
                </a:ext>
              </a:extLst>
            </p:cNvPr>
            <p:cNvGrpSpPr/>
            <p:nvPr/>
          </p:nvGrpSpPr>
          <p:grpSpPr>
            <a:xfrm>
              <a:off x="4212745" y="5342400"/>
              <a:ext cx="1561667" cy="1353600"/>
              <a:chOff x="4212745" y="5342400"/>
              <a:chExt cx="1561667" cy="1353600"/>
            </a:xfrm>
          </p:grpSpPr>
          <p:sp>
            <p:nvSpPr>
              <p:cNvPr id="68" name="矩形 10">
                <a:extLst>
                  <a:ext uri="{FF2B5EF4-FFF2-40B4-BE49-F238E27FC236}">
                    <a16:creationId xmlns:a16="http://schemas.microsoft.com/office/drawing/2014/main" id="{3C1F25F8-132C-4352-A470-5AE889EC9C07}"/>
                  </a:ext>
                </a:extLst>
              </p:cNvPr>
              <p:cNvSpPr/>
              <p:nvPr/>
            </p:nvSpPr>
            <p:spPr>
              <a:xfrm>
                <a:off x="4427722" y="6480556"/>
                <a:ext cx="385042" cy="2154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r"/>
                <a:r>
                  <a:rPr lang="en-US" altLang="zh-CN" sz="800" dirty="0">
                    <a:latin typeface="Arial" pitchFamily="34" charset="0"/>
                    <a:cs typeface="Arial" pitchFamily="34" charset="0"/>
                  </a:rPr>
                  <a:t>-2kb</a:t>
                </a:r>
                <a:endParaRPr lang="zh-CN" altLang="en-US" sz="8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9" name="矩形 68">
                <a:extLst>
                  <a:ext uri="{FF2B5EF4-FFF2-40B4-BE49-F238E27FC236}">
                    <a16:creationId xmlns:a16="http://schemas.microsoft.com/office/drawing/2014/main" id="{1265D375-B8C9-449D-82AA-2BB6A4A94939}"/>
                  </a:ext>
                </a:extLst>
              </p:cNvPr>
              <p:cNvSpPr/>
              <p:nvPr/>
            </p:nvSpPr>
            <p:spPr>
              <a:xfrm>
                <a:off x="4824089" y="6480556"/>
                <a:ext cx="532518" cy="2154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r"/>
                <a:r>
                  <a:rPr lang="en-US" altLang="zh-CN" sz="800" dirty="0">
                    <a:latin typeface="Arial" pitchFamily="34" charset="0"/>
                    <a:cs typeface="Arial" pitchFamily="34" charset="0"/>
                  </a:rPr>
                  <a:t>Summit</a:t>
                </a:r>
                <a:endParaRPr lang="zh-CN" altLang="en-US" sz="8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0" name="矩形 69">
                <a:extLst>
                  <a:ext uri="{FF2B5EF4-FFF2-40B4-BE49-F238E27FC236}">
                    <a16:creationId xmlns:a16="http://schemas.microsoft.com/office/drawing/2014/main" id="{51A99E3B-C6AC-4A2C-83A1-B0A8C62B2FB8}"/>
                  </a:ext>
                </a:extLst>
              </p:cNvPr>
              <p:cNvSpPr/>
              <p:nvPr/>
            </p:nvSpPr>
            <p:spPr>
              <a:xfrm>
                <a:off x="5363722" y="6480556"/>
                <a:ext cx="410690" cy="2154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r"/>
                <a:r>
                  <a:rPr lang="en-US" altLang="zh-CN" sz="800" dirty="0">
                    <a:latin typeface="Arial" pitchFamily="34" charset="0"/>
                    <a:cs typeface="Arial" pitchFamily="34" charset="0"/>
                  </a:rPr>
                  <a:t>+2kb</a:t>
                </a:r>
                <a:endParaRPr lang="zh-CN" altLang="en-US" sz="800" dirty="0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71" name="组合 70">
                <a:extLst>
                  <a:ext uri="{FF2B5EF4-FFF2-40B4-BE49-F238E27FC236}">
                    <a16:creationId xmlns:a16="http://schemas.microsoft.com/office/drawing/2014/main" id="{D946374E-F330-41CD-929A-31D2E905475C}"/>
                  </a:ext>
                </a:extLst>
              </p:cNvPr>
              <p:cNvGrpSpPr/>
              <p:nvPr/>
            </p:nvGrpSpPr>
            <p:grpSpPr>
              <a:xfrm>
                <a:off x="4212745" y="5342400"/>
                <a:ext cx="403705" cy="1209044"/>
                <a:chOff x="4212745" y="5342400"/>
                <a:chExt cx="403705" cy="1209044"/>
              </a:xfrm>
            </p:grpSpPr>
            <p:sp>
              <p:nvSpPr>
                <p:cNvPr id="72" name="TextBox 213">
                  <a:extLst>
                    <a:ext uri="{FF2B5EF4-FFF2-40B4-BE49-F238E27FC236}">
                      <a16:creationId xmlns:a16="http://schemas.microsoft.com/office/drawing/2014/main" id="{A893B640-0FFD-4285-94AC-E837420FAE50}"/>
                    </a:ext>
                  </a:extLst>
                </p:cNvPr>
                <p:cNvSpPr txBox="1"/>
                <p:nvPr/>
              </p:nvSpPr>
              <p:spPr>
                <a:xfrm>
                  <a:off x="4212745" y="5738400"/>
                  <a:ext cx="403547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altLang="zh-CN" sz="800" dirty="0">
                      <a:latin typeface="Arial" pitchFamily="34" charset="0"/>
                      <a:cs typeface="Arial" pitchFamily="34" charset="0"/>
                    </a:rPr>
                    <a:t>0.6</a:t>
                  </a:r>
                </a:p>
              </p:txBody>
            </p:sp>
            <p:sp>
              <p:nvSpPr>
                <p:cNvPr id="73" name="TextBox 214">
                  <a:extLst>
                    <a:ext uri="{FF2B5EF4-FFF2-40B4-BE49-F238E27FC236}">
                      <a16:creationId xmlns:a16="http://schemas.microsoft.com/office/drawing/2014/main" id="{45970C96-AE4C-484D-9E60-403BB1CCE2EA}"/>
                    </a:ext>
                  </a:extLst>
                </p:cNvPr>
                <p:cNvSpPr txBox="1"/>
                <p:nvPr/>
              </p:nvSpPr>
              <p:spPr>
                <a:xfrm>
                  <a:off x="4212745" y="5932800"/>
                  <a:ext cx="403547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altLang="zh-CN" sz="800" dirty="0">
                      <a:latin typeface="Arial" pitchFamily="34" charset="0"/>
                      <a:cs typeface="Arial" pitchFamily="34" charset="0"/>
                    </a:rPr>
                    <a:t>0.4</a:t>
                  </a:r>
                </a:p>
              </p:txBody>
            </p:sp>
            <p:sp>
              <p:nvSpPr>
                <p:cNvPr id="74" name="TextBox 223">
                  <a:extLst>
                    <a:ext uri="{FF2B5EF4-FFF2-40B4-BE49-F238E27FC236}">
                      <a16:creationId xmlns:a16="http://schemas.microsoft.com/office/drawing/2014/main" id="{E9844467-828A-4170-83C6-2C8D6E9FC2BE}"/>
                    </a:ext>
                  </a:extLst>
                </p:cNvPr>
                <p:cNvSpPr txBox="1"/>
                <p:nvPr/>
              </p:nvSpPr>
              <p:spPr>
                <a:xfrm>
                  <a:off x="4212745" y="6134400"/>
                  <a:ext cx="403547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altLang="zh-CN" sz="800" dirty="0">
                      <a:latin typeface="Arial" pitchFamily="34" charset="0"/>
                      <a:cs typeface="Arial" pitchFamily="34" charset="0"/>
                    </a:rPr>
                    <a:t>0.2</a:t>
                  </a:r>
                </a:p>
              </p:txBody>
            </p:sp>
            <p:sp>
              <p:nvSpPr>
                <p:cNvPr id="75" name="TextBox 224">
                  <a:extLst>
                    <a:ext uri="{FF2B5EF4-FFF2-40B4-BE49-F238E27FC236}">
                      <a16:creationId xmlns:a16="http://schemas.microsoft.com/office/drawing/2014/main" id="{9416AE10-383D-49D5-B2D0-2E5792785750}"/>
                    </a:ext>
                  </a:extLst>
                </p:cNvPr>
                <p:cNvSpPr txBox="1"/>
                <p:nvPr/>
              </p:nvSpPr>
              <p:spPr>
                <a:xfrm>
                  <a:off x="4284745" y="6336000"/>
                  <a:ext cx="324000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altLang="zh-CN" sz="800" dirty="0">
                      <a:latin typeface="Arial" pitchFamily="34" charset="0"/>
                      <a:cs typeface="Arial" pitchFamily="34" charset="0"/>
                    </a:rPr>
                    <a:t>0</a:t>
                  </a:r>
                </a:p>
              </p:txBody>
            </p:sp>
            <p:sp>
              <p:nvSpPr>
                <p:cNvPr id="76" name="TextBox 225">
                  <a:extLst>
                    <a:ext uri="{FF2B5EF4-FFF2-40B4-BE49-F238E27FC236}">
                      <a16:creationId xmlns:a16="http://schemas.microsoft.com/office/drawing/2014/main" id="{16D64BB4-FFEC-4788-B8CB-C82015DAF24A}"/>
                    </a:ext>
                  </a:extLst>
                </p:cNvPr>
                <p:cNvSpPr txBox="1"/>
                <p:nvPr/>
              </p:nvSpPr>
              <p:spPr>
                <a:xfrm>
                  <a:off x="4212745" y="5342400"/>
                  <a:ext cx="403547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altLang="zh-CN" sz="800" dirty="0">
                      <a:latin typeface="Arial" pitchFamily="34" charset="0"/>
                      <a:cs typeface="Arial" pitchFamily="34" charset="0"/>
                    </a:rPr>
                    <a:t>1.0</a:t>
                  </a:r>
                </a:p>
              </p:txBody>
            </p:sp>
            <p:sp>
              <p:nvSpPr>
                <p:cNvPr id="77" name="TextBox 227">
                  <a:extLst>
                    <a:ext uri="{FF2B5EF4-FFF2-40B4-BE49-F238E27FC236}">
                      <a16:creationId xmlns:a16="http://schemas.microsoft.com/office/drawing/2014/main" id="{1F30AC3C-4928-4B73-B455-D9981EC626F2}"/>
                    </a:ext>
                  </a:extLst>
                </p:cNvPr>
                <p:cNvSpPr txBox="1"/>
                <p:nvPr/>
              </p:nvSpPr>
              <p:spPr>
                <a:xfrm>
                  <a:off x="4212903" y="5544000"/>
                  <a:ext cx="403547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altLang="zh-CN" sz="800" dirty="0">
                      <a:latin typeface="Arial" pitchFamily="34" charset="0"/>
                      <a:cs typeface="Arial" pitchFamily="34" charset="0"/>
                    </a:rPr>
                    <a:t>0.8</a:t>
                  </a:r>
                </a:p>
              </p:txBody>
            </p:sp>
          </p:grpSp>
        </p:grpSp>
        <p:sp>
          <p:nvSpPr>
            <p:cNvPr id="6" name="TextBox 15">
              <a:extLst>
                <a:ext uri="{FF2B5EF4-FFF2-40B4-BE49-F238E27FC236}">
                  <a16:creationId xmlns:a16="http://schemas.microsoft.com/office/drawing/2014/main" id="{CD3A64C6-782B-487E-8222-299306EC9F20}"/>
                </a:ext>
              </a:extLst>
            </p:cNvPr>
            <p:cNvSpPr txBox="1"/>
            <p:nvPr/>
          </p:nvSpPr>
          <p:spPr>
            <a:xfrm rot="16200000">
              <a:off x="444012" y="7224567"/>
              <a:ext cx="1044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800" dirty="0">
                  <a:latin typeface="Arial" pitchFamily="34" charset="0"/>
                  <a:cs typeface="Arial" pitchFamily="34" charset="0"/>
                </a:rPr>
                <a:t>Fold change of</a:t>
              </a:r>
            </a:p>
            <a:p>
              <a:pPr algn="ctr"/>
              <a:r>
                <a:rPr lang="en-US" altLang="zh-CN" sz="800" dirty="0">
                  <a:latin typeface="Arial" pitchFamily="34" charset="0"/>
                  <a:cs typeface="Arial" pitchFamily="34" charset="0"/>
                </a:rPr>
                <a:t>H3K27ac / Input</a:t>
              </a:r>
            </a:p>
          </p:txBody>
        </p:sp>
        <p:sp>
          <p:nvSpPr>
            <p:cNvPr id="7" name="TextBox 15">
              <a:extLst>
                <a:ext uri="{FF2B5EF4-FFF2-40B4-BE49-F238E27FC236}">
                  <a16:creationId xmlns:a16="http://schemas.microsoft.com/office/drawing/2014/main" id="{43B6FEBB-190C-4EE8-B126-00383BD1F53D}"/>
                </a:ext>
              </a:extLst>
            </p:cNvPr>
            <p:cNvSpPr txBox="1"/>
            <p:nvPr/>
          </p:nvSpPr>
          <p:spPr>
            <a:xfrm rot="16200000">
              <a:off x="2109599" y="7210621"/>
              <a:ext cx="1044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800" dirty="0">
                  <a:latin typeface="Arial" pitchFamily="34" charset="0"/>
                  <a:cs typeface="Arial" pitchFamily="34" charset="0"/>
                </a:rPr>
                <a:t>Fold change of</a:t>
              </a:r>
            </a:p>
            <a:p>
              <a:pPr algn="ctr"/>
              <a:r>
                <a:rPr lang="en-US" altLang="zh-CN" sz="800" dirty="0">
                  <a:latin typeface="Arial" pitchFamily="34" charset="0"/>
                  <a:cs typeface="Arial" pitchFamily="34" charset="0"/>
                </a:rPr>
                <a:t>H3K4me3 / Input</a:t>
              </a:r>
            </a:p>
          </p:txBody>
        </p:sp>
        <p:sp>
          <p:nvSpPr>
            <p:cNvPr id="8" name="TextBox 15">
              <a:extLst>
                <a:ext uri="{FF2B5EF4-FFF2-40B4-BE49-F238E27FC236}">
                  <a16:creationId xmlns:a16="http://schemas.microsoft.com/office/drawing/2014/main" id="{7E3BC2F8-58C4-4659-A035-A2F80183DF0F}"/>
                </a:ext>
              </a:extLst>
            </p:cNvPr>
            <p:cNvSpPr txBox="1"/>
            <p:nvPr/>
          </p:nvSpPr>
          <p:spPr>
            <a:xfrm rot="16200000">
              <a:off x="3715269" y="7203523"/>
              <a:ext cx="1044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800" dirty="0">
                  <a:latin typeface="Arial" pitchFamily="34" charset="0"/>
                  <a:cs typeface="Arial" pitchFamily="34" charset="0"/>
                </a:rPr>
                <a:t>Fold change of</a:t>
              </a:r>
            </a:p>
            <a:p>
              <a:pPr algn="ctr"/>
              <a:r>
                <a:rPr lang="en-US" altLang="zh-CN" sz="800" dirty="0">
                  <a:latin typeface="Arial" pitchFamily="34" charset="0"/>
                  <a:cs typeface="Arial" pitchFamily="34" charset="0"/>
                </a:rPr>
                <a:t>H3K27me3 / Input</a:t>
              </a:r>
            </a:p>
          </p:txBody>
        </p:sp>
        <p:sp>
          <p:nvSpPr>
            <p:cNvPr id="10" name="矩形 10">
              <a:extLst>
                <a:ext uri="{FF2B5EF4-FFF2-40B4-BE49-F238E27FC236}">
                  <a16:creationId xmlns:a16="http://schemas.microsoft.com/office/drawing/2014/main" id="{A758EE3D-CD95-4266-816E-16563E734CAC}"/>
                </a:ext>
              </a:extLst>
            </p:cNvPr>
            <p:cNvSpPr/>
            <p:nvPr/>
          </p:nvSpPr>
          <p:spPr>
            <a:xfrm>
              <a:off x="1188000" y="6480556"/>
              <a:ext cx="385042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zh-CN" sz="800" dirty="0">
                  <a:latin typeface="Arial" pitchFamily="34" charset="0"/>
                  <a:cs typeface="Arial" pitchFamily="34" charset="0"/>
                </a:rPr>
                <a:t>-2kb</a:t>
              </a:r>
              <a:endParaRPr lang="zh-CN" altLang="en-US" sz="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FE3777AC-56CC-4F10-A19D-08CF6A571E37}"/>
                </a:ext>
              </a:extLst>
            </p:cNvPr>
            <p:cNvSpPr/>
            <p:nvPr/>
          </p:nvSpPr>
          <p:spPr>
            <a:xfrm>
              <a:off x="1584367" y="6480556"/>
              <a:ext cx="532518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zh-CN" sz="800" dirty="0">
                  <a:latin typeface="Arial" pitchFamily="34" charset="0"/>
                  <a:cs typeface="Arial" pitchFamily="34" charset="0"/>
                </a:rPr>
                <a:t>Summit</a:t>
              </a:r>
              <a:endParaRPr lang="zh-CN" altLang="en-US" sz="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570A9FCE-D1F8-41C3-890D-E6266A46AC82}"/>
                </a:ext>
              </a:extLst>
            </p:cNvPr>
            <p:cNvSpPr/>
            <p:nvPr/>
          </p:nvSpPr>
          <p:spPr>
            <a:xfrm>
              <a:off x="2124000" y="6480556"/>
              <a:ext cx="410690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zh-CN" sz="800" dirty="0">
                  <a:latin typeface="Arial" pitchFamily="34" charset="0"/>
                  <a:cs typeface="Arial" pitchFamily="34" charset="0"/>
                </a:rPr>
                <a:t>+2kb</a:t>
              </a:r>
              <a:endParaRPr lang="zh-CN" altLang="en-US" sz="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78D4CF86-DC68-4EC9-8507-10300E4762C6}"/>
                </a:ext>
              </a:extLst>
            </p:cNvPr>
            <p:cNvSpPr/>
            <p:nvPr/>
          </p:nvSpPr>
          <p:spPr>
            <a:xfrm>
              <a:off x="1008000" y="5342400"/>
              <a:ext cx="360000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zh-CN" sz="800" dirty="0">
                  <a:latin typeface="Arial" pitchFamily="34" charset="0"/>
                  <a:cs typeface="Arial" pitchFamily="34" charset="0"/>
                </a:rPr>
                <a:t>0.6</a:t>
              </a:r>
              <a:endParaRPr lang="zh-CN" altLang="en-US" sz="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F3CF3D27-BA11-4B70-9D1B-24216B2C8E7B}"/>
                </a:ext>
              </a:extLst>
            </p:cNvPr>
            <p:cNvSpPr/>
            <p:nvPr/>
          </p:nvSpPr>
          <p:spPr>
            <a:xfrm>
              <a:off x="1008000" y="5673600"/>
              <a:ext cx="360000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zh-CN" sz="800" dirty="0">
                  <a:latin typeface="Arial" pitchFamily="34" charset="0"/>
                  <a:cs typeface="Arial" pitchFamily="34" charset="0"/>
                </a:rPr>
                <a:t>0.4</a:t>
              </a:r>
              <a:endParaRPr lang="zh-CN" altLang="en-US" sz="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ACE01D87-5C27-4410-B156-53D449DFB75A}"/>
                </a:ext>
              </a:extLst>
            </p:cNvPr>
            <p:cNvSpPr/>
            <p:nvPr/>
          </p:nvSpPr>
          <p:spPr>
            <a:xfrm>
              <a:off x="1008000" y="5997716"/>
              <a:ext cx="360000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zh-CN" sz="800" dirty="0">
                  <a:latin typeface="Arial" pitchFamily="34" charset="0"/>
                  <a:cs typeface="Arial" pitchFamily="34" charset="0"/>
                </a:rPr>
                <a:t>0.2</a:t>
              </a:r>
              <a:endParaRPr lang="zh-CN" altLang="en-US" sz="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DF03C77D-FB1C-4DBC-91C9-6DBD21F780EA}"/>
                </a:ext>
              </a:extLst>
            </p:cNvPr>
            <p:cNvSpPr/>
            <p:nvPr/>
          </p:nvSpPr>
          <p:spPr>
            <a:xfrm>
              <a:off x="1008000" y="6336000"/>
              <a:ext cx="360000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zh-CN" sz="800" dirty="0">
                  <a:latin typeface="Arial" pitchFamily="34" charset="0"/>
                  <a:cs typeface="Arial" pitchFamily="34" charset="0"/>
                </a:rPr>
                <a:t>0</a:t>
              </a:r>
              <a:endParaRPr lang="zh-CN" altLang="en-US" sz="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TextBox 15">
              <a:extLst>
                <a:ext uri="{FF2B5EF4-FFF2-40B4-BE49-F238E27FC236}">
                  <a16:creationId xmlns:a16="http://schemas.microsoft.com/office/drawing/2014/main" id="{891012CB-E503-4DA7-BD6D-97781369BAB0}"/>
                </a:ext>
              </a:extLst>
            </p:cNvPr>
            <p:cNvSpPr txBox="1"/>
            <p:nvPr/>
          </p:nvSpPr>
          <p:spPr>
            <a:xfrm rot="16200000">
              <a:off x="468000" y="5835430"/>
              <a:ext cx="104400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800" dirty="0" err="1">
                  <a:latin typeface="Arial" pitchFamily="34" charset="0"/>
                  <a:cs typeface="Arial" pitchFamily="34" charset="0"/>
                </a:rPr>
                <a:t>mCHG</a:t>
              </a:r>
              <a:r>
                <a:rPr lang="en-US" altLang="zh-CN" sz="800" dirty="0">
                  <a:latin typeface="Arial" pitchFamily="34" charset="0"/>
                  <a:cs typeface="Arial" pitchFamily="34" charset="0"/>
                </a:rPr>
                <a:t> level</a:t>
              </a:r>
            </a:p>
          </p:txBody>
        </p:sp>
        <p:sp>
          <p:nvSpPr>
            <p:cNvPr id="18" name="矩形 10">
              <a:extLst>
                <a:ext uri="{FF2B5EF4-FFF2-40B4-BE49-F238E27FC236}">
                  <a16:creationId xmlns:a16="http://schemas.microsoft.com/office/drawing/2014/main" id="{B0F33A80-5158-4C6E-9781-39E279779DB3}"/>
                </a:ext>
              </a:extLst>
            </p:cNvPr>
            <p:cNvSpPr/>
            <p:nvPr/>
          </p:nvSpPr>
          <p:spPr>
            <a:xfrm>
              <a:off x="2808000" y="6480556"/>
              <a:ext cx="385042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zh-CN" sz="800" dirty="0">
                  <a:latin typeface="Arial" pitchFamily="34" charset="0"/>
                  <a:cs typeface="Arial" pitchFamily="34" charset="0"/>
                </a:rPr>
                <a:t>-2kb</a:t>
              </a:r>
              <a:endParaRPr lang="zh-CN" altLang="en-US" sz="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03C0A66F-AA45-46A5-B425-D6608A492C3E}"/>
                </a:ext>
              </a:extLst>
            </p:cNvPr>
            <p:cNvSpPr/>
            <p:nvPr/>
          </p:nvSpPr>
          <p:spPr>
            <a:xfrm>
              <a:off x="3204367" y="6480556"/>
              <a:ext cx="532518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zh-CN" sz="800" dirty="0">
                  <a:latin typeface="Arial" pitchFamily="34" charset="0"/>
                  <a:cs typeface="Arial" pitchFamily="34" charset="0"/>
                </a:rPr>
                <a:t>Summit</a:t>
              </a:r>
              <a:endParaRPr lang="zh-CN" altLang="en-US" sz="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4E9BC97F-76E8-45F6-B5AB-619563241262}"/>
                </a:ext>
              </a:extLst>
            </p:cNvPr>
            <p:cNvSpPr/>
            <p:nvPr/>
          </p:nvSpPr>
          <p:spPr>
            <a:xfrm>
              <a:off x="3744000" y="6480556"/>
              <a:ext cx="410690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zh-CN" sz="800" dirty="0">
                  <a:latin typeface="Arial" pitchFamily="34" charset="0"/>
                  <a:cs typeface="Arial" pitchFamily="34" charset="0"/>
                </a:rPr>
                <a:t>+2kb</a:t>
              </a:r>
              <a:endParaRPr lang="zh-CN" altLang="en-US" sz="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91E1211F-20B1-4A49-A33E-99A67F1468FF}"/>
                </a:ext>
              </a:extLst>
            </p:cNvPr>
            <p:cNvSpPr/>
            <p:nvPr/>
          </p:nvSpPr>
          <p:spPr>
            <a:xfrm>
              <a:off x="2564904" y="5342400"/>
              <a:ext cx="414375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zh-CN" sz="800" dirty="0">
                  <a:latin typeface="Arial" pitchFamily="34" charset="0"/>
                  <a:cs typeface="Arial" pitchFamily="34" charset="0"/>
                </a:rPr>
                <a:t>0.03</a:t>
              </a:r>
              <a:endParaRPr lang="zh-CN" altLang="en-US" sz="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59D2A1B0-0B46-4802-BFA3-8A02184654C1}"/>
                </a:ext>
              </a:extLst>
            </p:cNvPr>
            <p:cNvSpPr/>
            <p:nvPr/>
          </p:nvSpPr>
          <p:spPr>
            <a:xfrm>
              <a:off x="2592635" y="5673600"/>
              <a:ext cx="386644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zh-CN" sz="800" dirty="0">
                  <a:latin typeface="Arial" pitchFamily="34" charset="0"/>
                  <a:cs typeface="Arial" pitchFamily="34" charset="0"/>
                </a:rPr>
                <a:t>0.02</a:t>
              </a:r>
              <a:endParaRPr lang="zh-CN" altLang="en-US" sz="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F0261D6E-B469-4218-AF8E-C30885AF33AB}"/>
                </a:ext>
              </a:extLst>
            </p:cNvPr>
            <p:cNvSpPr/>
            <p:nvPr/>
          </p:nvSpPr>
          <p:spPr>
            <a:xfrm>
              <a:off x="2592635" y="5997716"/>
              <a:ext cx="386644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zh-CN" sz="800" dirty="0">
                  <a:latin typeface="Arial" pitchFamily="34" charset="0"/>
                  <a:cs typeface="Arial" pitchFamily="34" charset="0"/>
                </a:rPr>
                <a:t>0.01</a:t>
              </a:r>
              <a:endParaRPr lang="zh-CN" altLang="en-US" sz="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55ADF51F-8B4A-4E02-9C96-4687F5793986}"/>
                </a:ext>
              </a:extLst>
            </p:cNvPr>
            <p:cNvSpPr/>
            <p:nvPr/>
          </p:nvSpPr>
          <p:spPr>
            <a:xfrm>
              <a:off x="2619279" y="6336000"/>
              <a:ext cx="360000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zh-CN" sz="800" dirty="0">
                  <a:latin typeface="Arial" pitchFamily="34" charset="0"/>
                  <a:cs typeface="Arial" pitchFamily="34" charset="0"/>
                </a:rPr>
                <a:t>0</a:t>
              </a:r>
              <a:endParaRPr lang="zh-CN" altLang="en-US" sz="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TextBox 15">
              <a:extLst>
                <a:ext uri="{FF2B5EF4-FFF2-40B4-BE49-F238E27FC236}">
                  <a16:creationId xmlns:a16="http://schemas.microsoft.com/office/drawing/2014/main" id="{F2E181BD-EC1B-48D1-90F8-F3733A6D0575}"/>
                </a:ext>
              </a:extLst>
            </p:cNvPr>
            <p:cNvSpPr txBox="1"/>
            <p:nvPr/>
          </p:nvSpPr>
          <p:spPr>
            <a:xfrm rot="16200000">
              <a:off x="2088000" y="5835430"/>
              <a:ext cx="104400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800" dirty="0" err="1">
                  <a:latin typeface="Arial" pitchFamily="34" charset="0"/>
                  <a:cs typeface="Arial" pitchFamily="34" charset="0"/>
                </a:rPr>
                <a:t>mCHH</a:t>
              </a:r>
              <a:r>
                <a:rPr lang="en-US" altLang="zh-CN" sz="800" dirty="0">
                  <a:latin typeface="Arial" pitchFamily="34" charset="0"/>
                  <a:cs typeface="Arial" pitchFamily="34" charset="0"/>
                </a:rPr>
                <a:t> level</a:t>
              </a:r>
            </a:p>
          </p:txBody>
        </p:sp>
        <p:grpSp>
          <p:nvGrpSpPr>
            <p:cNvPr id="31" name="组合 30">
              <a:extLst>
                <a:ext uri="{FF2B5EF4-FFF2-40B4-BE49-F238E27FC236}">
                  <a16:creationId xmlns:a16="http://schemas.microsoft.com/office/drawing/2014/main" id="{AD07964D-5D9E-4213-A3D9-5F66458D36ED}"/>
                </a:ext>
              </a:extLst>
            </p:cNvPr>
            <p:cNvGrpSpPr/>
            <p:nvPr/>
          </p:nvGrpSpPr>
          <p:grpSpPr>
            <a:xfrm>
              <a:off x="990278" y="6782400"/>
              <a:ext cx="1543389" cy="1353600"/>
              <a:chOff x="4231023" y="5342400"/>
              <a:chExt cx="1543389" cy="1353600"/>
            </a:xfrm>
          </p:grpSpPr>
          <p:sp>
            <p:nvSpPr>
              <p:cNvPr id="54" name="矩形 10">
                <a:extLst>
                  <a:ext uri="{FF2B5EF4-FFF2-40B4-BE49-F238E27FC236}">
                    <a16:creationId xmlns:a16="http://schemas.microsoft.com/office/drawing/2014/main" id="{FC36680C-5AC4-46DC-9608-BB9E2D29DF1A}"/>
                  </a:ext>
                </a:extLst>
              </p:cNvPr>
              <p:cNvSpPr/>
              <p:nvPr/>
            </p:nvSpPr>
            <p:spPr>
              <a:xfrm>
                <a:off x="4427722" y="6480556"/>
                <a:ext cx="385042" cy="2154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r"/>
                <a:r>
                  <a:rPr lang="en-US" altLang="zh-CN" sz="800" dirty="0">
                    <a:latin typeface="Arial" pitchFamily="34" charset="0"/>
                    <a:cs typeface="Arial" pitchFamily="34" charset="0"/>
                  </a:rPr>
                  <a:t>-2kb</a:t>
                </a:r>
                <a:endParaRPr lang="zh-CN" altLang="en-US" sz="8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5" name="矩形 54">
                <a:extLst>
                  <a:ext uri="{FF2B5EF4-FFF2-40B4-BE49-F238E27FC236}">
                    <a16:creationId xmlns:a16="http://schemas.microsoft.com/office/drawing/2014/main" id="{07EE5500-ECE1-457E-A49E-2CB713BC2E3E}"/>
                  </a:ext>
                </a:extLst>
              </p:cNvPr>
              <p:cNvSpPr/>
              <p:nvPr/>
            </p:nvSpPr>
            <p:spPr>
              <a:xfrm>
                <a:off x="4824089" y="6480556"/>
                <a:ext cx="532518" cy="2154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r"/>
                <a:r>
                  <a:rPr lang="en-US" altLang="zh-CN" sz="800" dirty="0">
                    <a:latin typeface="Arial" pitchFamily="34" charset="0"/>
                    <a:cs typeface="Arial" pitchFamily="34" charset="0"/>
                  </a:rPr>
                  <a:t>Summit</a:t>
                </a:r>
                <a:endParaRPr lang="zh-CN" altLang="en-US" sz="8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6" name="矩形 55">
                <a:extLst>
                  <a:ext uri="{FF2B5EF4-FFF2-40B4-BE49-F238E27FC236}">
                    <a16:creationId xmlns:a16="http://schemas.microsoft.com/office/drawing/2014/main" id="{A5BE4534-F579-4F89-95E1-D105D28E5974}"/>
                  </a:ext>
                </a:extLst>
              </p:cNvPr>
              <p:cNvSpPr/>
              <p:nvPr/>
            </p:nvSpPr>
            <p:spPr>
              <a:xfrm>
                <a:off x="5363722" y="6480556"/>
                <a:ext cx="410690" cy="2154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r"/>
                <a:r>
                  <a:rPr lang="en-US" altLang="zh-CN" sz="800" dirty="0">
                    <a:latin typeface="Arial" pitchFamily="34" charset="0"/>
                    <a:cs typeface="Arial" pitchFamily="34" charset="0"/>
                  </a:rPr>
                  <a:t>+2kb</a:t>
                </a:r>
                <a:endParaRPr lang="zh-CN" altLang="en-US" sz="800" dirty="0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57" name="组合 345">
                <a:extLst>
                  <a:ext uri="{FF2B5EF4-FFF2-40B4-BE49-F238E27FC236}">
                    <a16:creationId xmlns:a16="http://schemas.microsoft.com/office/drawing/2014/main" id="{7DB05AAA-F514-40A8-9748-24A6B0109917}"/>
                  </a:ext>
                </a:extLst>
              </p:cNvPr>
              <p:cNvGrpSpPr/>
              <p:nvPr/>
            </p:nvGrpSpPr>
            <p:grpSpPr>
              <a:xfrm>
                <a:off x="4231023" y="5342400"/>
                <a:ext cx="360000" cy="1209044"/>
                <a:chOff x="4231023" y="5342400"/>
                <a:chExt cx="360000" cy="1209044"/>
              </a:xfrm>
            </p:grpSpPr>
            <p:sp>
              <p:nvSpPr>
                <p:cNvPr id="58" name="TextBox 355">
                  <a:extLst>
                    <a:ext uri="{FF2B5EF4-FFF2-40B4-BE49-F238E27FC236}">
                      <a16:creationId xmlns:a16="http://schemas.microsoft.com/office/drawing/2014/main" id="{314270A0-9919-4546-8609-5AE9F58D02F1}"/>
                    </a:ext>
                  </a:extLst>
                </p:cNvPr>
                <p:cNvSpPr txBox="1"/>
                <p:nvPr/>
              </p:nvSpPr>
              <p:spPr>
                <a:xfrm>
                  <a:off x="4231023" y="5738400"/>
                  <a:ext cx="360000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altLang="zh-CN" sz="800" dirty="0">
                      <a:latin typeface="Arial" pitchFamily="34" charset="0"/>
                      <a:cs typeface="Arial" pitchFamily="34" charset="0"/>
                    </a:rPr>
                    <a:t>0.6</a:t>
                  </a:r>
                </a:p>
              </p:txBody>
            </p:sp>
            <p:sp>
              <p:nvSpPr>
                <p:cNvPr id="59" name="TextBox 356">
                  <a:extLst>
                    <a:ext uri="{FF2B5EF4-FFF2-40B4-BE49-F238E27FC236}">
                      <a16:creationId xmlns:a16="http://schemas.microsoft.com/office/drawing/2014/main" id="{125BF19B-6057-480E-8278-161213B3E8F8}"/>
                    </a:ext>
                  </a:extLst>
                </p:cNvPr>
                <p:cNvSpPr txBox="1"/>
                <p:nvPr/>
              </p:nvSpPr>
              <p:spPr>
                <a:xfrm>
                  <a:off x="4231023" y="5932800"/>
                  <a:ext cx="360000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altLang="zh-CN" sz="800" dirty="0">
                      <a:latin typeface="Arial" pitchFamily="34" charset="0"/>
                      <a:cs typeface="Arial" pitchFamily="34" charset="0"/>
                    </a:rPr>
                    <a:t>0.4</a:t>
                  </a:r>
                </a:p>
              </p:txBody>
            </p:sp>
            <p:sp>
              <p:nvSpPr>
                <p:cNvPr id="60" name="TextBox 357">
                  <a:extLst>
                    <a:ext uri="{FF2B5EF4-FFF2-40B4-BE49-F238E27FC236}">
                      <a16:creationId xmlns:a16="http://schemas.microsoft.com/office/drawing/2014/main" id="{F1269FD3-C3F0-4676-A401-FAF4FAB3EE4E}"/>
                    </a:ext>
                  </a:extLst>
                </p:cNvPr>
                <p:cNvSpPr txBox="1"/>
                <p:nvPr/>
              </p:nvSpPr>
              <p:spPr>
                <a:xfrm>
                  <a:off x="4231023" y="6134400"/>
                  <a:ext cx="360000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altLang="zh-CN" sz="800" dirty="0">
                      <a:latin typeface="Arial" pitchFamily="34" charset="0"/>
                      <a:cs typeface="Arial" pitchFamily="34" charset="0"/>
                    </a:rPr>
                    <a:t>0.2</a:t>
                  </a:r>
                </a:p>
              </p:txBody>
            </p:sp>
            <p:sp>
              <p:nvSpPr>
                <p:cNvPr id="61" name="TextBox 358">
                  <a:extLst>
                    <a:ext uri="{FF2B5EF4-FFF2-40B4-BE49-F238E27FC236}">
                      <a16:creationId xmlns:a16="http://schemas.microsoft.com/office/drawing/2014/main" id="{FF788814-908A-48E2-BF0B-F722110F763A}"/>
                    </a:ext>
                  </a:extLst>
                </p:cNvPr>
                <p:cNvSpPr txBox="1"/>
                <p:nvPr/>
              </p:nvSpPr>
              <p:spPr>
                <a:xfrm>
                  <a:off x="4231023" y="6336000"/>
                  <a:ext cx="360000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altLang="zh-CN" sz="800" dirty="0">
                      <a:latin typeface="Arial" pitchFamily="34" charset="0"/>
                      <a:cs typeface="Arial" pitchFamily="34" charset="0"/>
                    </a:rPr>
                    <a:t>0</a:t>
                  </a:r>
                </a:p>
              </p:txBody>
            </p:sp>
            <p:sp>
              <p:nvSpPr>
                <p:cNvPr id="62" name="TextBox 359">
                  <a:extLst>
                    <a:ext uri="{FF2B5EF4-FFF2-40B4-BE49-F238E27FC236}">
                      <a16:creationId xmlns:a16="http://schemas.microsoft.com/office/drawing/2014/main" id="{231B8BD9-8886-434C-AFF4-933A01AB9DC0}"/>
                    </a:ext>
                  </a:extLst>
                </p:cNvPr>
                <p:cNvSpPr txBox="1"/>
                <p:nvPr/>
              </p:nvSpPr>
              <p:spPr>
                <a:xfrm>
                  <a:off x="4231023" y="5342400"/>
                  <a:ext cx="360000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altLang="zh-CN" sz="800" dirty="0">
                      <a:latin typeface="Arial" pitchFamily="34" charset="0"/>
                      <a:cs typeface="Arial" pitchFamily="34" charset="0"/>
                    </a:rPr>
                    <a:t>1.0</a:t>
                  </a:r>
                </a:p>
              </p:txBody>
            </p:sp>
            <p:sp>
              <p:nvSpPr>
                <p:cNvPr id="63" name="TextBox 360">
                  <a:extLst>
                    <a:ext uri="{FF2B5EF4-FFF2-40B4-BE49-F238E27FC236}">
                      <a16:creationId xmlns:a16="http://schemas.microsoft.com/office/drawing/2014/main" id="{ADDDB353-2D8A-40B9-BB8A-27BA527AD8DE}"/>
                    </a:ext>
                  </a:extLst>
                </p:cNvPr>
                <p:cNvSpPr txBox="1"/>
                <p:nvPr/>
              </p:nvSpPr>
              <p:spPr>
                <a:xfrm>
                  <a:off x="4231023" y="5544000"/>
                  <a:ext cx="360000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altLang="zh-CN" sz="800" dirty="0">
                      <a:latin typeface="Arial" pitchFamily="34" charset="0"/>
                      <a:cs typeface="Arial" pitchFamily="34" charset="0"/>
                    </a:rPr>
                    <a:t>0.8</a:t>
                  </a:r>
                </a:p>
              </p:txBody>
            </p:sp>
          </p:grpSp>
        </p:grpSp>
        <p:grpSp>
          <p:nvGrpSpPr>
            <p:cNvPr id="32" name="组合 31">
              <a:extLst>
                <a:ext uri="{FF2B5EF4-FFF2-40B4-BE49-F238E27FC236}">
                  <a16:creationId xmlns:a16="http://schemas.microsoft.com/office/drawing/2014/main" id="{7B776561-74C4-4A2C-824E-4FEC5C314135}"/>
                </a:ext>
              </a:extLst>
            </p:cNvPr>
            <p:cNvGrpSpPr/>
            <p:nvPr/>
          </p:nvGrpSpPr>
          <p:grpSpPr>
            <a:xfrm>
              <a:off x="2592000" y="6782400"/>
              <a:ext cx="1561667" cy="1353600"/>
              <a:chOff x="4212745" y="5342400"/>
              <a:chExt cx="1561667" cy="1353600"/>
            </a:xfrm>
          </p:grpSpPr>
          <p:sp>
            <p:nvSpPr>
              <p:cNvPr id="44" name="矩形 10">
                <a:extLst>
                  <a:ext uri="{FF2B5EF4-FFF2-40B4-BE49-F238E27FC236}">
                    <a16:creationId xmlns:a16="http://schemas.microsoft.com/office/drawing/2014/main" id="{73FB7358-49E3-4C0C-B002-293454FCAA12}"/>
                  </a:ext>
                </a:extLst>
              </p:cNvPr>
              <p:cNvSpPr/>
              <p:nvPr/>
            </p:nvSpPr>
            <p:spPr>
              <a:xfrm>
                <a:off x="4427722" y="6480556"/>
                <a:ext cx="385042" cy="2154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r"/>
                <a:r>
                  <a:rPr lang="en-US" altLang="zh-CN" sz="800" dirty="0">
                    <a:latin typeface="Arial" pitchFamily="34" charset="0"/>
                    <a:cs typeface="Arial" pitchFamily="34" charset="0"/>
                  </a:rPr>
                  <a:t>-2kb</a:t>
                </a:r>
                <a:endParaRPr lang="zh-CN" altLang="en-US" sz="8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5" name="矩形 44">
                <a:extLst>
                  <a:ext uri="{FF2B5EF4-FFF2-40B4-BE49-F238E27FC236}">
                    <a16:creationId xmlns:a16="http://schemas.microsoft.com/office/drawing/2014/main" id="{CEB173BE-CB80-4B26-9665-370DE745ACEC}"/>
                  </a:ext>
                </a:extLst>
              </p:cNvPr>
              <p:cNvSpPr/>
              <p:nvPr/>
            </p:nvSpPr>
            <p:spPr>
              <a:xfrm>
                <a:off x="4824089" y="6480556"/>
                <a:ext cx="532518" cy="2154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r"/>
                <a:r>
                  <a:rPr lang="en-US" altLang="zh-CN" sz="800" dirty="0">
                    <a:latin typeface="Arial" pitchFamily="34" charset="0"/>
                    <a:cs typeface="Arial" pitchFamily="34" charset="0"/>
                  </a:rPr>
                  <a:t>Summit</a:t>
                </a:r>
                <a:endParaRPr lang="zh-CN" altLang="en-US" sz="8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6" name="矩形 45">
                <a:extLst>
                  <a:ext uri="{FF2B5EF4-FFF2-40B4-BE49-F238E27FC236}">
                    <a16:creationId xmlns:a16="http://schemas.microsoft.com/office/drawing/2014/main" id="{91B349A5-0FA4-402A-BFE2-13B44EF79F94}"/>
                  </a:ext>
                </a:extLst>
              </p:cNvPr>
              <p:cNvSpPr/>
              <p:nvPr/>
            </p:nvSpPr>
            <p:spPr>
              <a:xfrm>
                <a:off x="5363722" y="6480556"/>
                <a:ext cx="410690" cy="2154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r"/>
                <a:r>
                  <a:rPr lang="en-US" altLang="zh-CN" sz="800" dirty="0">
                    <a:latin typeface="Arial" pitchFamily="34" charset="0"/>
                    <a:cs typeface="Arial" pitchFamily="34" charset="0"/>
                  </a:rPr>
                  <a:t>+2kb</a:t>
                </a:r>
                <a:endParaRPr lang="zh-CN" altLang="en-US" sz="800" dirty="0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47" name="组合 345">
                <a:extLst>
                  <a:ext uri="{FF2B5EF4-FFF2-40B4-BE49-F238E27FC236}">
                    <a16:creationId xmlns:a16="http://schemas.microsoft.com/office/drawing/2014/main" id="{79566FEC-7AA3-48B8-8F4A-71EF00C2A9CB}"/>
                  </a:ext>
                </a:extLst>
              </p:cNvPr>
              <p:cNvGrpSpPr/>
              <p:nvPr/>
            </p:nvGrpSpPr>
            <p:grpSpPr>
              <a:xfrm>
                <a:off x="4212745" y="5342400"/>
                <a:ext cx="403705" cy="1209044"/>
                <a:chOff x="4212745" y="5342400"/>
                <a:chExt cx="403705" cy="1209044"/>
              </a:xfrm>
            </p:grpSpPr>
            <p:sp>
              <p:nvSpPr>
                <p:cNvPr id="48" name="TextBox 367">
                  <a:extLst>
                    <a:ext uri="{FF2B5EF4-FFF2-40B4-BE49-F238E27FC236}">
                      <a16:creationId xmlns:a16="http://schemas.microsoft.com/office/drawing/2014/main" id="{14DAE2A2-B417-4DB5-A76C-992B89DCD9BD}"/>
                    </a:ext>
                  </a:extLst>
                </p:cNvPr>
                <p:cNvSpPr txBox="1"/>
                <p:nvPr/>
              </p:nvSpPr>
              <p:spPr>
                <a:xfrm>
                  <a:off x="4212745" y="5738400"/>
                  <a:ext cx="403547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altLang="zh-CN" sz="800" dirty="0">
                      <a:latin typeface="Arial" pitchFamily="34" charset="0"/>
                      <a:cs typeface="Arial" pitchFamily="34" charset="0"/>
                    </a:rPr>
                    <a:t>0.6</a:t>
                  </a:r>
                </a:p>
              </p:txBody>
            </p:sp>
            <p:sp>
              <p:nvSpPr>
                <p:cNvPr id="49" name="TextBox 368">
                  <a:extLst>
                    <a:ext uri="{FF2B5EF4-FFF2-40B4-BE49-F238E27FC236}">
                      <a16:creationId xmlns:a16="http://schemas.microsoft.com/office/drawing/2014/main" id="{F98D678E-8B83-4E76-AC20-98507826C249}"/>
                    </a:ext>
                  </a:extLst>
                </p:cNvPr>
                <p:cNvSpPr txBox="1"/>
                <p:nvPr/>
              </p:nvSpPr>
              <p:spPr>
                <a:xfrm>
                  <a:off x="4212745" y="5932800"/>
                  <a:ext cx="403547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altLang="zh-CN" sz="800" dirty="0">
                      <a:latin typeface="Arial" pitchFamily="34" charset="0"/>
                      <a:cs typeface="Arial" pitchFamily="34" charset="0"/>
                    </a:rPr>
                    <a:t>0.4</a:t>
                  </a:r>
                </a:p>
              </p:txBody>
            </p:sp>
            <p:sp>
              <p:nvSpPr>
                <p:cNvPr id="50" name="TextBox 369">
                  <a:extLst>
                    <a:ext uri="{FF2B5EF4-FFF2-40B4-BE49-F238E27FC236}">
                      <a16:creationId xmlns:a16="http://schemas.microsoft.com/office/drawing/2014/main" id="{F9D9A221-A5A2-4DD6-AE99-6AD4158C8760}"/>
                    </a:ext>
                  </a:extLst>
                </p:cNvPr>
                <p:cNvSpPr txBox="1"/>
                <p:nvPr/>
              </p:nvSpPr>
              <p:spPr>
                <a:xfrm>
                  <a:off x="4212745" y="6134400"/>
                  <a:ext cx="403547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altLang="zh-CN" sz="800" dirty="0">
                      <a:latin typeface="Arial" pitchFamily="34" charset="0"/>
                      <a:cs typeface="Arial" pitchFamily="34" charset="0"/>
                    </a:rPr>
                    <a:t>0.2</a:t>
                  </a:r>
                </a:p>
              </p:txBody>
            </p:sp>
            <p:sp>
              <p:nvSpPr>
                <p:cNvPr id="51" name="TextBox 370">
                  <a:extLst>
                    <a:ext uri="{FF2B5EF4-FFF2-40B4-BE49-F238E27FC236}">
                      <a16:creationId xmlns:a16="http://schemas.microsoft.com/office/drawing/2014/main" id="{72258108-0748-4E98-B3D5-F8B9CAC1DB98}"/>
                    </a:ext>
                  </a:extLst>
                </p:cNvPr>
                <p:cNvSpPr txBox="1"/>
                <p:nvPr/>
              </p:nvSpPr>
              <p:spPr>
                <a:xfrm>
                  <a:off x="4284745" y="6336000"/>
                  <a:ext cx="324000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altLang="zh-CN" sz="800" dirty="0">
                      <a:latin typeface="Arial" pitchFamily="34" charset="0"/>
                      <a:cs typeface="Arial" pitchFamily="34" charset="0"/>
                    </a:rPr>
                    <a:t>0</a:t>
                  </a:r>
                </a:p>
              </p:txBody>
            </p:sp>
            <p:sp>
              <p:nvSpPr>
                <p:cNvPr id="52" name="TextBox 371">
                  <a:extLst>
                    <a:ext uri="{FF2B5EF4-FFF2-40B4-BE49-F238E27FC236}">
                      <a16:creationId xmlns:a16="http://schemas.microsoft.com/office/drawing/2014/main" id="{7AEED6D0-0D4E-4534-B9E5-19EF301B959D}"/>
                    </a:ext>
                  </a:extLst>
                </p:cNvPr>
                <p:cNvSpPr txBox="1"/>
                <p:nvPr/>
              </p:nvSpPr>
              <p:spPr>
                <a:xfrm>
                  <a:off x="4212745" y="5342400"/>
                  <a:ext cx="403547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altLang="zh-CN" sz="800" dirty="0">
                      <a:latin typeface="Arial" pitchFamily="34" charset="0"/>
                      <a:cs typeface="Arial" pitchFamily="34" charset="0"/>
                    </a:rPr>
                    <a:t>1.0</a:t>
                  </a:r>
                </a:p>
              </p:txBody>
            </p:sp>
            <p:sp>
              <p:nvSpPr>
                <p:cNvPr id="53" name="TextBox 372">
                  <a:extLst>
                    <a:ext uri="{FF2B5EF4-FFF2-40B4-BE49-F238E27FC236}">
                      <a16:creationId xmlns:a16="http://schemas.microsoft.com/office/drawing/2014/main" id="{69EDBDFC-A874-4B09-8600-FBB8AD6B5EE5}"/>
                    </a:ext>
                  </a:extLst>
                </p:cNvPr>
                <p:cNvSpPr txBox="1"/>
                <p:nvPr/>
              </p:nvSpPr>
              <p:spPr>
                <a:xfrm>
                  <a:off x="4212903" y="5544000"/>
                  <a:ext cx="403547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altLang="zh-CN" sz="800" dirty="0">
                      <a:latin typeface="Arial" pitchFamily="34" charset="0"/>
                      <a:cs typeface="Arial" pitchFamily="34" charset="0"/>
                    </a:rPr>
                    <a:t>0.8</a:t>
                  </a:r>
                </a:p>
              </p:txBody>
            </p:sp>
          </p:grpSp>
        </p:grpSp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A4157B04-C327-4F45-947B-1B698C094BBB}"/>
                </a:ext>
              </a:extLst>
            </p:cNvPr>
            <p:cNvGrpSpPr/>
            <p:nvPr/>
          </p:nvGrpSpPr>
          <p:grpSpPr>
            <a:xfrm>
              <a:off x="4212000" y="6782400"/>
              <a:ext cx="1610086" cy="1353600"/>
              <a:chOff x="4212745" y="5342400"/>
              <a:chExt cx="1610086" cy="1353600"/>
            </a:xfrm>
          </p:grpSpPr>
          <p:sp>
            <p:nvSpPr>
              <p:cNvPr id="34" name="矩形 10">
                <a:extLst>
                  <a:ext uri="{FF2B5EF4-FFF2-40B4-BE49-F238E27FC236}">
                    <a16:creationId xmlns:a16="http://schemas.microsoft.com/office/drawing/2014/main" id="{6C7C6A9F-A25F-4300-BA9A-2D362D3344BB}"/>
                  </a:ext>
                </a:extLst>
              </p:cNvPr>
              <p:cNvSpPr/>
              <p:nvPr/>
            </p:nvSpPr>
            <p:spPr>
              <a:xfrm>
                <a:off x="4427722" y="6480556"/>
                <a:ext cx="385042" cy="2154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r"/>
                <a:r>
                  <a:rPr lang="en-US" altLang="zh-CN" sz="800" dirty="0">
                    <a:latin typeface="Arial" pitchFamily="34" charset="0"/>
                    <a:cs typeface="Arial" pitchFamily="34" charset="0"/>
                  </a:rPr>
                  <a:t>-2kb</a:t>
                </a:r>
                <a:endParaRPr lang="zh-CN" altLang="en-US" sz="8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" name="矩形 34">
                <a:extLst>
                  <a:ext uri="{FF2B5EF4-FFF2-40B4-BE49-F238E27FC236}">
                    <a16:creationId xmlns:a16="http://schemas.microsoft.com/office/drawing/2014/main" id="{0384BFA1-D464-4842-A9D0-BC836C83139D}"/>
                  </a:ext>
                </a:extLst>
              </p:cNvPr>
              <p:cNvSpPr/>
              <p:nvPr/>
            </p:nvSpPr>
            <p:spPr>
              <a:xfrm>
                <a:off x="4824089" y="6480556"/>
                <a:ext cx="532518" cy="2154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r"/>
                <a:r>
                  <a:rPr lang="en-US" altLang="zh-CN" sz="800" dirty="0">
                    <a:latin typeface="Arial" pitchFamily="34" charset="0"/>
                    <a:cs typeface="Arial" pitchFamily="34" charset="0"/>
                  </a:rPr>
                  <a:t>Summit</a:t>
                </a:r>
                <a:endParaRPr lang="zh-CN" altLang="en-US" sz="8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" name="矩形 35">
                <a:extLst>
                  <a:ext uri="{FF2B5EF4-FFF2-40B4-BE49-F238E27FC236}">
                    <a16:creationId xmlns:a16="http://schemas.microsoft.com/office/drawing/2014/main" id="{6CCE892E-90E5-4E6A-BD28-38224EBDDAB4}"/>
                  </a:ext>
                </a:extLst>
              </p:cNvPr>
              <p:cNvSpPr/>
              <p:nvPr/>
            </p:nvSpPr>
            <p:spPr>
              <a:xfrm>
                <a:off x="5412141" y="6480556"/>
                <a:ext cx="410690" cy="2154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r"/>
                <a:r>
                  <a:rPr lang="en-US" altLang="zh-CN" sz="800" dirty="0">
                    <a:latin typeface="Arial" pitchFamily="34" charset="0"/>
                    <a:cs typeface="Arial" pitchFamily="34" charset="0"/>
                  </a:rPr>
                  <a:t>+2kb</a:t>
                </a:r>
                <a:endParaRPr lang="zh-CN" altLang="en-US" sz="800" dirty="0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37" name="组合 345">
                <a:extLst>
                  <a:ext uri="{FF2B5EF4-FFF2-40B4-BE49-F238E27FC236}">
                    <a16:creationId xmlns:a16="http://schemas.microsoft.com/office/drawing/2014/main" id="{177237B6-6004-418C-9191-E72D398A3EF2}"/>
                  </a:ext>
                </a:extLst>
              </p:cNvPr>
              <p:cNvGrpSpPr/>
              <p:nvPr/>
            </p:nvGrpSpPr>
            <p:grpSpPr>
              <a:xfrm>
                <a:off x="4212745" y="5342400"/>
                <a:ext cx="403705" cy="1209044"/>
                <a:chOff x="4212745" y="5342400"/>
                <a:chExt cx="403705" cy="1209044"/>
              </a:xfrm>
            </p:grpSpPr>
            <p:sp>
              <p:nvSpPr>
                <p:cNvPr id="38" name="TextBox 378">
                  <a:extLst>
                    <a:ext uri="{FF2B5EF4-FFF2-40B4-BE49-F238E27FC236}">
                      <a16:creationId xmlns:a16="http://schemas.microsoft.com/office/drawing/2014/main" id="{FBCE8CE6-56CB-4FF9-96EC-AFC64F05257A}"/>
                    </a:ext>
                  </a:extLst>
                </p:cNvPr>
                <p:cNvSpPr txBox="1"/>
                <p:nvPr/>
              </p:nvSpPr>
              <p:spPr>
                <a:xfrm>
                  <a:off x="4212745" y="5738400"/>
                  <a:ext cx="403547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altLang="zh-CN" sz="800" dirty="0">
                      <a:latin typeface="Arial" pitchFamily="34" charset="0"/>
                      <a:cs typeface="Arial" pitchFamily="34" charset="0"/>
                    </a:rPr>
                    <a:t>0.6</a:t>
                  </a:r>
                </a:p>
              </p:txBody>
            </p:sp>
            <p:sp>
              <p:nvSpPr>
                <p:cNvPr id="39" name="TextBox 379">
                  <a:extLst>
                    <a:ext uri="{FF2B5EF4-FFF2-40B4-BE49-F238E27FC236}">
                      <a16:creationId xmlns:a16="http://schemas.microsoft.com/office/drawing/2014/main" id="{16EAB46A-04E8-4107-A89A-75F029555068}"/>
                    </a:ext>
                  </a:extLst>
                </p:cNvPr>
                <p:cNvSpPr txBox="1"/>
                <p:nvPr/>
              </p:nvSpPr>
              <p:spPr>
                <a:xfrm>
                  <a:off x="4212745" y="5932800"/>
                  <a:ext cx="403547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altLang="zh-CN" sz="800" dirty="0">
                      <a:latin typeface="Arial" pitchFamily="34" charset="0"/>
                      <a:cs typeface="Arial" pitchFamily="34" charset="0"/>
                    </a:rPr>
                    <a:t>0.4</a:t>
                  </a:r>
                </a:p>
              </p:txBody>
            </p:sp>
            <p:sp>
              <p:nvSpPr>
                <p:cNvPr id="40" name="TextBox 380">
                  <a:extLst>
                    <a:ext uri="{FF2B5EF4-FFF2-40B4-BE49-F238E27FC236}">
                      <a16:creationId xmlns:a16="http://schemas.microsoft.com/office/drawing/2014/main" id="{3A9F9CF6-2B4B-42FA-82AE-76478B3A25EF}"/>
                    </a:ext>
                  </a:extLst>
                </p:cNvPr>
                <p:cNvSpPr txBox="1"/>
                <p:nvPr/>
              </p:nvSpPr>
              <p:spPr>
                <a:xfrm>
                  <a:off x="4212745" y="6134400"/>
                  <a:ext cx="403547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altLang="zh-CN" sz="800" dirty="0">
                      <a:latin typeface="Arial" pitchFamily="34" charset="0"/>
                      <a:cs typeface="Arial" pitchFamily="34" charset="0"/>
                    </a:rPr>
                    <a:t>0.2</a:t>
                  </a:r>
                </a:p>
              </p:txBody>
            </p:sp>
            <p:sp>
              <p:nvSpPr>
                <p:cNvPr id="41" name="TextBox 381">
                  <a:extLst>
                    <a:ext uri="{FF2B5EF4-FFF2-40B4-BE49-F238E27FC236}">
                      <a16:creationId xmlns:a16="http://schemas.microsoft.com/office/drawing/2014/main" id="{93D109EA-C518-4731-8DD0-CFA0001CF323}"/>
                    </a:ext>
                  </a:extLst>
                </p:cNvPr>
                <p:cNvSpPr txBox="1"/>
                <p:nvPr/>
              </p:nvSpPr>
              <p:spPr>
                <a:xfrm>
                  <a:off x="4284745" y="6336000"/>
                  <a:ext cx="324000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altLang="zh-CN" sz="800" dirty="0">
                      <a:latin typeface="Arial" pitchFamily="34" charset="0"/>
                      <a:cs typeface="Arial" pitchFamily="34" charset="0"/>
                    </a:rPr>
                    <a:t>0</a:t>
                  </a:r>
                </a:p>
              </p:txBody>
            </p:sp>
            <p:sp>
              <p:nvSpPr>
                <p:cNvPr id="42" name="TextBox 382">
                  <a:extLst>
                    <a:ext uri="{FF2B5EF4-FFF2-40B4-BE49-F238E27FC236}">
                      <a16:creationId xmlns:a16="http://schemas.microsoft.com/office/drawing/2014/main" id="{4B6B0F07-6FD1-4842-90B3-C3FA7DACCFDB}"/>
                    </a:ext>
                  </a:extLst>
                </p:cNvPr>
                <p:cNvSpPr txBox="1"/>
                <p:nvPr/>
              </p:nvSpPr>
              <p:spPr>
                <a:xfrm>
                  <a:off x="4212745" y="5342400"/>
                  <a:ext cx="403547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altLang="zh-CN" sz="800" dirty="0">
                      <a:latin typeface="Arial" pitchFamily="34" charset="0"/>
                      <a:cs typeface="Arial" pitchFamily="34" charset="0"/>
                    </a:rPr>
                    <a:t>1.0</a:t>
                  </a:r>
                </a:p>
              </p:txBody>
            </p:sp>
            <p:sp>
              <p:nvSpPr>
                <p:cNvPr id="43" name="TextBox 383">
                  <a:extLst>
                    <a:ext uri="{FF2B5EF4-FFF2-40B4-BE49-F238E27FC236}">
                      <a16:creationId xmlns:a16="http://schemas.microsoft.com/office/drawing/2014/main" id="{86DBD165-6E84-4C16-AAE8-A119F4227D0C}"/>
                    </a:ext>
                  </a:extLst>
                </p:cNvPr>
                <p:cNvSpPr txBox="1"/>
                <p:nvPr/>
              </p:nvSpPr>
              <p:spPr>
                <a:xfrm>
                  <a:off x="4212903" y="5544000"/>
                  <a:ext cx="403547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altLang="zh-CN" sz="800" dirty="0">
                      <a:latin typeface="Arial" pitchFamily="34" charset="0"/>
                      <a:cs typeface="Arial" pitchFamily="34" charset="0"/>
                    </a:rPr>
                    <a:t>0.8</a:t>
                  </a:r>
                </a:p>
              </p:txBody>
            </p:sp>
          </p:grpSp>
        </p:grpSp>
      </p:grpSp>
      <p:sp>
        <p:nvSpPr>
          <p:cNvPr id="87" name="文本框 86">
            <a:extLst>
              <a:ext uri="{FF2B5EF4-FFF2-40B4-BE49-F238E27FC236}">
                <a16:creationId xmlns:a16="http://schemas.microsoft.com/office/drawing/2014/main" id="{060C2E1C-565B-459E-8160-694496B343F5}"/>
              </a:ext>
            </a:extLst>
          </p:cNvPr>
          <p:cNvSpPr txBox="1"/>
          <p:nvPr/>
        </p:nvSpPr>
        <p:spPr>
          <a:xfrm>
            <a:off x="764704" y="3984087"/>
            <a:ext cx="5472609" cy="5254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 panose="02010600030101010101" pitchFamily="2" charset="-122"/>
                <a:cs typeface="Arial" pitchFamily="34" charset="0"/>
              </a:rPr>
              <a:t>Fig. S7 </a:t>
            </a:r>
            <a:r>
              <a:rPr kumimoji="0" lang="en-US" altLang="zh-CN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 panose="02010600030101010101" pitchFamily="2" charset="-122"/>
                <a:cs typeface="Arial" pitchFamily="34" charset="0"/>
              </a:rPr>
              <a:t>Distribution of epigenetic features throughout 4kb flanking sequences of the peak summit of each TF for the two </a:t>
            </a:r>
            <a:r>
              <a:rPr lang="en-US" altLang="zh-CN" sz="1000" dirty="0">
                <a:solidFill>
                  <a:prstClr val="black"/>
                </a:solidFill>
                <a:latin typeface="Arial" pitchFamily="34" charset="0"/>
                <a:ea typeface="宋体" panose="02010600030101010101" pitchFamily="2" charset="-122"/>
                <a:cs typeface="Arial" pitchFamily="34" charset="0"/>
              </a:rPr>
              <a:t>blocks</a:t>
            </a:r>
            <a:r>
              <a:rPr kumimoji="0" lang="en-US" altLang="zh-CN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 panose="02010600030101010101" pitchFamily="2" charset="-122"/>
                <a:cs typeface="Arial" pitchFamily="34" charset="0"/>
              </a:rPr>
              <a:t> of duplicated genome in soybean.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F9B4944E-AD2A-4AA8-8214-5ADA30C01874}"/>
              </a:ext>
            </a:extLst>
          </p:cNvPr>
          <p:cNvGrpSpPr/>
          <p:nvPr/>
        </p:nvGrpSpPr>
        <p:grpSpPr>
          <a:xfrm>
            <a:off x="3053724" y="967131"/>
            <a:ext cx="1272394" cy="204665"/>
            <a:chOff x="2369328" y="791856"/>
            <a:chExt cx="1272394" cy="204665"/>
          </a:xfrm>
        </p:grpSpPr>
        <p:grpSp>
          <p:nvGrpSpPr>
            <p:cNvPr id="91" name="组合 90">
              <a:extLst>
                <a:ext uri="{FF2B5EF4-FFF2-40B4-BE49-F238E27FC236}">
                  <a16:creationId xmlns:a16="http://schemas.microsoft.com/office/drawing/2014/main" id="{4F819FF1-8909-4246-9E15-CE4686F7FA04}"/>
                </a:ext>
              </a:extLst>
            </p:cNvPr>
            <p:cNvGrpSpPr/>
            <p:nvPr/>
          </p:nvGrpSpPr>
          <p:grpSpPr>
            <a:xfrm>
              <a:off x="2437937" y="791856"/>
              <a:ext cx="1203785" cy="204665"/>
              <a:chOff x="2257937" y="791856"/>
              <a:chExt cx="1203785" cy="204665"/>
            </a:xfrm>
          </p:grpSpPr>
          <p:sp>
            <p:nvSpPr>
              <p:cNvPr id="92" name="TextBox 286">
                <a:extLst>
                  <a:ext uri="{FF2B5EF4-FFF2-40B4-BE49-F238E27FC236}">
                    <a16:creationId xmlns:a16="http://schemas.microsoft.com/office/drawing/2014/main" id="{8B709557-64BD-4D83-B757-D04D78D4DA74}"/>
                  </a:ext>
                </a:extLst>
              </p:cNvPr>
              <p:cNvSpPr txBox="1"/>
              <p:nvPr/>
            </p:nvSpPr>
            <p:spPr>
              <a:xfrm>
                <a:off x="2257937" y="791856"/>
                <a:ext cx="535357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00" dirty="0">
                    <a:latin typeface="Arial" pitchFamily="34" charset="0"/>
                    <a:cs typeface="Arial" pitchFamily="34" charset="0"/>
                  </a:rPr>
                  <a:t>Block 1</a:t>
                </a:r>
                <a:endParaRPr lang="zh-CN" altLang="en-US" sz="7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3" name="TextBox 286">
                <a:extLst>
                  <a:ext uri="{FF2B5EF4-FFF2-40B4-BE49-F238E27FC236}">
                    <a16:creationId xmlns:a16="http://schemas.microsoft.com/office/drawing/2014/main" id="{029176CC-1741-4AD6-9C19-7AFB8A768821}"/>
                  </a:ext>
                </a:extLst>
              </p:cNvPr>
              <p:cNvSpPr txBox="1"/>
              <p:nvPr/>
            </p:nvSpPr>
            <p:spPr>
              <a:xfrm>
                <a:off x="2926365" y="796466"/>
                <a:ext cx="535357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00" dirty="0">
                    <a:latin typeface="Arial" pitchFamily="34" charset="0"/>
                    <a:cs typeface="Arial" pitchFamily="34" charset="0"/>
                  </a:rPr>
                  <a:t>Block 2</a:t>
                </a:r>
                <a:endParaRPr lang="zh-CN" altLang="en-US" sz="7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cxnSp>
          <p:nvCxnSpPr>
            <p:cNvPr id="94" name="直线连接符 61">
              <a:extLst>
                <a:ext uri="{FF2B5EF4-FFF2-40B4-BE49-F238E27FC236}">
                  <a16:creationId xmlns:a16="http://schemas.microsoft.com/office/drawing/2014/main" id="{A2DD4DE4-56D6-498E-9730-24A9DAE21FFE}"/>
                </a:ext>
              </a:extLst>
            </p:cNvPr>
            <p:cNvCxnSpPr>
              <a:cxnSpLocks/>
            </p:cNvCxnSpPr>
            <p:nvPr/>
          </p:nvCxnSpPr>
          <p:spPr>
            <a:xfrm>
              <a:off x="2369328" y="888615"/>
              <a:ext cx="137319" cy="0"/>
            </a:xfrm>
            <a:prstGeom prst="line">
              <a:avLst/>
            </a:prstGeom>
            <a:ln w="12700">
              <a:solidFill>
                <a:srgbClr val="64B5B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直线连接符 447">
              <a:extLst>
                <a:ext uri="{FF2B5EF4-FFF2-40B4-BE49-F238E27FC236}">
                  <a16:creationId xmlns:a16="http://schemas.microsoft.com/office/drawing/2014/main" id="{B1A9E544-96BE-4475-A534-F89DA14BBE5A}"/>
                </a:ext>
              </a:extLst>
            </p:cNvPr>
            <p:cNvCxnSpPr>
              <a:cxnSpLocks/>
            </p:cNvCxnSpPr>
            <p:nvPr/>
          </p:nvCxnSpPr>
          <p:spPr>
            <a:xfrm>
              <a:off x="3039757" y="895590"/>
              <a:ext cx="137319" cy="0"/>
            </a:xfrm>
            <a:prstGeom prst="line">
              <a:avLst/>
            </a:prstGeom>
            <a:ln w="12700">
              <a:solidFill>
                <a:srgbClr val="9D6EA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44652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78">
            <a:extLst>
              <a:ext uri="{FF2B5EF4-FFF2-40B4-BE49-F238E27FC236}">
                <a16:creationId xmlns:a16="http://schemas.microsoft.com/office/drawing/2014/main" id="{C5FAC7E9-8714-4906-9D4D-A6E57FAF1282}"/>
              </a:ext>
            </a:extLst>
          </p:cNvPr>
          <p:cNvSpPr txBox="1"/>
          <p:nvPr/>
        </p:nvSpPr>
        <p:spPr>
          <a:xfrm>
            <a:off x="836712" y="2488027"/>
            <a:ext cx="5150437" cy="16796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000" b="1" dirty="0">
                <a:latin typeface="Arial" pitchFamily="34" charset="0"/>
                <a:cs typeface="Arial" pitchFamily="34" charset="0"/>
              </a:rPr>
              <a:t>Fig. S8 </a:t>
            </a:r>
            <a:r>
              <a:rPr lang="en-US" altLang="zh-CN" sz="1000" dirty="0">
                <a:latin typeface="Arial" pitchFamily="34" charset="0"/>
                <a:cs typeface="Arial" pitchFamily="34" charset="0"/>
              </a:rPr>
              <a:t>Characteristics of TF bound in promoters of WGD and random gene pairs.</a:t>
            </a:r>
            <a:r>
              <a:rPr lang="en-US" altLang="zh-CN" sz="1000" b="1" dirty="0">
                <a:latin typeface="Arial" pitchFamily="34" charset="0"/>
                <a:cs typeface="Arial" pitchFamily="34" charset="0"/>
              </a:rPr>
              <a:t> a </a:t>
            </a:r>
            <a:r>
              <a:rPr lang="en-US" altLang="zh-CN" sz="1000" dirty="0">
                <a:latin typeface="Arial" pitchFamily="34" charset="0"/>
                <a:cs typeface="Arial" pitchFamily="34" charset="0"/>
              </a:rPr>
              <a:t>Frequency of random gene pairs with different percentages of shared TFs bound in promoters. The total number of random gene pairs were the same as the number of WGD paralogs. </a:t>
            </a:r>
            <a:r>
              <a:rPr lang="en-US" altLang="zh-CN" sz="1000" b="1" dirty="0">
                <a:latin typeface="Arial" pitchFamily="34" charset="0"/>
                <a:cs typeface="Arial" pitchFamily="34" charset="0"/>
              </a:rPr>
              <a:t>b</a:t>
            </a:r>
            <a:r>
              <a:rPr lang="en-US" altLang="zh-CN" sz="1000" dirty="0">
                <a:latin typeface="Arial" pitchFamily="34" charset="0"/>
                <a:cs typeface="Arial" pitchFamily="34" charset="0"/>
              </a:rPr>
              <a:t> Percentage of WGD and random gene pairs without shared TFs bound in promoter. ** indicates </a:t>
            </a:r>
            <a:r>
              <a:rPr lang="en-US" altLang="zh-CN" sz="1000" i="1" dirty="0">
                <a:latin typeface="Arial" panose="020B0604020202020204" pitchFamily="34" charset="0"/>
                <a:cs typeface="Arial" pitchFamily="34" charset="0"/>
              </a:rPr>
              <a:t>P </a:t>
            </a:r>
            <a:r>
              <a:rPr lang="en-US" altLang="zh-CN" sz="1000" dirty="0">
                <a:latin typeface="Arial" panose="020B0604020202020204" pitchFamily="34" charset="0"/>
                <a:cs typeface="Arial" pitchFamily="34" charset="0"/>
              </a:rPr>
              <a:t>&lt; 0.01 </a:t>
            </a:r>
            <a:r>
              <a:rPr lang="en-US" altLang="zh-CN" sz="1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(Chi-square test). </a:t>
            </a:r>
            <a:r>
              <a:rPr lang="en-US" altLang="zh-CN" sz="10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altLang="zh-CN" sz="1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000" dirty="0">
                <a:latin typeface="Arial" pitchFamily="34" charset="0"/>
                <a:cs typeface="Arial" pitchFamily="34" charset="0"/>
              </a:rPr>
              <a:t>Percentage of WGD and random gene pairs containing the exact same motif sequences in both copies.</a:t>
            </a:r>
            <a:r>
              <a:rPr lang="zh-CN" altLang="en-US" sz="1000" dirty="0">
                <a:latin typeface="Arial" pitchFamily="34" charset="0"/>
                <a:cs typeface="Arial" pitchFamily="34" charset="0"/>
              </a:rPr>
              <a:t> </a:t>
            </a:r>
            <a:r>
              <a:rPr lang="en" altLang="zh-CN" sz="1000" dirty="0">
                <a:latin typeface="Arial" pitchFamily="34" charset="0"/>
                <a:cs typeface="Arial" pitchFamily="34" charset="0"/>
              </a:rPr>
              <a:t>** indicates </a:t>
            </a:r>
            <a:r>
              <a:rPr lang="en" altLang="zh-CN" sz="1000" i="1" dirty="0">
                <a:latin typeface="Arial" pitchFamily="34" charset="0"/>
                <a:cs typeface="Arial" pitchFamily="34" charset="0"/>
              </a:rPr>
              <a:t>P</a:t>
            </a:r>
            <a:r>
              <a:rPr lang="en" altLang="zh-CN" sz="1000" dirty="0">
                <a:latin typeface="Arial" pitchFamily="34" charset="0"/>
                <a:cs typeface="Arial" pitchFamily="34" charset="0"/>
              </a:rPr>
              <a:t> &lt; 0.01 (Chi-square test).</a:t>
            </a:r>
            <a:r>
              <a:rPr lang="zh-CN" altLang="en-US" sz="1000" dirty="0">
                <a:latin typeface="Arial" pitchFamily="34" charset="0"/>
                <a:cs typeface="Arial" pitchFamily="34" charset="0"/>
              </a:rPr>
              <a:t> </a:t>
            </a:r>
            <a:endParaRPr lang="en-US" altLang="zh-CN" sz="10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46A10A36-173D-4DDD-BF17-BEB1D36E2748}"/>
              </a:ext>
            </a:extLst>
          </p:cNvPr>
          <p:cNvGrpSpPr/>
          <p:nvPr/>
        </p:nvGrpSpPr>
        <p:grpSpPr>
          <a:xfrm>
            <a:off x="762520" y="775385"/>
            <a:ext cx="2162424" cy="1744615"/>
            <a:chOff x="2312376" y="775385"/>
            <a:chExt cx="2162424" cy="1744615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7CD2EB0F-E540-4C9E-AD88-EE7188BD10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36097" y="875569"/>
              <a:ext cx="1652588" cy="1294257"/>
            </a:xfrm>
            <a:prstGeom prst="rect">
              <a:avLst/>
            </a:prstGeom>
          </p:spPr>
        </p:pic>
        <p:sp>
          <p:nvSpPr>
            <p:cNvPr id="15" name="TextBox 4">
              <a:extLst>
                <a:ext uri="{FF2B5EF4-FFF2-40B4-BE49-F238E27FC236}">
                  <a16:creationId xmlns:a16="http://schemas.microsoft.com/office/drawing/2014/main" id="{3A710424-C62B-4322-AA72-652530E730A2}"/>
                </a:ext>
              </a:extLst>
            </p:cNvPr>
            <p:cNvSpPr txBox="1"/>
            <p:nvPr/>
          </p:nvSpPr>
          <p:spPr>
            <a:xfrm rot="16200000">
              <a:off x="1700098" y="1387663"/>
              <a:ext cx="144000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800" dirty="0">
                  <a:latin typeface="Arial" pitchFamily="34" charset="0"/>
                  <a:cs typeface="Arial" pitchFamily="34" charset="0"/>
                </a:rPr>
                <a:t># Random genes (x1,000)</a:t>
              </a:r>
              <a:endParaRPr lang="zh-CN" altLang="en-US" sz="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Box 4">
              <a:extLst>
                <a:ext uri="{FF2B5EF4-FFF2-40B4-BE49-F238E27FC236}">
                  <a16:creationId xmlns:a16="http://schemas.microsoft.com/office/drawing/2014/main" id="{44218135-A9FD-4208-93E4-1939B22002D4}"/>
                </a:ext>
              </a:extLst>
            </p:cNvPr>
            <p:cNvSpPr txBox="1"/>
            <p:nvPr/>
          </p:nvSpPr>
          <p:spPr>
            <a:xfrm>
              <a:off x="2708922" y="2304556"/>
              <a:ext cx="158417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800" dirty="0">
                  <a:latin typeface="Arial" pitchFamily="34" charset="0"/>
                  <a:cs typeface="Arial" pitchFamily="34" charset="0"/>
                </a:rPr>
                <a:t>% Shared TFs</a:t>
              </a:r>
              <a:endParaRPr lang="zh-CN" altLang="en-US" sz="800" dirty="0"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4" name="图表 13">
              <a:extLst>
                <a:ext uri="{FF2B5EF4-FFF2-40B4-BE49-F238E27FC236}">
                  <a16:creationId xmlns:a16="http://schemas.microsoft.com/office/drawing/2014/main" id="{4E2527DD-9038-40A2-BA0E-25A4C2E8FA7A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717703210"/>
                </p:ext>
              </p:extLst>
            </p:nvPr>
          </p:nvGraphicFramePr>
          <p:xfrm>
            <a:off x="2520000" y="781821"/>
            <a:ext cx="193798" cy="144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111" name="图表 110">
              <a:extLst>
                <a:ext uri="{FF2B5EF4-FFF2-40B4-BE49-F238E27FC236}">
                  <a16:creationId xmlns:a16="http://schemas.microsoft.com/office/drawing/2014/main" id="{2AB8DC2C-AF56-4AD6-A80B-199DDDC537AF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162175480"/>
                </p:ext>
              </p:extLst>
            </p:nvPr>
          </p:nvGraphicFramePr>
          <p:xfrm>
            <a:off x="2566800" y="1996615"/>
            <a:ext cx="1908000" cy="324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</p:grpSp>
      <p:grpSp>
        <p:nvGrpSpPr>
          <p:cNvPr id="100" name="组合 99">
            <a:extLst>
              <a:ext uri="{FF2B5EF4-FFF2-40B4-BE49-F238E27FC236}">
                <a16:creationId xmlns:a16="http://schemas.microsoft.com/office/drawing/2014/main" id="{F5FD58D0-8F33-43B2-9938-8497766FB63D}"/>
              </a:ext>
            </a:extLst>
          </p:cNvPr>
          <p:cNvGrpSpPr/>
          <p:nvPr/>
        </p:nvGrpSpPr>
        <p:grpSpPr>
          <a:xfrm>
            <a:off x="2844000" y="776696"/>
            <a:ext cx="1656053" cy="1620000"/>
            <a:chOff x="-112486" y="0"/>
            <a:chExt cx="1656053" cy="1620000"/>
          </a:xfrm>
        </p:grpSpPr>
        <p:grpSp>
          <p:nvGrpSpPr>
            <p:cNvPr id="101" name="组合 100">
              <a:extLst>
                <a:ext uri="{FF2B5EF4-FFF2-40B4-BE49-F238E27FC236}">
                  <a16:creationId xmlns:a16="http://schemas.microsoft.com/office/drawing/2014/main" id="{37163711-F436-4B69-AD83-A443A6727C15}"/>
                </a:ext>
              </a:extLst>
            </p:cNvPr>
            <p:cNvGrpSpPr/>
            <p:nvPr/>
          </p:nvGrpSpPr>
          <p:grpSpPr>
            <a:xfrm>
              <a:off x="-112486" y="0"/>
              <a:ext cx="1656053" cy="1620000"/>
              <a:chOff x="-104613" y="0"/>
              <a:chExt cx="1540138" cy="1464524"/>
            </a:xfrm>
          </p:grpSpPr>
          <p:sp>
            <p:nvSpPr>
              <p:cNvPr id="106" name="TextBox 13">
                <a:extLst>
                  <a:ext uri="{FF2B5EF4-FFF2-40B4-BE49-F238E27FC236}">
                    <a16:creationId xmlns:a16="http://schemas.microsoft.com/office/drawing/2014/main" id="{A105DCA0-1C71-4782-951C-66937CE0A8B2}"/>
                  </a:ext>
                </a:extLst>
              </p:cNvPr>
              <p:cNvSpPr txBox="1"/>
              <p:nvPr/>
            </p:nvSpPr>
            <p:spPr>
              <a:xfrm rot="16200000">
                <a:off x="-663849" y="563869"/>
                <a:ext cx="1334341" cy="215870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defRPr/>
                </a:pPr>
                <a:r>
                  <a:rPr kumimoji="0" lang="en-US" altLang="zh-CN" sz="800" b="0" i="0" u="none" strike="noStrike" kern="0" cap="none" spc="0" normalizeH="0" baseline="0" dirty="0">
                    <a:ln>
                      <a:noFill/>
                    </a:ln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Gene pairs without shared promoter-bound TFs (%)</a:t>
                </a:r>
                <a:endParaRPr kumimoji="0" lang="zh-CN" altLang="en-US" sz="800" b="0" i="0" u="none" strike="noStrike" kern="0" cap="none" spc="0" normalizeH="0" baseline="0" dirty="0">
                  <a:ln>
                    <a:noFill/>
                  </a:ln>
                  <a:effectLst/>
                  <a:uLnTx/>
                  <a:uFillTx/>
                  <a:latin typeface="Arial" pitchFamily="34" charset="0"/>
                  <a:ea typeface="宋体"/>
                  <a:cs typeface="Arial" pitchFamily="34" charset="0"/>
                </a:endParaRPr>
              </a:p>
            </p:txBody>
          </p:sp>
          <p:graphicFrame>
            <p:nvGraphicFramePr>
              <p:cNvPr id="107" name="图表 106">
                <a:extLst>
                  <a:ext uri="{FF2B5EF4-FFF2-40B4-BE49-F238E27FC236}">
                    <a16:creationId xmlns:a16="http://schemas.microsoft.com/office/drawing/2014/main" id="{29263CCF-4F53-4808-B118-6DBAE251F0AC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468507783"/>
                  </p:ext>
                </p:extLst>
              </p:nvPr>
            </p:nvGraphicFramePr>
            <p:xfrm>
              <a:off x="109710" y="0"/>
              <a:ext cx="1325815" cy="1464524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5"/>
              </a:graphicData>
            </a:graphic>
          </p:graphicFrame>
        </p:grpSp>
        <p:grpSp>
          <p:nvGrpSpPr>
            <p:cNvPr id="102" name="组合 101">
              <a:extLst>
                <a:ext uri="{FF2B5EF4-FFF2-40B4-BE49-F238E27FC236}">
                  <a16:creationId xmlns:a16="http://schemas.microsoft.com/office/drawing/2014/main" id="{BB129EC1-941F-40F5-AFA0-1D14992F0193}"/>
                </a:ext>
              </a:extLst>
            </p:cNvPr>
            <p:cNvGrpSpPr/>
            <p:nvPr/>
          </p:nvGrpSpPr>
          <p:grpSpPr>
            <a:xfrm>
              <a:off x="561600" y="64799"/>
              <a:ext cx="738000" cy="276999"/>
              <a:chOff x="561600" y="64799"/>
              <a:chExt cx="680400" cy="276999"/>
            </a:xfrm>
          </p:grpSpPr>
          <p:cxnSp>
            <p:nvCxnSpPr>
              <p:cNvPr id="104" name="直接连接符 103">
                <a:extLst>
                  <a:ext uri="{FF2B5EF4-FFF2-40B4-BE49-F238E27FC236}">
                    <a16:creationId xmlns:a16="http://schemas.microsoft.com/office/drawing/2014/main" id="{915B1FA0-31B8-4AC1-A3B9-2E981BD972CB}"/>
                  </a:ext>
                </a:extLst>
              </p:cNvPr>
              <p:cNvCxnSpPr/>
              <p:nvPr/>
            </p:nvCxnSpPr>
            <p:spPr>
              <a:xfrm>
                <a:off x="561600" y="208799"/>
                <a:ext cx="66062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5" name="矩形 104">
                <a:extLst>
                  <a:ext uri="{FF2B5EF4-FFF2-40B4-BE49-F238E27FC236}">
                    <a16:creationId xmlns:a16="http://schemas.microsoft.com/office/drawing/2014/main" id="{CAE9855B-B388-4B1D-852D-1DA7C3EC6BA6}"/>
                  </a:ext>
                </a:extLst>
              </p:cNvPr>
              <p:cNvSpPr/>
              <p:nvPr/>
            </p:nvSpPr>
            <p:spPr>
              <a:xfrm>
                <a:off x="579431" y="64799"/>
                <a:ext cx="662569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sz="1200" b="1">
                    <a:latin typeface="Arial" pitchFamily="34" charset="0"/>
                    <a:cs typeface="Arial" pitchFamily="34" charset="0"/>
                  </a:rPr>
                  <a:t>**</a:t>
                </a:r>
                <a:endParaRPr lang="zh-CN" altLang="en-US" sz="1200" b="1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108" name="TextBox 254">
            <a:extLst>
              <a:ext uri="{FF2B5EF4-FFF2-40B4-BE49-F238E27FC236}">
                <a16:creationId xmlns:a16="http://schemas.microsoft.com/office/drawing/2014/main" id="{7C22E5F3-E110-4EB5-873E-57BA649166D8}"/>
              </a:ext>
            </a:extLst>
          </p:cNvPr>
          <p:cNvSpPr txBox="1"/>
          <p:nvPr/>
        </p:nvSpPr>
        <p:spPr>
          <a:xfrm>
            <a:off x="692696" y="648000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 dirty="0">
                <a:latin typeface="Arial" pitchFamily="34" charset="0"/>
                <a:cs typeface="Arial" pitchFamily="34" charset="0"/>
              </a:rPr>
              <a:t>a</a:t>
            </a:r>
            <a:endParaRPr lang="zh-CN" alt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9" name="TextBox 255">
            <a:extLst>
              <a:ext uri="{FF2B5EF4-FFF2-40B4-BE49-F238E27FC236}">
                <a16:creationId xmlns:a16="http://schemas.microsoft.com/office/drawing/2014/main" id="{41337AA5-11F7-4953-B590-E0774F1F5F80}"/>
              </a:ext>
            </a:extLst>
          </p:cNvPr>
          <p:cNvSpPr txBox="1"/>
          <p:nvPr/>
        </p:nvSpPr>
        <p:spPr>
          <a:xfrm>
            <a:off x="2736000" y="648000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 dirty="0">
                <a:latin typeface="Arial" pitchFamily="34" charset="0"/>
                <a:cs typeface="Arial" pitchFamily="34" charset="0"/>
              </a:rPr>
              <a:t>b</a:t>
            </a:r>
            <a:endParaRPr lang="zh-CN" altLang="en-US" sz="12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F5FD58D0-8F33-43B2-9938-8497766FB63D}"/>
              </a:ext>
            </a:extLst>
          </p:cNvPr>
          <p:cNvGrpSpPr/>
          <p:nvPr/>
        </p:nvGrpSpPr>
        <p:grpSpPr>
          <a:xfrm>
            <a:off x="4464000" y="777600"/>
            <a:ext cx="1657496" cy="1611963"/>
            <a:chOff x="0" y="0"/>
            <a:chExt cx="1656053" cy="1620000"/>
          </a:xfrm>
        </p:grpSpPr>
        <p:grpSp>
          <p:nvGrpSpPr>
            <p:cNvPr id="20" name="组合 19">
              <a:extLst>
                <a:ext uri="{FF2B5EF4-FFF2-40B4-BE49-F238E27FC236}">
                  <a16:creationId xmlns:a16="http://schemas.microsoft.com/office/drawing/2014/main" id="{37163711-F436-4B69-AD83-A443A6727C15}"/>
                </a:ext>
              </a:extLst>
            </p:cNvPr>
            <p:cNvGrpSpPr/>
            <p:nvPr/>
          </p:nvGrpSpPr>
          <p:grpSpPr>
            <a:xfrm>
              <a:off x="0" y="0"/>
              <a:ext cx="1656053" cy="1620000"/>
              <a:chOff x="0" y="0"/>
              <a:chExt cx="1540138" cy="1464524"/>
            </a:xfrm>
          </p:grpSpPr>
          <p:sp>
            <p:nvSpPr>
              <p:cNvPr id="24" name="TextBox 13">
                <a:extLst>
                  <a:ext uri="{FF2B5EF4-FFF2-40B4-BE49-F238E27FC236}">
                    <a16:creationId xmlns:a16="http://schemas.microsoft.com/office/drawing/2014/main" id="{A105DCA0-1C71-4782-951C-66937CE0A8B2}"/>
                  </a:ext>
                </a:extLst>
              </p:cNvPr>
              <p:cNvSpPr txBox="1"/>
              <p:nvPr/>
            </p:nvSpPr>
            <p:spPr>
              <a:xfrm rot="16200000">
                <a:off x="-559236" y="563869"/>
                <a:ext cx="1334341" cy="215870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defRPr/>
                </a:pPr>
                <a:r>
                  <a:rPr kumimoji="0" lang="en-US" altLang="zh-CN" sz="800" b="0" i="0" u="none" strike="noStrike" kern="0" cap="none" spc="0" normalizeH="0" baseline="0">
                    <a:ln>
                      <a:noFill/>
                    </a:ln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Gene pairs with exact same TF motifs (%)</a:t>
                </a:r>
                <a:endParaRPr kumimoji="0" lang="zh-CN" altLang="en-US" sz="800" b="0" i="0" u="none" strike="noStrike" kern="0" cap="none" spc="0" normalizeH="0" baseline="0">
                  <a:ln>
                    <a:noFill/>
                  </a:ln>
                  <a:effectLst/>
                  <a:uLnTx/>
                  <a:uFillTx/>
                  <a:latin typeface="Arial" pitchFamily="34" charset="0"/>
                  <a:ea typeface="宋体"/>
                  <a:cs typeface="Arial" pitchFamily="34" charset="0"/>
                </a:endParaRPr>
              </a:p>
            </p:txBody>
          </p:sp>
          <p:graphicFrame>
            <p:nvGraphicFramePr>
              <p:cNvPr id="25" name="图表 24">
                <a:extLst>
                  <a:ext uri="{FF2B5EF4-FFF2-40B4-BE49-F238E27FC236}">
                    <a16:creationId xmlns:a16="http://schemas.microsoft.com/office/drawing/2014/main" id="{29263CCF-4F53-4808-B118-6DBAE251F0AC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214323" y="0"/>
              <a:ext cx="1325815" cy="1464524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6"/>
              </a:graphicData>
            </a:graphic>
          </p:graphicFrame>
        </p:grpSp>
        <p:grpSp>
          <p:nvGrpSpPr>
            <p:cNvPr id="21" name="组合 20">
              <a:extLst>
                <a:ext uri="{FF2B5EF4-FFF2-40B4-BE49-F238E27FC236}">
                  <a16:creationId xmlns:a16="http://schemas.microsoft.com/office/drawing/2014/main" id="{BB129EC1-941F-40F5-AFA0-1D14992F0193}"/>
                </a:ext>
              </a:extLst>
            </p:cNvPr>
            <p:cNvGrpSpPr/>
            <p:nvPr/>
          </p:nvGrpSpPr>
          <p:grpSpPr>
            <a:xfrm>
              <a:off x="674086" y="64799"/>
              <a:ext cx="738000" cy="276999"/>
              <a:chOff x="674086" y="64799"/>
              <a:chExt cx="680400" cy="276999"/>
            </a:xfrm>
          </p:grpSpPr>
          <p:cxnSp>
            <p:nvCxnSpPr>
              <p:cNvPr id="22" name="直接连接符 21">
                <a:extLst>
                  <a:ext uri="{FF2B5EF4-FFF2-40B4-BE49-F238E27FC236}">
                    <a16:creationId xmlns:a16="http://schemas.microsoft.com/office/drawing/2014/main" id="{915B1FA0-31B8-4AC1-A3B9-2E981BD972CB}"/>
                  </a:ext>
                </a:extLst>
              </p:cNvPr>
              <p:cNvCxnSpPr/>
              <p:nvPr/>
            </p:nvCxnSpPr>
            <p:spPr>
              <a:xfrm>
                <a:off x="674086" y="208799"/>
                <a:ext cx="66062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矩形 22">
                <a:extLst>
                  <a:ext uri="{FF2B5EF4-FFF2-40B4-BE49-F238E27FC236}">
                    <a16:creationId xmlns:a16="http://schemas.microsoft.com/office/drawing/2014/main" id="{CAE9855B-B388-4B1D-852D-1DA7C3EC6BA6}"/>
                  </a:ext>
                </a:extLst>
              </p:cNvPr>
              <p:cNvSpPr/>
              <p:nvPr/>
            </p:nvSpPr>
            <p:spPr>
              <a:xfrm>
                <a:off x="691917" y="64799"/>
                <a:ext cx="662569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sz="1200" b="1">
                    <a:latin typeface="Arial" pitchFamily="34" charset="0"/>
                    <a:cs typeface="Arial" pitchFamily="34" charset="0"/>
                  </a:rPr>
                  <a:t>**</a:t>
                </a:r>
                <a:endParaRPr lang="zh-CN" altLang="en-US" sz="1200" b="1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27" name="TextBox 255">
            <a:extLst>
              <a:ext uri="{FF2B5EF4-FFF2-40B4-BE49-F238E27FC236}">
                <a16:creationId xmlns:a16="http://schemas.microsoft.com/office/drawing/2014/main" id="{3D3BFDE5-AD68-4F84-8171-57683E411618}"/>
              </a:ext>
            </a:extLst>
          </p:cNvPr>
          <p:cNvSpPr txBox="1"/>
          <p:nvPr/>
        </p:nvSpPr>
        <p:spPr>
          <a:xfrm>
            <a:off x="4356000" y="648000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 dirty="0">
                <a:latin typeface="Arial" pitchFamily="34" charset="0"/>
                <a:cs typeface="Arial" pitchFamily="34" charset="0"/>
              </a:rPr>
              <a:t>c</a:t>
            </a:r>
            <a:endParaRPr lang="zh-CN" altLang="en-US" sz="12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65028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4B49FA4B-BF32-4848-BCC0-1A6FC6089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5600" y="1018800"/>
            <a:ext cx="1292162" cy="129216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9AF57253-1E73-4B65-8A2A-A338127589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3600" y="1018800"/>
            <a:ext cx="1287590" cy="1294829"/>
          </a:xfrm>
          <a:prstGeom prst="rect">
            <a:avLst/>
          </a:prstGeom>
        </p:spPr>
      </p:pic>
      <p:sp>
        <p:nvSpPr>
          <p:cNvPr id="25" name="文本框 24">
            <a:extLst>
              <a:ext uri="{FF2B5EF4-FFF2-40B4-BE49-F238E27FC236}">
                <a16:creationId xmlns:a16="http://schemas.microsoft.com/office/drawing/2014/main" id="{D66444ED-112A-413C-9C52-50E310D075E6}"/>
              </a:ext>
            </a:extLst>
          </p:cNvPr>
          <p:cNvSpPr txBox="1"/>
          <p:nvPr/>
        </p:nvSpPr>
        <p:spPr>
          <a:xfrm>
            <a:off x="692695" y="2540519"/>
            <a:ext cx="5472609" cy="7562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 panose="02010600030101010101" pitchFamily="2" charset="-122"/>
                <a:cs typeface="Arial" pitchFamily="34" charset="0"/>
              </a:rPr>
              <a:t>Fig. S</a:t>
            </a:r>
            <a:r>
              <a:rPr lang="en-US" altLang="zh-CN" sz="1000" b="1" dirty="0">
                <a:solidFill>
                  <a:prstClr val="black"/>
                </a:solidFill>
                <a:latin typeface="Arial" pitchFamily="34" charset="0"/>
                <a:ea typeface="宋体" panose="02010600030101010101" pitchFamily="2" charset="-122"/>
                <a:cs typeface="Arial" pitchFamily="34" charset="0"/>
              </a:rPr>
              <a:t>9</a:t>
            </a: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 panose="02010600030101010101" pitchFamily="2" charset="-122"/>
                <a:cs typeface="Arial" pitchFamily="34" charset="0"/>
              </a:rPr>
              <a:t> </a:t>
            </a:r>
            <a:r>
              <a:rPr lang="en-US" altLang="zh-CN" sz="1000" dirty="0">
                <a:latin typeface="Arial" pitchFamily="34" charset="0"/>
                <a:cs typeface="Arial" pitchFamily="34" charset="0"/>
              </a:rPr>
              <a:t>Density distribution of the distance between TFBSs and TSSs. The TFBSs in promoters bound by TFs in one copy of WGD (a) / random (b) gene pairs were compared to same TFBS motif sequences but not bound by TFs in another copy.</a:t>
            </a:r>
            <a:endParaRPr kumimoji="0" lang="en-US" altLang="zh-CN" sz="1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宋体" panose="02010600030101010101" pitchFamily="2" charset="-122"/>
              <a:cs typeface="Arial" pitchFamily="34" charset="0"/>
            </a:endParaRPr>
          </a:p>
        </p:txBody>
      </p:sp>
      <p:grpSp>
        <p:nvGrpSpPr>
          <p:cNvPr id="28" name="组合 27">
            <a:extLst>
              <a:ext uri="{FF2B5EF4-FFF2-40B4-BE49-F238E27FC236}">
                <a16:creationId xmlns:a16="http://schemas.microsoft.com/office/drawing/2014/main" id="{38D1D1F8-6389-43C5-8A92-C00DD7523894}"/>
              </a:ext>
            </a:extLst>
          </p:cNvPr>
          <p:cNvGrpSpPr/>
          <p:nvPr/>
        </p:nvGrpSpPr>
        <p:grpSpPr>
          <a:xfrm>
            <a:off x="1440000" y="864000"/>
            <a:ext cx="1885188" cy="1617187"/>
            <a:chOff x="2348880" y="846369"/>
            <a:chExt cx="1885188" cy="1617187"/>
          </a:xfrm>
        </p:grpSpPr>
        <p:grpSp>
          <p:nvGrpSpPr>
            <p:cNvPr id="29" name="组合 28">
              <a:extLst>
                <a:ext uri="{FF2B5EF4-FFF2-40B4-BE49-F238E27FC236}">
                  <a16:creationId xmlns:a16="http://schemas.microsoft.com/office/drawing/2014/main" id="{1BC2B75A-DEB4-49CB-9C2D-9E92639F500F}"/>
                </a:ext>
              </a:extLst>
            </p:cNvPr>
            <p:cNvGrpSpPr/>
            <p:nvPr/>
          </p:nvGrpSpPr>
          <p:grpSpPr>
            <a:xfrm>
              <a:off x="2348880" y="1003900"/>
              <a:ext cx="1885188" cy="1459656"/>
              <a:chOff x="2427330" y="2139788"/>
              <a:chExt cx="1885188" cy="1459656"/>
            </a:xfrm>
          </p:grpSpPr>
          <p:grpSp>
            <p:nvGrpSpPr>
              <p:cNvPr id="40" name="组合 39">
                <a:extLst>
                  <a:ext uri="{FF2B5EF4-FFF2-40B4-BE49-F238E27FC236}">
                    <a16:creationId xmlns:a16="http://schemas.microsoft.com/office/drawing/2014/main" id="{B8DFC114-2E6F-492F-A024-96301AF6FD9F}"/>
                  </a:ext>
                </a:extLst>
              </p:cNvPr>
              <p:cNvGrpSpPr/>
              <p:nvPr/>
            </p:nvGrpSpPr>
            <p:grpSpPr>
              <a:xfrm>
                <a:off x="2427330" y="2139788"/>
                <a:ext cx="1885188" cy="1459656"/>
                <a:chOff x="2340973" y="2139788"/>
                <a:chExt cx="1885188" cy="1459656"/>
              </a:xfrm>
            </p:grpSpPr>
            <p:sp>
              <p:nvSpPr>
                <p:cNvPr id="42" name="TextBox 15">
                  <a:extLst>
                    <a:ext uri="{FF2B5EF4-FFF2-40B4-BE49-F238E27FC236}">
                      <a16:creationId xmlns:a16="http://schemas.microsoft.com/office/drawing/2014/main" id="{142A48B6-4E25-429F-8B26-89FE524D610A}"/>
                    </a:ext>
                  </a:extLst>
                </p:cNvPr>
                <p:cNvSpPr txBox="1"/>
                <p:nvPr/>
              </p:nvSpPr>
              <p:spPr>
                <a:xfrm rot="16200000">
                  <a:off x="1826589" y="2654172"/>
                  <a:ext cx="1244212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altLang="zh-CN" sz="800" dirty="0">
                      <a:latin typeface="Arial" pitchFamily="34" charset="0"/>
                      <a:cs typeface="Arial" pitchFamily="34" charset="0"/>
                      <a:sym typeface="Symbol"/>
                    </a:rPr>
                    <a:t>Density (x10</a:t>
                  </a:r>
                  <a:r>
                    <a:rPr lang="en-US" altLang="zh-CN" sz="800" baseline="30000" dirty="0">
                      <a:latin typeface="Arial" pitchFamily="34" charset="0"/>
                      <a:cs typeface="Arial" pitchFamily="34" charset="0"/>
                      <a:sym typeface="Symbol"/>
                    </a:rPr>
                    <a:t>-3</a:t>
                  </a:r>
                  <a:r>
                    <a:rPr lang="en-US" altLang="zh-CN" sz="800" dirty="0">
                      <a:latin typeface="Arial" pitchFamily="34" charset="0"/>
                      <a:cs typeface="Arial" pitchFamily="34" charset="0"/>
                      <a:sym typeface="Symbol"/>
                    </a:rPr>
                    <a:t>)</a:t>
                  </a:r>
                  <a:endParaRPr lang="en-US" altLang="zh-CN" sz="800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3" name="矩形 42">
                  <a:extLst>
                    <a:ext uri="{FF2B5EF4-FFF2-40B4-BE49-F238E27FC236}">
                      <a16:creationId xmlns:a16="http://schemas.microsoft.com/office/drawing/2014/main" id="{EB33E299-16BD-41F0-AAA8-0BED1305ABDD}"/>
                    </a:ext>
                  </a:extLst>
                </p:cNvPr>
                <p:cNvSpPr/>
                <p:nvPr/>
              </p:nvSpPr>
              <p:spPr>
                <a:xfrm>
                  <a:off x="2624821" y="3384000"/>
                  <a:ext cx="385042" cy="21544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altLang="zh-CN" sz="800" dirty="0">
                      <a:latin typeface="Arial" pitchFamily="34" charset="0"/>
                      <a:cs typeface="Arial" pitchFamily="34" charset="0"/>
                    </a:rPr>
                    <a:t>-1kb</a:t>
                  </a:r>
                  <a:endParaRPr lang="zh-CN" altLang="en-US" sz="800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4" name="矩形 43">
                  <a:extLst>
                    <a:ext uri="{FF2B5EF4-FFF2-40B4-BE49-F238E27FC236}">
                      <a16:creationId xmlns:a16="http://schemas.microsoft.com/office/drawing/2014/main" id="{5D4A1E59-B741-4494-90CC-D38F8BBCD341}"/>
                    </a:ext>
                  </a:extLst>
                </p:cNvPr>
                <p:cNvSpPr/>
                <p:nvPr/>
              </p:nvSpPr>
              <p:spPr>
                <a:xfrm>
                  <a:off x="3369643" y="3384000"/>
                  <a:ext cx="385042" cy="21544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altLang="zh-CN" sz="800" dirty="0">
                      <a:latin typeface="Arial" pitchFamily="34" charset="0"/>
                      <a:cs typeface="Arial" pitchFamily="34" charset="0"/>
                    </a:rPr>
                    <a:t>TSS</a:t>
                  </a:r>
                  <a:endParaRPr lang="zh-CN" altLang="en-US" sz="800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5" name="矩形 44">
                  <a:extLst>
                    <a:ext uri="{FF2B5EF4-FFF2-40B4-BE49-F238E27FC236}">
                      <a16:creationId xmlns:a16="http://schemas.microsoft.com/office/drawing/2014/main" id="{03553A24-6FE6-401F-AD48-AA8B9642E404}"/>
                    </a:ext>
                  </a:extLst>
                </p:cNvPr>
                <p:cNvSpPr/>
                <p:nvPr/>
              </p:nvSpPr>
              <p:spPr>
                <a:xfrm>
                  <a:off x="3693643" y="3384000"/>
                  <a:ext cx="532518" cy="21544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altLang="zh-CN" sz="800" dirty="0">
                      <a:latin typeface="Arial" pitchFamily="34" charset="0"/>
                      <a:cs typeface="Arial" pitchFamily="34" charset="0"/>
                    </a:rPr>
                    <a:t>+500bp</a:t>
                  </a:r>
                  <a:endParaRPr lang="zh-CN" altLang="en-US" sz="800" dirty="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41" name="矩形 40">
                <a:extLst>
                  <a:ext uri="{FF2B5EF4-FFF2-40B4-BE49-F238E27FC236}">
                    <a16:creationId xmlns:a16="http://schemas.microsoft.com/office/drawing/2014/main" id="{4ED3F52F-5425-4BDB-828C-E5A95135521E}"/>
                  </a:ext>
                </a:extLst>
              </p:cNvPr>
              <p:cNvSpPr/>
              <p:nvPr/>
            </p:nvSpPr>
            <p:spPr>
              <a:xfrm>
                <a:off x="3009600" y="3384000"/>
                <a:ext cx="506869" cy="2154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800" dirty="0">
                    <a:latin typeface="Arial" pitchFamily="34" charset="0"/>
                    <a:cs typeface="Arial" pitchFamily="34" charset="0"/>
                  </a:rPr>
                  <a:t>-500bp</a:t>
                </a:r>
                <a:endParaRPr lang="zh-CN" altLang="en-US" sz="8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aphicFrame>
          <p:nvGraphicFramePr>
            <p:cNvPr id="31" name="图表 30">
              <a:extLst>
                <a:ext uri="{FF2B5EF4-FFF2-40B4-BE49-F238E27FC236}">
                  <a16:creationId xmlns:a16="http://schemas.microsoft.com/office/drawing/2014/main" id="{F2F85D8E-547A-4F68-958A-219FFF575687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571895445"/>
                </p:ext>
              </p:extLst>
            </p:nvPr>
          </p:nvGraphicFramePr>
          <p:xfrm>
            <a:off x="2528880" y="903969"/>
            <a:ext cx="193798" cy="14508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pSp>
          <p:nvGrpSpPr>
            <p:cNvPr id="32" name="组合 31">
              <a:extLst>
                <a:ext uri="{FF2B5EF4-FFF2-40B4-BE49-F238E27FC236}">
                  <a16:creationId xmlns:a16="http://schemas.microsoft.com/office/drawing/2014/main" id="{0CC65B45-77CA-497A-B179-B6A48E827585}"/>
                </a:ext>
              </a:extLst>
            </p:cNvPr>
            <p:cNvGrpSpPr/>
            <p:nvPr/>
          </p:nvGrpSpPr>
          <p:grpSpPr>
            <a:xfrm>
              <a:off x="2784977" y="846369"/>
              <a:ext cx="1185145" cy="204665"/>
              <a:chOff x="2369328" y="791856"/>
              <a:chExt cx="1185145" cy="204665"/>
            </a:xfrm>
          </p:grpSpPr>
          <p:grpSp>
            <p:nvGrpSpPr>
              <p:cNvPr id="33" name="组合 32">
                <a:extLst>
                  <a:ext uri="{FF2B5EF4-FFF2-40B4-BE49-F238E27FC236}">
                    <a16:creationId xmlns:a16="http://schemas.microsoft.com/office/drawing/2014/main" id="{F3800470-342C-4C29-A79E-A91054FBEA6C}"/>
                  </a:ext>
                </a:extLst>
              </p:cNvPr>
              <p:cNvGrpSpPr/>
              <p:nvPr/>
            </p:nvGrpSpPr>
            <p:grpSpPr>
              <a:xfrm>
                <a:off x="2437937" y="791856"/>
                <a:ext cx="1116536" cy="204665"/>
                <a:chOff x="2257937" y="791856"/>
                <a:chExt cx="1116536" cy="204665"/>
              </a:xfrm>
            </p:grpSpPr>
            <p:sp>
              <p:nvSpPr>
                <p:cNvPr id="38" name="TextBox 286">
                  <a:extLst>
                    <a:ext uri="{FF2B5EF4-FFF2-40B4-BE49-F238E27FC236}">
                      <a16:creationId xmlns:a16="http://schemas.microsoft.com/office/drawing/2014/main" id="{217D8683-0361-470D-A482-207E54A4C9F8}"/>
                    </a:ext>
                  </a:extLst>
                </p:cNvPr>
                <p:cNvSpPr txBox="1"/>
                <p:nvPr/>
              </p:nvSpPr>
              <p:spPr>
                <a:xfrm>
                  <a:off x="2257937" y="791856"/>
                  <a:ext cx="535357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700" dirty="0">
                      <a:latin typeface="Arial" pitchFamily="34" charset="0"/>
                      <a:cs typeface="Arial" pitchFamily="34" charset="0"/>
                    </a:rPr>
                    <a:t>Bound</a:t>
                  </a:r>
                  <a:endParaRPr lang="zh-CN" altLang="en-US" sz="700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9" name="TextBox 286">
                  <a:extLst>
                    <a:ext uri="{FF2B5EF4-FFF2-40B4-BE49-F238E27FC236}">
                      <a16:creationId xmlns:a16="http://schemas.microsoft.com/office/drawing/2014/main" id="{6A1C66BE-7021-4B0E-AF9C-A6995D1C50A9}"/>
                    </a:ext>
                  </a:extLst>
                </p:cNvPr>
                <p:cNvSpPr txBox="1"/>
                <p:nvPr/>
              </p:nvSpPr>
              <p:spPr>
                <a:xfrm>
                  <a:off x="2715671" y="796466"/>
                  <a:ext cx="658802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700" dirty="0">
                      <a:latin typeface="Arial" pitchFamily="34" charset="0"/>
                      <a:cs typeface="Arial" pitchFamily="34" charset="0"/>
                    </a:rPr>
                    <a:t>Not bound</a:t>
                  </a:r>
                  <a:endParaRPr lang="zh-CN" altLang="en-US" sz="700" dirty="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cxnSp>
            <p:nvCxnSpPr>
              <p:cNvPr id="34" name="直线连接符 61">
                <a:extLst>
                  <a:ext uri="{FF2B5EF4-FFF2-40B4-BE49-F238E27FC236}">
                    <a16:creationId xmlns:a16="http://schemas.microsoft.com/office/drawing/2014/main" id="{007636D5-8EB9-448B-8F7D-92E5EAF903B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69328" y="888615"/>
                <a:ext cx="137319" cy="0"/>
              </a:xfrm>
              <a:prstGeom prst="line">
                <a:avLst/>
              </a:prstGeom>
              <a:ln w="12700">
                <a:solidFill>
                  <a:srgbClr val="64B5B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线连接符 447">
                <a:extLst>
                  <a:ext uri="{FF2B5EF4-FFF2-40B4-BE49-F238E27FC236}">
                    <a16:creationId xmlns:a16="http://schemas.microsoft.com/office/drawing/2014/main" id="{2CCA9C27-3698-465D-9049-D1792FF6A5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29063" y="895590"/>
                <a:ext cx="137319" cy="0"/>
              </a:xfrm>
              <a:prstGeom prst="line">
                <a:avLst/>
              </a:prstGeom>
              <a:ln w="12700">
                <a:solidFill>
                  <a:srgbClr val="9D6EA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6" name="组合 45">
            <a:extLst>
              <a:ext uri="{FF2B5EF4-FFF2-40B4-BE49-F238E27FC236}">
                <a16:creationId xmlns:a16="http://schemas.microsoft.com/office/drawing/2014/main" id="{4EC54EE8-BE89-437C-ACE2-7AB9D205824A}"/>
              </a:ext>
            </a:extLst>
          </p:cNvPr>
          <p:cNvGrpSpPr/>
          <p:nvPr/>
        </p:nvGrpSpPr>
        <p:grpSpPr>
          <a:xfrm>
            <a:off x="3492000" y="864000"/>
            <a:ext cx="1885188" cy="1617187"/>
            <a:chOff x="2348880" y="846369"/>
            <a:chExt cx="1885188" cy="1617187"/>
          </a:xfrm>
        </p:grpSpPr>
        <p:grpSp>
          <p:nvGrpSpPr>
            <p:cNvPr id="47" name="组合 46">
              <a:extLst>
                <a:ext uri="{FF2B5EF4-FFF2-40B4-BE49-F238E27FC236}">
                  <a16:creationId xmlns:a16="http://schemas.microsoft.com/office/drawing/2014/main" id="{BCAB6069-6249-480B-9FF1-FC1349723C3E}"/>
                </a:ext>
              </a:extLst>
            </p:cNvPr>
            <p:cNvGrpSpPr/>
            <p:nvPr/>
          </p:nvGrpSpPr>
          <p:grpSpPr>
            <a:xfrm>
              <a:off x="2348880" y="1003900"/>
              <a:ext cx="1885188" cy="1459656"/>
              <a:chOff x="2427330" y="2139788"/>
              <a:chExt cx="1885188" cy="1459656"/>
            </a:xfrm>
          </p:grpSpPr>
          <p:grpSp>
            <p:nvGrpSpPr>
              <p:cNvPr id="55" name="组合 54">
                <a:extLst>
                  <a:ext uri="{FF2B5EF4-FFF2-40B4-BE49-F238E27FC236}">
                    <a16:creationId xmlns:a16="http://schemas.microsoft.com/office/drawing/2014/main" id="{A675BB74-E1FB-49EB-81E2-7D95130DAA38}"/>
                  </a:ext>
                </a:extLst>
              </p:cNvPr>
              <p:cNvGrpSpPr/>
              <p:nvPr/>
            </p:nvGrpSpPr>
            <p:grpSpPr>
              <a:xfrm>
                <a:off x="2427330" y="2139788"/>
                <a:ext cx="1885188" cy="1459656"/>
                <a:chOff x="2340973" y="2139788"/>
                <a:chExt cx="1885188" cy="1459656"/>
              </a:xfrm>
            </p:grpSpPr>
            <p:sp>
              <p:nvSpPr>
                <p:cNvPr id="57" name="TextBox 15">
                  <a:extLst>
                    <a:ext uri="{FF2B5EF4-FFF2-40B4-BE49-F238E27FC236}">
                      <a16:creationId xmlns:a16="http://schemas.microsoft.com/office/drawing/2014/main" id="{CE6EFD7B-78F3-4E6E-9562-B0221AC3C02D}"/>
                    </a:ext>
                  </a:extLst>
                </p:cNvPr>
                <p:cNvSpPr txBox="1"/>
                <p:nvPr/>
              </p:nvSpPr>
              <p:spPr>
                <a:xfrm rot="16200000">
                  <a:off x="1826589" y="2654172"/>
                  <a:ext cx="1244212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altLang="zh-CN" sz="800" dirty="0">
                      <a:latin typeface="Arial" pitchFamily="34" charset="0"/>
                      <a:cs typeface="Arial" pitchFamily="34" charset="0"/>
                      <a:sym typeface="Symbol"/>
                    </a:rPr>
                    <a:t>Density (x10</a:t>
                  </a:r>
                  <a:r>
                    <a:rPr lang="en-US" altLang="zh-CN" sz="800" baseline="30000" dirty="0">
                      <a:latin typeface="Arial" pitchFamily="34" charset="0"/>
                      <a:cs typeface="Arial" pitchFamily="34" charset="0"/>
                      <a:sym typeface="Symbol"/>
                    </a:rPr>
                    <a:t>-4</a:t>
                  </a:r>
                  <a:r>
                    <a:rPr lang="en-US" altLang="zh-CN" sz="800" dirty="0">
                      <a:latin typeface="Arial" pitchFamily="34" charset="0"/>
                      <a:cs typeface="Arial" pitchFamily="34" charset="0"/>
                      <a:sym typeface="Symbol"/>
                    </a:rPr>
                    <a:t>)</a:t>
                  </a:r>
                  <a:endParaRPr lang="en-US" altLang="zh-CN" sz="800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8" name="矩形 57">
                  <a:extLst>
                    <a:ext uri="{FF2B5EF4-FFF2-40B4-BE49-F238E27FC236}">
                      <a16:creationId xmlns:a16="http://schemas.microsoft.com/office/drawing/2014/main" id="{6117E18B-6E8A-40CC-B0C3-AEF52342714A}"/>
                    </a:ext>
                  </a:extLst>
                </p:cNvPr>
                <p:cNvSpPr/>
                <p:nvPr/>
              </p:nvSpPr>
              <p:spPr>
                <a:xfrm>
                  <a:off x="2624821" y="3384000"/>
                  <a:ext cx="385042" cy="21544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altLang="zh-CN" sz="800" dirty="0">
                      <a:latin typeface="Arial" pitchFamily="34" charset="0"/>
                      <a:cs typeface="Arial" pitchFamily="34" charset="0"/>
                    </a:rPr>
                    <a:t>-1kb</a:t>
                  </a:r>
                  <a:endParaRPr lang="zh-CN" altLang="en-US" sz="800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9" name="矩形 58">
                  <a:extLst>
                    <a:ext uri="{FF2B5EF4-FFF2-40B4-BE49-F238E27FC236}">
                      <a16:creationId xmlns:a16="http://schemas.microsoft.com/office/drawing/2014/main" id="{2B08979D-8B1A-488F-B06F-DAD319FFFF5B}"/>
                    </a:ext>
                  </a:extLst>
                </p:cNvPr>
                <p:cNvSpPr/>
                <p:nvPr/>
              </p:nvSpPr>
              <p:spPr>
                <a:xfrm>
                  <a:off x="3369643" y="3384000"/>
                  <a:ext cx="385042" cy="21544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altLang="zh-CN" sz="800" dirty="0">
                      <a:latin typeface="Arial" pitchFamily="34" charset="0"/>
                      <a:cs typeface="Arial" pitchFamily="34" charset="0"/>
                    </a:rPr>
                    <a:t>TSS</a:t>
                  </a:r>
                  <a:endParaRPr lang="zh-CN" altLang="en-US" sz="800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60" name="矩形 59">
                  <a:extLst>
                    <a:ext uri="{FF2B5EF4-FFF2-40B4-BE49-F238E27FC236}">
                      <a16:creationId xmlns:a16="http://schemas.microsoft.com/office/drawing/2014/main" id="{AA92140F-A938-499B-BDAA-1A1E1E06DBCE}"/>
                    </a:ext>
                  </a:extLst>
                </p:cNvPr>
                <p:cNvSpPr/>
                <p:nvPr/>
              </p:nvSpPr>
              <p:spPr>
                <a:xfrm>
                  <a:off x="3693643" y="3384000"/>
                  <a:ext cx="532518" cy="21544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altLang="zh-CN" sz="800" dirty="0">
                      <a:latin typeface="Arial" pitchFamily="34" charset="0"/>
                      <a:cs typeface="Arial" pitchFamily="34" charset="0"/>
                    </a:rPr>
                    <a:t>+500bp</a:t>
                  </a:r>
                  <a:endParaRPr lang="zh-CN" altLang="en-US" sz="800" dirty="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56" name="矩形 55">
                <a:extLst>
                  <a:ext uri="{FF2B5EF4-FFF2-40B4-BE49-F238E27FC236}">
                    <a16:creationId xmlns:a16="http://schemas.microsoft.com/office/drawing/2014/main" id="{C36616B6-7A71-4799-AE48-FB6D6B70DB1F}"/>
                  </a:ext>
                </a:extLst>
              </p:cNvPr>
              <p:cNvSpPr/>
              <p:nvPr/>
            </p:nvSpPr>
            <p:spPr>
              <a:xfrm>
                <a:off x="3009600" y="3384000"/>
                <a:ext cx="506869" cy="2154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800" dirty="0">
                    <a:latin typeface="Arial" pitchFamily="34" charset="0"/>
                    <a:cs typeface="Arial" pitchFamily="34" charset="0"/>
                  </a:rPr>
                  <a:t>-500bp</a:t>
                </a:r>
                <a:endParaRPr lang="zh-CN" altLang="en-US" sz="8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aphicFrame>
          <p:nvGraphicFramePr>
            <p:cNvPr id="48" name="图表 47">
              <a:extLst>
                <a:ext uri="{FF2B5EF4-FFF2-40B4-BE49-F238E27FC236}">
                  <a16:creationId xmlns:a16="http://schemas.microsoft.com/office/drawing/2014/main" id="{7FEF3E8A-8055-45EB-9773-C3624DBF7BB4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619236410"/>
                </p:ext>
              </p:extLst>
            </p:nvPr>
          </p:nvGraphicFramePr>
          <p:xfrm>
            <a:off x="2546880" y="896769"/>
            <a:ext cx="193798" cy="144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pSp>
          <p:nvGrpSpPr>
            <p:cNvPr id="49" name="组合 48">
              <a:extLst>
                <a:ext uri="{FF2B5EF4-FFF2-40B4-BE49-F238E27FC236}">
                  <a16:creationId xmlns:a16="http://schemas.microsoft.com/office/drawing/2014/main" id="{ADA71FCB-D2C8-4C42-9C51-4CC926B4AD0B}"/>
                </a:ext>
              </a:extLst>
            </p:cNvPr>
            <p:cNvGrpSpPr/>
            <p:nvPr/>
          </p:nvGrpSpPr>
          <p:grpSpPr>
            <a:xfrm>
              <a:off x="2784977" y="846369"/>
              <a:ext cx="1185145" cy="204665"/>
              <a:chOff x="2369328" y="791856"/>
              <a:chExt cx="1185145" cy="204665"/>
            </a:xfrm>
          </p:grpSpPr>
          <p:grpSp>
            <p:nvGrpSpPr>
              <p:cNvPr id="50" name="组合 49">
                <a:extLst>
                  <a:ext uri="{FF2B5EF4-FFF2-40B4-BE49-F238E27FC236}">
                    <a16:creationId xmlns:a16="http://schemas.microsoft.com/office/drawing/2014/main" id="{CAB33BD2-5453-4456-80D0-FD876B636711}"/>
                  </a:ext>
                </a:extLst>
              </p:cNvPr>
              <p:cNvGrpSpPr/>
              <p:nvPr/>
            </p:nvGrpSpPr>
            <p:grpSpPr>
              <a:xfrm>
                <a:off x="2437937" y="791856"/>
                <a:ext cx="1116536" cy="204665"/>
                <a:chOff x="2257937" y="791856"/>
                <a:chExt cx="1116536" cy="204665"/>
              </a:xfrm>
            </p:grpSpPr>
            <p:sp>
              <p:nvSpPr>
                <p:cNvPr id="53" name="TextBox 286">
                  <a:extLst>
                    <a:ext uri="{FF2B5EF4-FFF2-40B4-BE49-F238E27FC236}">
                      <a16:creationId xmlns:a16="http://schemas.microsoft.com/office/drawing/2014/main" id="{D7B41AE8-813B-4862-87BD-1B2438943F87}"/>
                    </a:ext>
                  </a:extLst>
                </p:cNvPr>
                <p:cNvSpPr txBox="1"/>
                <p:nvPr/>
              </p:nvSpPr>
              <p:spPr>
                <a:xfrm>
                  <a:off x="2257937" y="791856"/>
                  <a:ext cx="535357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700" dirty="0">
                      <a:latin typeface="Arial" pitchFamily="34" charset="0"/>
                      <a:cs typeface="Arial" pitchFamily="34" charset="0"/>
                    </a:rPr>
                    <a:t>Bound</a:t>
                  </a:r>
                  <a:endParaRPr lang="zh-CN" altLang="en-US" sz="700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4" name="TextBox 286">
                  <a:extLst>
                    <a:ext uri="{FF2B5EF4-FFF2-40B4-BE49-F238E27FC236}">
                      <a16:creationId xmlns:a16="http://schemas.microsoft.com/office/drawing/2014/main" id="{6358DA44-C854-4FA9-BCF0-997738C65066}"/>
                    </a:ext>
                  </a:extLst>
                </p:cNvPr>
                <p:cNvSpPr txBox="1"/>
                <p:nvPr/>
              </p:nvSpPr>
              <p:spPr>
                <a:xfrm>
                  <a:off x="2715671" y="796466"/>
                  <a:ext cx="658802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700" dirty="0">
                      <a:latin typeface="Arial" pitchFamily="34" charset="0"/>
                      <a:cs typeface="Arial" pitchFamily="34" charset="0"/>
                    </a:rPr>
                    <a:t>Not bound</a:t>
                  </a:r>
                  <a:endParaRPr lang="zh-CN" altLang="en-US" sz="700" dirty="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cxnSp>
            <p:nvCxnSpPr>
              <p:cNvPr id="51" name="直线连接符 61">
                <a:extLst>
                  <a:ext uri="{FF2B5EF4-FFF2-40B4-BE49-F238E27FC236}">
                    <a16:creationId xmlns:a16="http://schemas.microsoft.com/office/drawing/2014/main" id="{12316C07-3E36-465C-B978-599A6D4314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69328" y="888615"/>
                <a:ext cx="137319" cy="0"/>
              </a:xfrm>
              <a:prstGeom prst="line">
                <a:avLst/>
              </a:prstGeom>
              <a:ln w="12700">
                <a:solidFill>
                  <a:srgbClr val="64B5B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线连接符 447">
                <a:extLst>
                  <a:ext uri="{FF2B5EF4-FFF2-40B4-BE49-F238E27FC236}">
                    <a16:creationId xmlns:a16="http://schemas.microsoft.com/office/drawing/2014/main" id="{3244CAB6-0C5F-412B-8ACB-88B727B613D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29063" y="895590"/>
                <a:ext cx="137319" cy="0"/>
              </a:xfrm>
              <a:prstGeom prst="line">
                <a:avLst/>
              </a:prstGeom>
              <a:ln w="12700">
                <a:solidFill>
                  <a:srgbClr val="9D6EA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1" name="TextBox 255">
            <a:extLst>
              <a:ext uri="{FF2B5EF4-FFF2-40B4-BE49-F238E27FC236}">
                <a16:creationId xmlns:a16="http://schemas.microsoft.com/office/drawing/2014/main" id="{5491183B-4C76-4708-B8D8-0E621041D2F0}"/>
              </a:ext>
            </a:extLst>
          </p:cNvPr>
          <p:cNvSpPr txBox="1"/>
          <p:nvPr/>
        </p:nvSpPr>
        <p:spPr>
          <a:xfrm>
            <a:off x="1359198" y="704528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 dirty="0">
                <a:latin typeface="Arial" pitchFamily="34" charset="0"/>
                <a:cs typeface="Arial" pitchFamily="34" charset="0"/>
              </a:rPr>
              <a:t>a</a:t>
            </a:r>
            <a:endParaRPr lang="zh-CN" alt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TextBox 331">
            <a:extLst>
              <a:ext uri="{FF2B5EF4-FFF2-40B4-BE49-F238E27FC236}">
                <a16:creationId xmlns:a16="http://schemas.microsoft.com/office/drawing/2014/main" id="{F8613D90-49B6-4EE2-9DB1-5BBDDF03A9D7}"/>
              </a:ext>
            </a:extLst>
          </p:cNvPr>
          <p:cNvSpPr txBox="1"/>
          <p:nvPr/>
        </p:nvSpPr>
        <p:spPr>
          <a:xfrm>
            <a:off x="3385934" y="704528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 dirty="0">
                <a:latin typeface="Arial" pitchFamily="34" charset="0"/>
                <a:cs typeface="Arial" pitchFamily="34" charset="0"/>
              </a:rPr>
              <a:t>b</a:t>
            </a:r>
            <a:endParaRPr lang="zh-CN" altLang="en-US" sz="12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6390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40282</TotalTime>
  <Words>1376</Words>
  <Application>Microsoft Macintosh PowerPoint</Application>
  <PresentationFormat>A4 纸张(210x297 毫米)</PresentationFormat>
  <Paragraphs>312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19" baseType="lpstr">
      <vt:lpstr>Arial</vt:lpstr>
      <vt:lpstr>Calibri</vt:lpstr>
      <vt:lpstr>Times New Roman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jiaowu</dc:creator>
  <cp:lastModifiedBy>宋庆鑫</cp:lastModifiedBy>
  <cp:revision>3768</cp:revision>
  <dcterms:created xsi:type="dcterms:W3CDTF">2020-12-06T05:20:10Z</dcterms:created>
  <dcterms:modified xsi:type="dcterms:W3CDTF">2024-10-16T10:23:05Z</dcterms:modified>
</cp:coreProperties>
</file>