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132" y="5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C225-6355-4BDF-A954-F9664079D93D}" type="datetimeFigureOut">
              <a:rPr lang="en-US" smtClean="0"/>
              <a:t>5/11/2017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872C7-A095-4D8B-B499-741D10166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73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C225-6355-4BDF-A954-F9664079D93D}" type="datetimeFigureOut">
              <a:rPr lang="en-US" smtClean="0"/>
              <a:t>5/11/2017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872C7-A095-4D8B-B499-741D10166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44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C225-6355-4BDF-A954-F9664079D93D}" type="datetimeFigureOut">
              <a:rPr lang="en-US" smtClean="0"/>
              <a:t>5/11/2017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872C7-A095-4D8B-B499-741D10166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4780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C225-6355-4BDF-A954-F9664079D93D}" type="datetimeFigureOut">
              <a:rPr lang="en-US" smtClean="0"/>
              <a:t>5/11/2017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872C7-A095-4D8B-B499-741D10166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7994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C225-6355-4BDF-A954-F9664079D93D}" type="datetimeFigureOut">
              <a:rPr lang="en-US" smtClean="0"/>
              <a:t>5/11/2017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872C7-A095-4D8B-B499-741D10166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75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C225-6355-4BDF-A954-F9664079D93D}" type="datetimeFigureOut">
              <a:rPr lang="en-US" smtClean="0"/>
              <a:t>5/11/2017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872C7-A095-4D8B-B499-741D10166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711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C225-6355-4BDF-A954-F9664079D93D}" type="datetimeFigureOut">
              <a:rPr lang="en-US" smtClean="0"/>
              <a:t>5/11/2017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872C7-A095-4D8B-B499-741D10166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688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C225-6355-4BDF-A954-F9664079D93D}" type="datetimeFigureOut">
              <a:rPr lang="en-US" smtClean="0"/>
              <a:t>5/11/2017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872C7-A095-4D8B-B499-741D10166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036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C225-6355-4BDF-A954-F9664079D93D}" type="datetimeFigureOut">
              <a:rPr lang="en-US" smtClean="0"/>
              <a:t>5/11/2017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872C7-A095-4D8B-B499-741D10166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272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C225-6355-4BDF-A954-F9664079D93D}" type="datetimeFigureOut">
              <a:rPr lang="en-US" smtClean="0"/>
              <a:t>5/11/2017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872C7-A095-4D8B-B499-741D10166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1000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6C225-6355-4BDF-A954-F9664079D93D}" type="datetimeFigureOut">
              <a:rPr lang="en-US" smtClean="0"/>
              <a:t>5/11/2017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872C7-A095-4D8B-B499-741D10166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71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26C225-6355-4BDF-A954-F9664079D93D}" type="datetimeFigureOut">
              <a:rPr lang="en-US" smtClean="0"/>
              <a:t>5/11/2017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872C7-A095-4D8B-B499-741D101661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600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2114" y="541598"/>
            <a:ext cx="9144000" cy="1655762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en-US" dirty="0" smtClean="0"/>
              <a:t>LOGO of the multiple alignment of the SAMD9 branch in the phylogenetic tree </a:t>
            </a:r>
            <a:r>
              <a:rPr lang="en-US" smtClean="0"/>
              <a:t>(</a:t>
            </a:r>
            <a:r>
              <a:rPr lang="en-US" smtClean="0"/>
              <a:t>XP_012791283.1, XP_004582357.1, XP_017199853.1, XP_012934202.1, XP_008062458.1, NP_060124.2, </a:t>
            </a:r>
            <a:r>
              <a:rPr lang="en-US" dirty="0" smtClean="0"/>
              <a:t>XP_003782717.1)</a:t>
            </a:r>
          </a:p>
          <a:p>
            <a:pPr algn="l"/>
            <a:endParaRPr lang="en-US" dirty="0"/>
          </a:p>
          <a:p>
            <a:pPr algn="l"/>
            <a:r>
              <a:rPr lang="en-US" dirty="0" smtClean="0"/>
              <a:t>Conclusion:  </a:t>
            </a:r>
            <a:r>
              <a:rPr lang="en-US" dirty="0" smtClean="0"/>
              <a:t>of the 14 disease-associated mutations in the SAMD9 gene, 13 </a:t>
            </a:r>
            <a:r>
              <a:rPr lang="en-US" dirty="0" smtClean="0"/>
              <a:t>are in </a:t>
            </a:r>
            <a:r>
              <a:rPr lang="en-US" dirty="0" smtClean="0"/>
              <a:t>strictly conserved </a:t>
            </a:r>
            <a:r>
              <a:rPr lang="en-US" dirty="0" smtClean="0"/>
              <a:t>positions in the branch. </a:t>
            </a:r>
            <a:r>
              <a:rPr lang="en-US" dirty="0" smtClean="0"/>
              <a:t>Therefore, these </a:t>
            </a:r>
            <a:r>
              <a:rPr lang="en-US" dirty="0" smtClean="0"/>
              <a:t>sequences </a:t>
            </a:r>
            <a:r>
              <a:rPr lang="en-US" dirty="0" smtClean="0"/>
              <a:t>have not sufficiently diverged for functionally inference to be feasible.</a:t>
            </a:r>
            <a:endParaRPr lang="en-US" dirty="0" smtClean="0"/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870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4788" y="0"/>
            <a:ext cx="126015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760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42900" y="-57150"/>
            <a:ext cx="12877800" cy="697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967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3850" y="-38100"/>
            <a:ext cx="12839700" cy="693420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6876661" y="727788"/>
            <a:ext cx="9331" cy="49452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6096000" y="358456"/>
            <a:ext cx="8899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0" u="none" strike="noStrike" baseline="0" dirty="0" smtClean="0">
                <a:latin typeface="ArialNarrow-Bold"/>
              </a:rPr>
              <a:t>E457K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985987" y="358456"/>
            <a:ext cx="9156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0" u="none" strike="noStrike" baseline="0" dirty="0" smtClean="0">
                <a:latin typeface="ArialNarrow-Bold"/>
              </a:rPr>
              <a:t>R459Q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7089092" y="727788"/>
            <a:ext cx="9331" cy="49452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60799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1950" y="-28575"/>
            <a:ext cx="12915900" cy="6915150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7651101" y="4217437"/>
            <a:ext cx="9331" cy="49452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8220269" y="4217437"/>
            <a:ext cx="9331" cy="49452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8023900" y="3848105"/>
            <a:ext cx="9028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0" u="none" strike="noStrike" baseline="0" dirty="0" smtClean="0">
                <a:latin typeface="ArialNarrow-Bold"/>
              </a:rPr>
              <a:t>D769N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952179" y="3848105"/>
            <a:ext cx="8899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0" u="none" strike="noStrike" baseline="0" dirty="0" smtClean="0">
                <a:latin typeface="ArialNarrow-Bold"/>
              </a:rPr>
              <a:t>K764E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4329404" y="4464698"/>
            <a:ext cx="1231641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10985241" y="4464698"/>
            <a:ext cx="789992" cy="466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153693" y="3878043"/>
            <a:ext cx="15830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Walker A motif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10361091" y="3924209"/>
            <a:ext cx="15830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Walker B motif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3812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66700" y="-61913"/>
            <a:ext cx="12725400" cy="6981825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4329403" y="746449"/>
            <a:ext cx="9331" cy="49452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4799044" y="746449"/>
            <a:ext cx="9331" cy="49452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8969828" y="4267201"/>
            <a:ext cx="9331" cy="49452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678902" y="347379"/>
            <a:ext cx="8899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u="none" strike="noStrike" baseline="0" dirty="0" smtClean="0">
                <a:latin typeface="ArialNarrow-Bold"/>
              </a:rPr>
              <a:t>N834Y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683968" y="347378"/>
            <a:ext cx="8643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u="none" strike="noStrike" baseline="0" dirty="0" smtClean="0">
                <a:latin typeface="ArialNarrow-Bold"/>
              </a:rPr>
              <a:t>S838L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8705461" y="3944035"/>
            <a:ext cx="10438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0" u="none" strike="noStrike" baseline="0" dirty="0" smtClean="0">
                <a:latin typeface="ArialNarrow-Bold"/>
              </a:rPr>
              <a:t>E975KE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377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3375" y="-66675"/>
            <a:ext cx="12858750" cy="6991350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10350759" y="4295193"/>
            <a:ext cx="9331" cy="49452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11268270" y="4295193"/>
            <a:ext cx="9331" cy="49452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1066107" y="3925861"/>
            <a:ext cx="860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 Narrow" panose="020B0606020202030204" pitchFamily="34" charset="0"/>
              </a:rPr>
              <a:t>A1195V</a:t>
            </a:r>
            <a:endParaRPr lang="en-US" b="1" dirty="0">
              <a:latin typeface="Arial Narrow" panose="020B0606020202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785739" y="3925861"/>
            <a:ext cx="8812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 Narrow" panose="020B0606020202030204" pitchFamily="34" charset="0"/>
              </a:rPr>
              <a:t>R1188Q</a:t>
            </a:r>
            <a:endParaRPr lang="en-US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2318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42888" y="-66675"/>
            <a:ext cx="12677775" cy="6991350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9184433" y="702908"/>
            <a:ext cx="9331" cy="49452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>
            <a:stCxn id="10" idx="2"/>
          </p:cNvCxnSpPr>
          <p:nvPr/>
        </p:nvCxnSpPr>
        <p:spPr>
          <a:xfrm>
            <a:off x="9636741" y="369332"/>
            <a:ext cx="24976" cy="87056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10204580" y="702908"/>
            <a:ext cx="9331" cy="49452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11090988" y="702908"/>
            <a:ext cx="9331" cy="49452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8404217" y="299263"/>
            <a:ext cx="861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 Narrow" panose="020B0606020202030204" pitchFamily="34" charset="0"/>
              </a:rPr>
              <a:t>V1276E</a:t>
            </a:r>
            <a:endParaRPr lang="en-US" b="1" dirty="0">
              <a:latin typeface="Arial Narrow" panose="020B0606020202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211784" y="0"/>
            <a:ext cx="849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 Narrow" panose="020B0606020202030204" pitchFamily="34" charset="0"/>
              </a:rPr>
              <a:t>P1280L</a:t>
            </a:r>
            <a:endParaRPr lang="en-US" b="1" dirty="0">
              <a:latin typeface="Arial Narrow" panose="020B0606020202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756420" y="351065"/>
            <a:ext cx="891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 Narrow" panose="020B0606020202030204" pitchFamily="34" charset="0"/>
              </a:rPr>
              <a:t>Q1286K</a:t>
            </a:r>
            <a:endParaRPr lang="en-US" b="1" dirty="0">
              <a:latin typeface="Arial Narrow" panose="020B0606020202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758630" y="299263"/>
            <a:ext cx="922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 Narrow" panose="020B0606020202030204" pitchFamily="34" charset="0"/>
              </a:rPr>
              <a:t>R1293W</a:t>
            </a:r>
            <a:endParaRPr lang="en-US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6420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3388" y="-200025"/>
            <a:ext cx="13058775" cy="7258050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11230947" y="665586"/>
            <a:ext cx="9331" cy="49452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0758630" y="299263"/>
            <a:ext cx="8707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 Narrow" panose="020B0606020202030204" pitchFamily="34" charset="0"/>
              </a:rPr>
              <a:t>K1495E</a:t>
            </a:r>
            <a:endParaRPr lang="en-US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683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85</Words>
  <Application>Microsoft Office PowerPoint</Application>
  <PresentationFormat>Widescreen</PresentationFormat>
  <Paragraphs>19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Arial Narrow</vt:lpstr>
      <vt:lpstr>ArialNarrow-Bold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NCBI-NLM-NIH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Mekhedov, Sergei (NIH/NLM/NCBI) [C]</dc:creator>
  <cp:lastModifiedBy>Koonin, Eugene (NIH/NLM/NCBI) [E]</cp:lastModifiedBy>
  <cp:revision>6</cp:revision>
  <dcterms:created xsi:type="dcterms:W3CDTF">2017-05-10T18:59:37Z</dcterms:created>
  <dcterms:modified xsi:type="dcterms:W3CDTF">2017-05-11T14:11:12Z</dcterms:modified>
</cp:coreProperties>
</file>