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1" r:id="rId1"/>
  </p:sldMasterIdLst>
  <p:notesMasterIdLst>
    <p:notesMasterId r:id="rId14"/>
  </p:notesMasterIdLst>
  <p:handoutMasterIdLst>
    <p:handoutMasterId r:id="rId15"/>
  </p:handoutMasterIdLst>
  <p:sldIdLst>
    <p:sldId id="257" r:id="rId2"/>
    <p:sldId id="259" r:id="rId3"/>
    <p:sldId id="256" r:id="rId4"/>
    <p:sldId id="267" r:id="rId5"/>
    <p:sldId id="268" r:id="rId6"/>
    <p:sldId id="258" r:id="rId7"/>
    <p:sldId id="260" r:id="rId8"/>
    <p:sldId id="265" r:id="rId9"/>
    <p:sldId id="261" r:id="rId10"/>
    <p:sldId id="266" r:id="rId11"/>
    <p:sldId id="264"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9" d="100"/>
          <a:sy n="109" d="100"/>
        </p:scale>
        <p:origin x="-128" y="-20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C3414A9-D4C7-174F-8436-E3A6FB567374}" type="datetimeFigureOut">
              <a:rPr lang="en-US" smtClean="0"/>
              <a:t>8/3/16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C18F88-4612-904C-9FB1-7BE54E07C859}" type="slidenum">
              <a:rPr lang="en-US" smtClean="0"/>
              <a:t>‹#›</a:t>
            </a:fld>
            <a:endParaRPr lang="en-US"/>
          </a:p>
        </p:txBody>
      </p:sp>
    </p:spTree>
    <p:extLst>
      <p:ext uri="{BB962C8B-B14F-4D97-AF65-F5344CB8AC3E}">
        <p14:creationId xmlns:p14="http://schemas.microsoft.com/office/powerpoint/2010/main" val="9892035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33B854-7D30-4755-823D-E646BBE77791}" type="datetimeFigureOut">
              <a:rPr lang="en-US" smtClean="0"/>
              <a:t>8/3/16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9B030-5AE0-4A1B-89B9-90F1542991C6}" type="slidenum">
              <a:rPr lang="en-US" smtClean="0"/>
              <a:t>‹#›</a:t>
            </a:fld>
            <a:endParaRPr lang="en-US"/>
          </a:p>
        </p:txBody>
      </p:sp>
    </p:spTree>
    <p:extLst>
      <p:ext uri="{BB962C8B-B14F-4D97-AF65-F5344CB8AC3E}">
        <p14:creationId xmlns:p14="http://schemas.microsoft.com/office/powerpoint/2010/main" val="6664293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C9B030-5AE0-4A1B-89B9-90F1542991C6}" type="slidenum">
              <a:rPr lang="en-US" smtClean="0"/>
              <a:t>2</a:t>
            </a:fld>
            <a:endParaRPr lang="en-US"/>
          </a:p>
        </p:txBody>
      </p:sp>
    </p:spTree>
    <p:extLst>
      <p:ext uri="{BB962C8B-B14F-4D97-AF65-F5344CB8AC3E}">
        <p14:creationId xmlns:p14="http://schemas.microsoft.com/office/powerpoint/2010/main" val="2619684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84D9A1-3D38-EC40-9870-A97A3D3ED619}"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1937269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0C37C7-29FD-7F4B-8B23-90DE615693F5}"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2556544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4CC4E7-A955-B94C-9EF2-B0B02A7FDCB9}"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3238419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A27D57-5C39-824E-8310-0BAE247E77BD}" type="datetime1">
              <a:rPr lang="en-US" smtClean="0"/>
              <a:t>8/3/16</a:t>
            </a:fld>
            <a:endParaRPr lang="en-US"/>
          </a:p>
        </p:txBody>
      </p:sp>
      <p:sp>
        <p:nvSpPr>
          <p:cNvPr id="6" name="Footer Placeholder 5"/>
          <p:cNvSpPr>
            <a:spLocks noGrp="1"/>
          </p:cNvSpPr>
          <p:nvPr>
            <p:ph type="ftr" sz="quarter" idx="11"/>
          </p:nvPr>
        </p:nvSpPr>
        <p:spPr/>
        <p:txBody>
          <a:bodyPr/>
          <a:lstStyle/>
          <a:p>
            <a:r>
              <a:rPr lang="en-US" smtClean="0"/>
              <a:t>Version 2.0- 17 February 2016</a:t>
            </a:r>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167439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7C5F8C3-A595-1146-B5ED-130203ED1D5F}" type="datetime1">
              <a:rPr lang="en-US" smtClean="0"/>
              <a:t>8/3/16</a:t>
            </a:fld>
            <a:endParaRPr lang="en-US"/>
          </a:p>
        </p:txBody>
      </p:sp>
      <p:sp>
        <p:nvSpPr>
          <p:cNvPr id="8" name="Footer Placeholder 7"/>
          <p:cNvSpPr>
            <a:spLocks noGrp="1"/>
          </p:cNvSpPr>
          <p:nvPr>
            <p:ph type="ftr" sz="quarter" idx="11"/>
          </p:nvPr>
        </p:nvSpPr>
        <p:spPr/>
        <p:txBody>
          <a:bodyPr/>
          <a:lstStyle/>
          <a:p>
            <a:r>
              <a:rPr lang="en-US" smtClean="0"/>
              <a:t>Version 2.0- 17 February 2016</a:t>
            </a:r>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417742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2964F0C-C896-EB43-85DD-C0AF82ACA885}" type="datetime1">
              <a:rPr lang="en-US" smtClean="0"/>
              <a:t>8/3/16</a:t>
            </a:fld>
            <a:endParaRPr lang="en-US"/>
          </a:p>
        </p:txBody>
      </p:sp>
      <p:sp>
        <p:nvSpPr>
          <p:cNvPr id="4" name="Footer Placeholder 3"/>
          <p:cNvSpPr>
            <a:spLocks noGrp="1"/>
          </p:cNvSpPr>
          <p:nvPr>
            <p:ph type="ftr" sz="quarter" idx="11"/>
          </p:nvPr>
        </p:nvSpPr>
        <p:spPr/>
        <p:txBody>
          <a:bodyPr/>
          <a:lstStyle/>
          <a:p>
            <a:r>
              <a:rPr lang="en-US" smtClean="0"/>
              <a:t>Version 2.0- 17 February 2016</a:t>
            </a:r>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202150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DC1CDD-7D03-0D4F-9434-C30B683FB0F9}" type="datetime1">
              <a:rPr lang="en-US" smtClean="0"/>
              <a:t>8/3/16</a:t>
            </a:fld>
            <a:endParaRPr lang="en-US"/>
          </a:p>
        </p:txBody>
      </p:sp>
      <p:sp>
        <p:nvSpPr>
          <p:cNvPr id="3" name="Footer Placeholder 2"/>
          <p:cNvSpPr>
            <a:spLocks noGrp="1"/>
          </p:cNvSpPr>
          <p:nvPr>
            <p:ph type="ftr" sz="quarter" idx="11"/>
          </p:nvPr>
        </p:nvSpPr>
        <p:spPr/>
        <p:txBody>
          <a:bodyPr/>
          <a:lstStyle/>
          <a:p>
            <a:r>
              <a:rPr lang="en-US" smtClean="0"/>
              <a:t>Version 2.0- 17 February 2016</a:t>
            </a:r>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1660420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EBA41A-BE20-2E46-8911-F729218802B9}" type="datetime1">
              <a:rPr lang="en-US" smtClean="0"/>
              <a:t>8/3/16</a:t>
            </a:fld>
            <a:endParaRPr lang="en-US"/>
          </a:p>
        </p:txBody>
      </p:sp>
      <p:sp>
        <p:nvSpPr>
          <p:cNvPr id="6" name="Footer Placeholder 5"/>
          <p:cNvSpPr>
            <a:spLocks noGrp="1"/>
          </p:cNvSpPr>
          <p:nvPr>
            <p:ph type="ftr" sz="quarter" idx="11"/>
          </p:nvPr>
        </p:nvSpPr>
        <p:spPr/>
        <p:txBody>
          <a:bodyPr/>
          <a:lstStyle/>
          <a:p>
            <a:r>
              <a:rPr lang="en-US" smtClean="0"/>
              <a:t>Version 2.0- 17 February 2016</a:t>
            </a:r>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2331789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B15CEE-C124-B04F-A0C3-39550A94A893}" type="datetime1">
              <a:rPr lang="en-US" smtClean="0"/>
              <a:t>8/3/16</a:t>
            </a:fld>
            <a:endParaRPr lang="en-US"/>
          </a:p>
        </p:txBody>
      </p:sp>
      <p:sp>
        <p:nvSpPr>
          <p:cNvPr id="6" name="Footer Placeholder 5"/>
          <p:cNvSpPr>
            <a:spLocks noGrp="1"/>
          </p:cNvSpPr>
          <p:nvPr>
            <p:ph type="ftr" sz="quarter" idx="11"/>
          </p:nvPr>
        </p:nvSpPr>
        <p:spPr/>
        <p:txBody>
          <a:bodyPr/>
          <a:lstStyle/>
          <a:p>
            <a:r>
              <a:rPr lang="en-US" smtClean="0"/>
              <a:t>Version 2.0- 17 February 2016</a:t>
            </a:r>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385597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E45D0A-32C9-BE42-8439-D24A55482D3E}"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1594740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65C8B6-035F-2849-AA3D-E8A8E3FAE16A}"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3EB6328-B12D-4B29-AB80-AA034855B1E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32887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364589E-EF85-1C46-8643-00CB2814B4FA}" type="datetime1">
              <a:rPr lang="en-US" smtClean="0"/>
              <a:t>8/3/16</a:t>
            </a:fld>
            <a:endParaRPr lang="en-US"/>
          </a:p>
        </p:txBody>
      </p:sp>
      <p:sp>
        <p:nvSpPr>
          <p:cNvPr id="6" name="Footer Placeholder 5"/>
          <p:cNvSpPr>
            <a:spLocks noGrp="1"/>
          </p:cNvSpPr>
          <p:nvPr>
            <p:ph type="ftr" sz="quarter" idx="11"/>
          </p:nvPr>
        </p:nvSpPr>
        <p:spPr/>
        <p:txBody>
          <a:bodyPr/>
          <a:lstStyle/>
          <a:p>
            <a:r>
              <a:rPr lang="en-US" smtClean="0"/>
              <a:t>Version 2.0- 17 February 2016</a:t>
            </a:r>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2238155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1FA96B4-C63D-B14E-B2E5-23C8B40ECD23}" type="datetime1">
              <a:rPr lang="en-US" smtClean="0"/>
              <a:t>8/3/16</a:t>
            </a:fld>
            <a:endParaRPr lang="en-US"/>
          </a:p>
        </p:txBody>
      </p:sp>
      <p:sp>
        <p:nvSpPr>
          <p:cNvPr id="6" name="Footer Placeholder 5"/>
          <p:cNvSpPr>
            <a:spLocks noGrp="1"/>
          </p:cNvSpPr>
          <p:nvPr>
            <p:ph type="ftr" sz="quarter" idx="11"/>
          </p:nvPr>
        </p:nvSpPr>
        <p:spPr/>
        <p:txBody>
          <a:bodyPr/>
          <a:lstStyle/>
          <a:p>
            <a:r>
              <a:rPr lang="en-US" smtClean="0"/>
              <a:t>Version 2.0- 17 February 2016</a:t>
            </a:r>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EB6328-B12D-4B29-AB80-AA034855B1E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48140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881C53D-3A46-9F46-B98D-F3597630C828}" type="datetime1">
              <a:rPr lang="en-US" smtClean="0"/>
              <a:t>8/3/16</a:t>
            </a:fld>
            <a:endParaRPr lang="en-US"/>
          </a:p>
        </p:txBody>
      </p:sp>
      <p:sp>
        <p:nvSpPr>
          <p:cNvPr id="6" name="Footer Placeholder 5"/>
          <p:cNvSpPr>
            <a:spLocks noGrp="1"/>
          </p:cNvSpPr>
          <p:nvPr>
            <p:ph type="ftr" sz="quarter" idx="11"/>
          </p:nvPr>
        </p:nvSpPr>
        <p:spPr/>
        <p:txBody>
          <a:bodyPr/>
          <a:lstStyle/>
          <a:p>
            <a:r>
              <a:rPr lang="en-US" smtClean="0"/>
              <a:t>Version 2.0- 17 February 2016</a:t>
            </a:r>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673394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4AFC48-9FDF-CF48-A280-B681AF0F6883}"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280111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83E429-15A3-4543-B80F-2FE372A2212B}" type="datetime1">
              <a:rPr lang="en-US" smtClean="0"/>
              <a:t>8/3/16</a:t>
            </a:fld>
            <a:endParaRPr lang="en-US"/>
          </a:p>
        </p:txBody>
      </p:sp>
      <p:sp>
        <p:nvSpPr>
          <p:cNvPr id="5" name="Footer Placeholder 4"/>
          <p:cNvSpPr>
            <a:spLocks noGrp="1"/>
          </p:cNvSpPr>
          <p:nvPr>
            <p:ph type="ftr" sz="quarter" idx="11"/>
          </p:nvPr>
        </p:nvSpPr>
        <p:spPr/>
        <p:txBody>
          <a:bodyPr/>
          <a:lstStyle/>
          <a:p>
            <a:r>
              <a:rPr lang="en-US" smtClean="0"/>
              <a:t>Version 2.0- 17 February 2016</a:t>
            </a:r>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EB6328-B12D-4B29-AB80-AA034855B1E3}" type="slidenum">
              <a:rPr lang="en-US" smtClean="0"/>
              <a:t>‹#›</a:t>
            </a:fld>
            <a:endParaRPr lang="en-US"/>
          </a:p>
        </p:txBody>
      </p:sp>
    </p:spTree>
    <p:extLst>
      <p:ext uri="{BB962C8B-B14F-4D97-AF65-F5344CB8AC3E}">
        <p14:creationId xmlns:p14="http://schemas.microsoft.com/office/powerpoint/2010/main" val="35539336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A225E4E-3CCB-7A4D-A136-EB26B4EBC795}" type="datetime1">
              <a:rPr lang="en-US" smtClean="0"/>
              <a:t>8/3/16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Version 2.0- 17 February 2016</a:t>
            </a:r>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3EB6328-B12D-4B29-AB80-AA034855B1E3}" type="slidenum">
              <a:rPr lang="en-US" smtClean="0"/>
              <a:t>‹#›</a:t>
            </a:fld>
            <a:endParaRPr lang="en-US"/>
          </a:p>
        </p:txBody>
      </p:sp>
    </p:spTree>
    <p:extLst>
      <p:ext uri="{BB962C8B-B14F-4D97-AF65-F5344CB8AC3E}">
        <p14:creationId xmlns:p14="http://schemas.microsoft.com/office/powerpoint/2010/main" val="124123715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dirty="0" smtClean="0">
                <a:latin typeface="Calibri" panose="020F0502020204030204" pitchFamily="34" charset="0"/>
              </a:rPr>
              <a:t>EMMA STUDY</a:t>
            </a:r>
            <a:endParaRPr lang="en-US" sz="6600" b="1" dirty="0">
              <a:latin typeface="Calibri" panose="020F0502020204030204" pitchFamily="34" charset="0"/>
            </a:endParaRPr>
          </a:p>
        </p:txBody>
      </p:sp>
      <p:sp>
        <p:nvSpPr>
          <p:cNvPr id="3" name="Subtitle 2"/>
          <p:cNvSpPr>
            <a:spLocks noGrp="1"/>
          </p:cNvSpPr>
          <p:nvPr>
            <p:ph type="subTitle" idx="1"/>
          </p:nvPr>
        </p:nvSpPr>
        <p:spPr/>
        <p:txBody>
          <a:bodyPr/>
          <a:lstStyle/>
          <a:p>
            <a:endParaRPr lang="en-US" dirty="0" smtClean="0"/>
          </a:p>
          <a:p>
            <a:pPr algn="r"/>
            <a:r>
              <a:rPr lang="en-US" sz="2471" b="1" dirty="0">
                <a:latin typeface="Calibri" panose="020F0502020204030204" pitchFamily="34" charset="0"/>
              </a:rPr>
              <a:t>BRIEFING SLIDES</a:t>
            </a:r>
          </a:p>
        </p:txBody>
      </p:sp>
      <p:sp>
        <p:nvSpPr>
          <p:cNvPr id="6" name="TextBox 5"/>
          <p:cNvSpPr txBox="1"/>
          <p:nvPr/>
        </p:nvSpPr>
        <p:spPr>
          <a:xfrm>
            <a:off x="2762249" y="1090083"/>
            <a:ext cx="8339667" cy="1323439"/>
          </a:xfrm>
          <a:prstGeom prst="rect">
            <a:avLst/>
          </a:prstGeom>
          <a:noFill/>
        </p:spPr>
        <p:txBody>
          <a:bodyPr wrap="square" rtlCol="0">
            <a:spAutoFit/>
          </a:bodyPr>
          <a:lstStyle/>
          <a:p>
            <a:r>
              <a:rPr lang="en-US" sz="2000" b="1" dirty="0" smtClean="0">
                <a:latin typeface="Calibri" panose="020F0502020204030204" pitchFamily="34" charset="0"/>
              </a:rPr>
              <a:t>Implementing the PMTCT standard of care under routine conditions with and without the Enhanced Mentor Mother Program (EMMA): A site-randomized impact evaluation study among maternal and child health clinics supported by the South Rift Valley PEPFAR Program in Kenya</a:t>
            </a:r>
            <a:endParaRPr lang="en-US" sz="2000" b="1" dirty="0">
              <a:latin typeface="Calibri" panose="020F0502020204030204" pitchFamily="34" charset="0"/>
            </a:endParaRPr>
          </a:p>
        </p:txBody>
      </p:sp>
      <p:sp>
        <p:nvSpPr>
          <p:cNvPr id="7"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1205776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72870"/>
          </a:xfrm>
        </p:spPr>
        <p:txBody>
          <a:bodyPr>
            <a:normAutofit/>
          </a:bodyPr>
          <a:lstStyle/>
          <a:p>
            <a:r>
              <a:rPr lang="en-US" sz="4800" b="1" u="sng" dirty="0" smtClean="0">
                <a:latin typeface="Calibri" panose="020F0502020204030204" pitchFamily="34" charset="0"/>
              </a:rPr>
              <a:t>Why </a:t>
            </a:r>
            <a:r>
              <a:rPr lang="en-US" sz="4800" b="1" u="sng" dirty="0">
                <a:latin typeface="Calibri" panose="020F0502020204030204" pitchFamily="34" charset="0"/>
              </a:rPr>
              <a:t>are you here today?</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2400" dirty="0" smtClean="0">
                <a:solidFill>
                  <a:schemeClr val="tx1">
                    <a:lumMod val="65000"/>
                    <a:lumOff val="35000"/>
                  </a:schemeClr>
                </a:solidFill>
                <a:latin typeface="Calibri" panose="020F0502020204030204" pitchFamily="34" charset="0"/>
              </a:rPr>
              <a:t>To learn </a:t>
            </a:r>
            <a:r>
              <a:rPr lang="en-US" sz="2400" dirty="0">
                <a:solidFill>
                  <a:schemeClr val="tx1">
                    <a:lumMod val="65000"/>
                    <a:lumOff val="35000"/>
                  </a:schemeClr>
                </a:solidFill>
                <a:latin typeface="Calibri" panose="020F0502020204030204" pitchFamily="34" charset="0"/>
              </a:rPr>
              <a:t>more about </a:t>
            </a:r>
            <a:r>
              <a:rPr lang="en-US" sz="2400" dirty="0" smtClean="0">
                <a:solidFill>
                  <a:schemeClr val="tx1">
                    <a:lumMod val="65000"/>
                    <a:lumOff val="35000"/>
                  </a:schemeClr>
                </a:solidFill>
                <a:latin typeface="Calibri" panose="020F0502020204030204" pitchFamily="34" charset="0"/>
              </a:rPr>
              <a:t>a new </a:t>
            </a:r>
            <a:r>
              <a:rPr lang="en-US" sz="2400" dirty="0">
                <a:solidFill>
                  <a:schemeClr val="tx1">
                    <a:lumMod val="65000"/>
                    <a:lumOff val="35000"/>
                  </a:schemeClr>
                </a:solidFill>
                <a:latin typeface="Calibri" panose="020F0502020204030204" pitchFamily="34" charset="0"/>
              </a:rPr>
              <a:t>research study </a:t>
            </a:r>
            <a:r>
              <a:rPr lang="en-US" sz="2400" dirty="0" smtClean="0">
                <a:solidFill>
                  <a:schemeClr val="tx1">
                    <a:lumMod val="65000"/>
                    <a:lumOff val="35000"/>
                  </a:schemeClr>
                </a:solidFill>
                <a:latin typeface="Calibri" panose="020F0502020204030204" pitchFamily="34" charset="0"/>
              </a:rPr>
              <a:t>at our clinic:</a:t>
            </a:r>
            <a:endParaRPr lang="en-US" sz="2000" dirty="0">
              <a:solidFill>
                <a:schemeClr val="tx1">
                  <a:lumMod val="65000"/>
                  <a:lumOff val="35000"/>
                </a:schemeClr>
              </a:solidFill>
              <a:latin typeface="Calibri" panose="020F0502020204030204" pitchFamily="34" charset="0"/>
            </a:endParaRPr>
          </a:p>
          <a:p>
            <a:pPr lvl="2"/>
            <a:r>
              <a:rPr lang="en-US" sz="1900" dirty="0" smtClean="0">
                <a:solidFill>
                  <a:schemeClr val="tx1">
                    <a:lumMod val="65000"/>
                    <a:lumOff val="35000"/>
                  </a:schemeClr>
                </a:solidFill>
                <a:latin typeface="Calibri" panose="020F0502020204030204" pitchFamily="34" charset="0"/>
              </a:rPr>
              <a:t>Purpose </a:t>
            </a:r>
            <a:r>
              <a:rPr lang="en-US" sz="1900" dirty="0">
                <a:solidFill>
                  <a:schemeClr val="tx1">
                    <a:lumMod val="65000"/>
                    <a:lumOff val="35000"/>
                  </a:schemeClr>
                </a:solidFill>
                <a:latin typeface="Calibri" panose="020F0502020204030204" pitchFamily="34" charset="0"/>
              </a:rPr>
              <a:t>of the </a:t>
            </a:r>
            <a:r>
              <a:rPr lang="en-US" sz="1900" dirty="0" smtClean="0">
                <a:solidFill>
                  <a:schemeClr val="tx1">
                    <a:lumMod val="65000"/>
                    <a:lumOff val="35000"/>
                  </a:schemeClr>
                </a:solidFill>
                <a:latin typeface="Calibri" panose="020F0502020204030204" pitchFamily="34" charset="0"/>
              </a:rPr>
              <a:t>Study</a:t>
            </a:r>
          </a:p>
          <a:p>
            <a:pPr lvl="2"/>
            <a:r>
              <a:rPr lang="en-US" sz="1900" dirty="0" smtClean="0">
                <a:solidFill>
                  <a:schemeClr val="tx1">
                    <a:lumMod val="65000"/>
                    <a:lumOff val="35000"/>
                  </a:schemeClr>
                </a:solidFill>
                <a:latin typeface="Calibri" panose="020F0502020204030204" pitchFamily="34" charset="0"/>
              </a:rPr>
              <a:t>What participation in the study entails</a:t>
            </a:r>
            <a:endParaRPr lang="en-US" sz="1900" dirty="0">
              <a:solidFill>
                <a:schemeClr val="tx1">
                  <a:lumMod val="65000"/>
                  <a:lumOff val="35000"/>
                </a:schemeClr>
              </a:solidFill>
              <a:latin typeface="Calibri" panose="020F0502020204030204" pitchFamily="34" charset="0"/>
            </a:endParaRPr>
          </a:p>
          <a:p>
            <a:pPr lvl="2"/>
            <a:r>
              <a:rPr lang="en-US" sz="1900" dirty="0" smtClean="0">
                <a:solidFill>
                  <a:schemeClr val="tx1">
                    <a:lumMod val="65000"/>
                    <a:lumOff val="35000"/>
                  </a:schemeClr>
                </a:solidFill>
                <a:latin typeface="Calibri" panose="020F0502020204030204" pitchFamily="34" charset="0"/>
              </a:rPr>
              <a:t>Who can participate</a:t>
            </a:r>
            <a:endParaRPr lang="en-US" sz="1900" dirty="0">
              <a:solidFill>
                <a:schemeClr val="tx1">
                  <a:lumMod val="65000"/>
                  <a:lumOff val="35000"/>
                </a:schemeClr>
              </a:solidFill>
              <a:latin typeface="Calibri" panose="020F0502020204030204" pitchFamily="34" charset="0"/>
            </a:endParaRPr>
          </a:p>
          <a:p>
            <a:pPr lvl="2"/>
            <a:r>
              <a:rPr lang="en-US" sz="1900" dirty="0" smtClean="0">
                <a:solidFill>
                  <a:schemeClr val="tx1">
                    <a:lumMod val="65000"/>
                    <a:lumOff val="35000"/>
                  </a:schemeClr>
                </a:solidFill>
                <a:latin typeface="Calibri" panose="020F0502020204030204" pitchFamily="34" charset="0"/>
              </a:rPr>
              <a:t>Additional details, including risks </a:t>
            </a:r>
            <a:r>
              <a:rPr lang="en-US" sz="1900" dirty="0">
                <a:solidFill>
                  <a:schemeClr val="tx1">
                    <a:lumMod val="65000"/>
                    <a:lumOff val="35000"/>
                  </a:schemeClr>
                </a:solidFill>
                <a:latin typeface="Calibri" panose="020F0502020204030204" pitchFamily="34" charset="0"/>
              </a:rPr>
              <a:t>and </a:t>
            </a:r>
            <a:r>
              <a:rPr lang="en-US" sz="1900" dirty="0" smtClean="0">
                <a:solidFill>
                  <a:schemeClr val="tx1">
                    <a:lumMod val="65000"/>
                    <a:lumOff val="35000"/>
                  </a:schemeClr>
                </a:solidFill>
                <a:latin typeface="Calibri" panose="020F0502020204030204" pitchFamily="34" charset="0"/>
              </a:rPr>
              <a:t>benefits from participating</a:t>
            </a:r>
            <a:endParaRPr lang="en-US" sz="1900" dirty="0">
              <a:solidFill>
                <a:schemeClr val="tx1">
                  <a:lumMod val="65000"/>
                  <a:lumOff val="35000"/>
                </a:schemeClr>
              </a:solidFill>
              <a:latin typeface="Calibri" panose="020F0502020204030204" pitchFamily="34" charset="0"/>
            </a:endParaRPr>
          </a:p>
          <a:p>
            <a:pPr marL="0" indent="0">
              <a:buNone/>
            </a:pPr>
            <a:endParaRPr lang="en-US" sz="2400" dirty="0">
              <a:solidFill>
                <a:schemeClr val="tx1">
                  <a:lumMod val="65000"/>
                  <a:lumOff val="35000"/>
                </a:schemeClr>
              </a:solidFill>
              <a:latin typeface="Calibri" panose="020F0502020204030204" pitchFamily="34" charset="0"/>
            </a:endParaRPr>
          </a:p>
          <a:p>
            <a:pPr>
              <a:buFont typeface="Wingdings" panose="05000000000000000000" pitchFamily="2" charset="2"/>
              <a:buChar char="q"/>
            </a:pPr>
            <a:r>
              <a:rPr lang="en-US" sz="2400" dirty="0" smtClean="0">
                <a:solidFill>
                  <a:schemeClr val="tx1">
                    <a:lumMod val="65000"/>
                    <a:lumOff val="35000"/>
                  </a:schemeClr>
                </a:solidFill>
                <a:latin typeface="Calibri" panose="020F0502020204030204" pitchFamily="34" charset="0"/>
              </a:rPr>
              <a:t>To update your knowledge on </a:t>
            </a:r>
            <a:r>
              <a:rPr lang="en-US" sz="2400" dirty="0">
                <a:solidFill>
                  <a:schemeClr val="tx1">
                    <a:lumMod val="65000"/>
                    <a:lumOff val="35000"/>
                  </a:schemeClr>
                </a:solidFill>
                <a:latin typeface="Calibri" panose="020F0502020204030204" pitchFamily="34" charset="0"/>
              </a:rPr>
              <a:t>support you can receive</a:t>
            </a:r>
          </a:p>
          <a:p>
            <a:pPr lvl="1"/>
            <a:endParaRPr lang="en-US" sz="1900" dirty="0">
              <a:solidFill>
                <a:schemeClr val="tx1">
                  <a:lumMod val="65000"/>
                  <a:lumOff val="35000"/>
                </a:schemeClr>
              </a:solidFill>
              <a:latin typeface="Calibri" panose="020F0502020204030204" pitchFamily="34" charset="0"/>
            </a:endParaRPr>
          </a:p>
          <a:p>
            <a:pPr lvl="2"/>
            <a:endParaRPr lang="en-US" dirty="0"/>
          </a:p>
          <a:p>
            <a:pPr marL="914400" lvl="2" indent="0">
              <a:buNone/>
            </a:pPr>
            <a:endParaRPr lang="en-US" dirty="0"/>
          </a:p>
        </p:txBody>
      </p:sp>
      <p:sp>
        <p:nvSpPr>
          <p:cNvPr id="5" name="Slide Number Placeholder 4"/>
          <p:cNvSpPr>
            <a:spLocks noGrp="1"/>
          </p:cNvSpPr>
          <p:nvPr>
            <p:ph type="sldNum" sz="quarter" idx="12"/>
          </p:nvPr>
        </p:nvSpPr>
        <p:spPr/>
        <p:txBody>
          <a:bodyPr/>
          <a:lstStyle/>
          <a:p>
            <a:fld id="{93EB6328-B12D-4B29-AB80-AA034855B1E3}" type="slidenum">
              <a:rPr lang="en-US" smtClean="0"/>
              <a:t>2</a:t>
            </a:fld>
            <a:endParaRPr lang="en-US"/>
          </a:p>
        </p:txBody>
      </p:sp>
      <p:sp>
        <p:nvSpPr>
          <p:cNvPr id="7"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449478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8221" y="186340"/>
            <a:ext cx="9144000" cy="783710"/>
          </a:xfrm>
        </p:spPr>
        <p:txBody>
          <a:bodyPr>
            <a:normAutofit fontScale="90000"/>
          </a:bodyPr>
          <a:lstStyle/>
          <a:p>
            <a:r>
              <a:rPr lang="en-US" b="1" u="sng" dirty="0" smtClean="0"/>
              <a:t/>
            </a:r>
            <a:br>
              <a:rPr lang="en-US" b="1" u="sng" dirty="0" smtClean="0"/>
            </a:br>
            <a:r>
              <a:rPr lang="en-US" b="1" u="sng" dirty="0"/>
              <a:t/>
            </a:r>
            <a:br>
              <a:rPr lang="en-US" b="1" u="sng" dirty="0"/>
            </a:br>
            <a:r>
              <a:rPr lang="en-US" b="1" u="sng" dirty="0" smtClean="0"/>
              <a:t/>
            </a:r>
            <a:br>
              <a:rPr lang="en-US" b="1" u="sng" dirty="0" smtClean="0"/>
            </a:br>
            <a:r>
              <a:rPr lang="en-US" b="1" u="sng" dirty="0"/>
              <a:t/>
            </a:r>
            <a:br>
              <a:rPr lang="en-US" b="1" u="sng" dirty="0"/>
            </a:br>
            <a:r>
              <a:rPr lang="en-US" b="1" u="sng" dirty="0" smtClean="0"/>
              <a:t/>
            </a:r>
            <a:br>
              <a:rPr lang="en-US" b="1" u="sng" dirty="0" smtClean="0"/>
            </a:br>
            <a:r>
              <a:rPr lang="en-US" sz="4900" b="1" u="sng" dirty="0" smtClean="0">
                <a:latin typeface="Calibri" panose="020F0502020204030204" pitchFamily="34" charset="0"/>
              </a:rPr>
              <a:t>What is the purpose of the study</a:t>
            </a:r>
            <a:r>
              <a:rPr lang="en-US" sz="4900" b="1" u="sng" dirty="0" smtClean="0"/>
              <a:t>?</a:t>
            </a:r>
            <a:endParaRPr lang="en-US" sz="4900" b="1" u="sng" dirty="0"/>
          </a:p>
        </p:txBody>
      </p:sp>
      <p:sp>
        <p:nvSpPr>
          <p:cNvPr id="3" name="Subtitle 2"/>
          <p:cNvSpPr>
            <a:spLocks noGrp="1"/>
          </p:cNvSpPr>
          <p:nvPr>
            <p:ph type="subTitle" idx="1"/>
          </p:nvPr>
        </p:nvSpPr>
        <p:spPr>
          <a:xfrm>
            <a:off x="1524000" y="1128890"/>
            <a:ext cx="9144000" cy="5390443"/>
          </a:xfrm>
        </p:spPr>
        <p:txBody>
          <a:bodyPr>
            <a:normAutofit lnSpcReduction="10000"/>
          </a:bodyPr>
          <a:lstStyle/>
          <a:p>
            <a:pPr marL="342900" indent="-342900">
              <a:spcAft>
                <a:spcPts val="1200"/>
              </a:spcAft>
              <a:buFont typeface="Wingdings" panose="05000000000000000000" pitchFamily="2" charset="2"/>
              <a:buChar char="q"/>
            </a:pPr>
            <a:r>
              <a:rPr lang="en-US" dirty="0">
                <a:latin typeface="Calibri"/>
                <a:cs typeface="Calibri"/>
              </a:rPr>
              <a:t>Kenya recently changed its HIV/AIDS treatment guidelines so that all pregnant women should begin antiretroviral therapy (ART) during pregnancy and then continue on treatment for life. As part of this new standard of care to prevent mother to child transmission of HIV (PMTCT), Kenya also established the Kenya Mentor Mother Program (KMMP) in 2012 to provide guidance for standardizing peer education and psychosocial support services within the national PMTCT program. </a:t>
            </a:r>
          </a:p>
          <a:p>
            <a:pPr marL="342900" indent="-342900">
              <a:spcAft>
                <a:spcPts val="1200"/>
              </a:spcAft>
              <a:buFont typeface="Wingdings" panose="05000000000000000000" pitchFamily="2" charset="2"/>
              <a:buChar char="q"/>
            </a:pPr>
            <a:r>
              <a:rPr lang="en-US" dirty="0">
                <a:latin typeface="Calibri" panose="020F0502020204030204" pitchFamily="34" charset="0"/>
              </a:rPr>
              <a:t>Women already on ART should also continue on treatment.</a:t>
            </a:r>
          </a:p>
          <a:p>
            <a:pPr marL="342900" indent="-342900">
              <a:buFont typeface="Wingdings" panose="05000000000000000000" pitchFamily="2" charset="2"/>
              <a:buChar char="q"/>
            </a:pPr>
            <a:r>
              <a:rPr lang="en-US" dirty="0">
                <a:latin typeface="Calibri" panose="020F0502020204030204" pitchFamily="34" charset="0"/>
              </a:rPr>
              <a:t>The main purpose of this study is to collect information from patient medical records to understand better how clinics are providing these services and how patients are adhering to these new treatment guidelines, for example:</a:t>
            </a:r>
          </a:p>
          <a:p>
            <a:pPr marL="800100" lvl="1" indent="-342900" algn="l">
              <a:buFont typeface="Wingdings" panose="05000000000000000000" pitchFamily="2" charset="2"/>
              <a:buChar char="q"/>
            </a:pPr>
            <a:r>
              <a:rPr lang="en-US" dirty="0">
                <a:solidFill>
                  <a:schemeClr val="tx1">
                    <a:lumMod val="65000"/>
                    <a:lumOff val="35000"/>
                  </a:schemeClr>
                </a:solidFill>
                <a:latin typeface="Calibri" panose="020F0502020204030204" pitchFamily="34" charset="0"/>
              </a:rPr>
              <a:t>do patients initiate ART during pregnancy</a:t>
            </a:r>
          </a:p>
          <a:p>
            <a:pPr marL="800100" lvl="1" indent="-342900" algn="l">
              <a:spcAft>
                <a:spcPts val="1200"/>
              </a:spcAft>
              <a:buFont typeface="Wingdings" panose="05000000000000000000" pitchFamily="2" charset="2"/>
              <a:buChar char="q"/>
            </a:pPr>
            <a:r>
              <a:rPr lang="en-US" dirty="0">
                <a:solidFill>
                  <a:schemeClr val="tx1">
                    <a:lumMod val="65000"/>
                    <a:lumOff val="35000"/>
                  </a:schemeClr>
                </a:solidFill>
                <a:latin typeface="Calibri" panose="020F0502020204030204" pitchFamily="34" charset="0"/>
              </a:rPr>
              <a:t>do they continue to come back to the MCH during and after pregnancy for care and treatment (medications, baby HIV testing, </a:t>
            </a:r>
            <a:r>
              <a:rPr lang="en-US" dirty="0" smtClean="0">
                <a:solidFill>
                  <a:schemeClr val="tx1">
                    <a:lumMod val="65000"/>
                    <a:lumOff val="35000"/>
                  </a:schemeClr>
                </a:solidFill>
                <a:latin typeface="Calibri" panose="020F0502020204030204" pitchFamily="34" charset="0"/>
              </a:rPr>
              <a:t>etc.)</a:t>
            </a:r>
            <a:endParaRPr lang="en-US" dirty="0">
              <a:solidFill>
                <a:schemeClr val="tx1">
                  <a:lumMod val="65000"/>
                  <a:lumOff val="35000"/>
                </a:schemeClr>
              </a:solidFill>
              <a:latin typeface="Calibri" panose="020F0502020204030204" pitchFamily="34" charset="0"/>
            </a:endParaRPr>
          </a:p>
          <a:p>
            <a:pPr marL="342900" indent="-342900">
              <a:buFont typeface="Wingdings" panose="05000000000000000000" pitchFamily="2" charset="2"/>
              <a:buChar char="q"/>
            </a:pPr>
            <a:r>
              <a:rPr lang="en-US" dirty="0">
                <a:latin typeface="Calibri" panose="020F0502020204030204" pitchFamily="34" charset="0"/>
              </a:rPr>
              <a:t>In addition, the study will assess a new service at the MCH to support patients during pregnancy through 18 months after delivery (called the EMMA strategy, which stands for an enhanced mentor-mother approach).  </a:t>
            </a:r>
          </a:p>
          <a:p>
            <a:pPr algn="l"/>
            <a:endParaRPr lang="en-US" dirty="0" smtClean="0"/>
          </a:p>
          <a:p>
            <a:pPr algn="l"/>
            <a:endParaRPr lang="en-US" dirty="0"/>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51075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889" y="214887"/>
            <a:ext cx="9962445" cy="1280890"/>
          </a:xfrm>
        </p:spPr>
        <p:txBody>
          <a:bodyPr>
            <a:normAutofit/>
          </a:bodyPr>
          <a:lstStyle/>
          <a:p>
            <a:r>
              <a:rPr lang="en-US" sz="4400" b="1" u="sng" dirty="0" smtClean="0">
                <a:latin typeface="Calibri" panose="020F0502020204030204" pitchFamily="34" charset="0"/>
              </a:rPr>
              <a:t>What will taking part in the study entail</a:t>
            </a:r>
            <a:r>
              <a:rPr lang="en-US" dirty="0" smtClean="0">
                <a:latin typeface="Calibri" panose="020F0502020204030204" pitchFamily="34" charset="0"/>
              </a:rPr>
              <a:t>?</a:t>
            </a:r>
            <a:endParaRPr lang="en-US" dirty="0">
              <a:latin typeface="Calibri" panose="020F0502020204030204" pitchFamily="34" charset="0"/>
            </a:endParaRPr>
          </a:p>
        </p:txBody>
      </p:sp>
      <p:sp>
        <p:nvSpPr>
          <p:cNvPr id="3" name="Content Placeholder 2"/>
          <p:cNvSpPr>
            <a:spLocks noGrp="1"/>
          </p:cNvSpPr>
          <p:nvPr>
            <p:ph idx="1"/>
          </p:nvPr>
        </p:nvSpPr>
        <p:spPr>
          <a:xfrm>
            <a:off x="1651001" y="1016001"/>
            <a:ext cx="9853612" cy="5164666"/>
          </a:xfrm>
        </p:spPr>
        <p:txBody>
          <a:bodyPr>
            <a:normAutofit fontScale="85000" lnSpcReduction="10000"/>
          </a:bodyPr>
          <a:lstStyle/>
          <a:p>
            <a:pPr>
              <a:buFont typeface="Wingdings" panose="05000000000000000000" pitchFamily="2" charset="2"/>
              <a:buChar char="q"/>
            </a:pPr>
            <a:endParaRPr lang="en-US" sz="2000" dirty="0" smtClean="0">
              <a:latin typeface="Calibri" panose="020F0502020204030204" pitchFamily="34" charset="0"/>
            </a:endParaRPr>
          </a:p>
          <a:p>
            <a:pPr>
              <a:buFont typeface="Wingdings" panose="05000000000000000000" pitchFamily="2" charset="2"/>
              <a:buChar char="q"/>
            </a:pPr>
            <a:r>
              <a:rPr lang="en-US" sz="2000" dirty="0">
                <a:solidFill>
                  <a:srgbClr val="595959"/>
                </a:solidFill>
                <a:latin typeface="Calibri" panose="020F0502020204030204" pitchFamily="34" charset="0"/>
              </a:rPr>
              <a:t>You will be in one of 2 groups. The PMTCT </a:t>
            </a:r>
            <a:r>
              <a:rPr lang="en-US" sz="2000" dirty="0" smtClean="0">
                <a:solidFill>
                  <a:srgbClr val="595959"/>
                </a:solidFill>
                <a:latin typeface="Calibri" panose="020F0502020204030204" pitchFamily="34" charset="0"/>
              </a:rPr>
              <a:t>Standard of Care (SOC) group </a:t>
            </a:r>
            <a:r>
              <a:rPr lang="en-US" sz="2000" dirty="0">
                <a:solidFill>
                  <a:srgbClr val="595959"/>
                </a:solidFill>
                <a:latin typeface="Calibri" panose="020F0502020204030204" pitchFamily="34" charset="0"/>
              </a:rPr>
              <a:t>(Group 1) and the </a:t>
            </a:r>
            <a:r>
              <a:rPr lang="en-US" sz="2000" dirty="0" smtClean="0">
                <a:solidFill>
                  <a:srgbClr val="595959"/>
                </a:solidFill>
                <a:latin typeface="Calibri" panose="020F0502020204030204" pitchFamily="34" charset="0"/>
              </a:rPr>
              <a:t>SOC plus EMMA </a:t>
            </a:r>
            <a:r>
              <a:rPr lang="en-US" sz="2000" dirty="0">
                <a:solidFill>
                  <a:srgbClr val="595959"/>
                </a:solidFill>
                <a:latin typeface="Calibri" panose="020F0502020204030204" pitchFamily="34" charset="0"/>
              </a:rPr>
              <a:t>strategy group (Group 2</a:t>
            </a:r>
            <a:r>
              <a:rPr lang="en-US" sz="2000" dirty="0" smtClean="0">
                <a:solidFill>
                  <a:srgbClr val="595959"/>
                </a:solidFill>
                <a:latin typeface="Calibri" panose="020F0502020204030204" pitchFamily="34" charset="0"/>
              </a:rPr>
              <a:t>). Groups will be divided among clinics, not among individual participants. </a:t>
            </a:r>
            <a:r>
              <a:rPr lang="en-US" sz="2000" dirty="0">
                <a:solidFill>
                  <a:srgbClr val="595959"/>
                </a:solidFill>
                <a:latin typeface="Calibri" panose="020F0502020204030204" pitchFamily="34" charset="0"/>
              </a:rPr>
              <a:t>The </a:t>
            </a:r>
            <a:r>
              <a:rPr lang="en-US" sz="2000" dirty="0" smtClean="0">
                <a:solidFill>
                  <a:srgbClr val="595959"/>
                </a:solidFill>
                <a:latin typeface="Calibri" panose="020F0502020204030204" pitchFamily="34" charset="0"/>
              </a:rPr>
              <a:t>study team has already decided which clinics are in each study group. </a:t>
            </a:r>
          </a:p>
          <a:p>
            <a:pPr>
              <a:buFont typeface="Wingdings" panose="05000000000000000000" pitchFamily="2" charset="2"/>
              <a:buChar char="q"/>
            </a:pPr>
            <a:endParaRPr lang="en-US" sz="2000" dirty="0" smtClean="0">
              <a:solidFill>
                <a:srgbClr val="595959"/>
              </a:solidFill>
              <a:latin typeface="Calibri" panose="020F0502020204030204" pitchFamily="34" charset="0"/>
            </a:endParaRPr>
          </a:p>
          <a:p>
            <a:pPr>
              <a:buFont typeface="Wingdings" panose="05000000000000000000" pitchFamily="2" charset="2"/>
              <a:buChar char="q"/>
            </a:pPr>
            <a:r>
              <a:rPr lang="en-US" sz="2000" dirty="0" smtClean="0">
                <a:solidFill>
                  <a:srgbClr val="595959"/>
                </a:solidFill>
                <a:latin typeface="Calibri" panose="020F0502020204030204" pitchFamily="34" charset="0"/>
              </a:rPr>
              <a:t>For patients who agree to participate in the study (the plan is to have 360 women and, once born, their babies participate across 12 clinics), we </a:t>
            </a:r>
            <a:r>
              <a:rPr lang="en-US" sz="2000" dirty="0">
                <a:solidFill>
                  <a:srgbClr val="595959"/>
                </a:solidFill>
                <a:latin typeface="Calibri" panose="020F0502020204030204" pitchFamily="34" charset="0"/>
              </a:rPr>
              <a:t>will collect information from your medical records and your baby’s medical records until your baby is 18 months </a:t>
            </a:r>
            <a:r>
              <a:rPr lang="en-US" sz="2000" dirty="0" smtClean="0">
                <a:solidFill>
                  <a:srgbClr val="595959"/>
                </a:solidFill>
                <a:latin typeface="Calibri" panose="020F0502020204030204" pitchFamily="34" charset="0"/>
              </a:rPr>
              <a:t>old.</a:t>
            </a:r>
          </a:p>
          <a:p>
            <a:pPr>
              <a:buFont typeface="Wingdings" panose="05000000000000000000" pitchFamily="2" charset="2"/>
              <a:buChar char="q"/>
            </a:pPr>
            <a:endParaRPr lang="en-US" sz="2000" dirty="0" smtClean="0">
              <a:solidFill>
                <a:srgbClr val="595959"/>
              </a:solidFill>
              <a:latin typeface="Calibri" panose="020F0502020204030204" pitchFamily="34" charset="0"/>
            </a:endParaRPr>
          </a:p>
          <a:p>
            <a:pPr>
              <a:buFont typeface="Wingdings" panose="05000000000000000000" pitchFamily="2" charset="2"/>
              <a:buChar char="q"/>
            </a:pPr>
            <a:r>
              <a:rPr lang="en-US" sz="2000" dirty="0" smtClean="0">
                <a:solidFill>
                  <a:srgbClr val="595959"/>
                </a:solidFill>
                <a:latin typeface="Calibri" panose="020F0502020204030204" pitchFamily="34" charset="0"/>
              </a:rPr>
              <a:t>Complete </a:t>
            </a:r>
            <a:r>
              <a:rPr lang="en-US" sz="2000" dirty="0">
                <a:solidFill>
                  <a:srgbClr val="595959"/>
                </a:solidFill>
                <a:latin typeface="Calibri" panose="020F0502020204030204" pitchFamily="34" charset="0"/>
              </a:rPr>
              <a:t>confidentiality </a:t>
            </a:r>
            <a:r>
              <a:rPr lang="en-US" sz="2000" dirty="0" smtClean="0">
                <a:solidFill>
                  <a:srgbClr val="595959"/>
                </a:solidFill>
                <a:latin typeface="Calibri" panose="020F0502020204030204" pitchFamily="34" charset="0"/>
              </a:rPr>
              <a:t>(privacy) cannot </a:t>
            </a:r>
            <a:r>
              <a:rPr lang="en-US" sz="2000" dirty="0">
                <a:solidFill>
                  <a:srgbClr val="595959"/>
                </a:solidFill>
                <a:latin typeface="Calibri" panose="020F0502020204030204" pitchFamily="34" charset="0"/>
              </a:rPr>
              <a:t>be </a:t>
            </a:r>
            <a:r>
              <a:rPr lang="en-US" sz="2000" dirty="0" smtClean="0">
                <a:solidFill>
                  <a:srgbClr val="595959"/>
                </a:solidFill>
                <a:latin typeface="Calibri" panose="020F0502020204030204" pitchFamily="34" charset="0"/>
              </a:rPr>
              <a:t>guaranteed, but every effort will be made to keep your </a:t>
            </a:r>
            <a:r>
              <a:rPr lang="en-US" sz="2000" dirty="0">
                <a:solidFill>
                  <a:srgbClr val="595959"/>
                </a:solidFill>
                <a:latin typeface="Calibri" panose="020F0502020204030204" pitchFamily="34" charset="0"/>
              </a:rPr>
              <a:t>medical records </a:t>
            </a:r>
            <a:r>
              <a:rPr lang="en-US" sz="2000" dirty="0" smtClean="0">
                <a:solidFill>
                  <a:srgbClr val="595959"/>
                </a:solidFill>
                <a:latin typeface="Calibri" panose="020F0502020204030204" pitchFamily="34" charset="0"/>
              </a:rPr>
              <a:t>as confidential as possible within the limits of the law. </a:t>
            </a:r>
            <a:endParaRPr lang="en-US" sz="2000" dirty="0">
              <a:solidFill>
                <a:srgbClr val="595959"/>
              </a:solidFill>
              <a:latin typeface="Calibri" panose="020F0502020204030204" pitchFamily="34" charset="0"/>
            </a:endParaRPr>
          </a:p>
          <a:p>
            <a:pPr>
              <a:buFont typeface="Wingdings" panose="05000000000000000000" pitchFamily="2" charset="2"/>
              <a:buChar char="q"/>
            </a:pPr>
            <a:endParaRPr lang="en-US" sz="2000" dirty="0">
              <a:solidFill>
                <a:srgbClr val="595959"/>
              </a:solidFill>
              <a:latin typeface="Calibri" panose="020F0502020204030204" pitchFamily="34" charset="0"/>
            </a:endParaRPr>
          </a:p>
          <a:p>
            <a:pPr>
              <a:buFont typeface="Wingdings" panose="05000000000000000000" pitchFamily="2" charset="2"/>
              <a:buChar char="q"/>
            </a:pPr>
            <a:r>
              <a:rPr lang="en-US" sz="2000" dirty="0">
                <a:solidFill>
                  <a:srgbClr val="595959"/>
                </a:solidFill>
                <a:latin typeface="Calibri" panose="020F0502020204030204" pitchFamily="34" charset="0"/>
              </a:rPr>
              <a:t>Participants in Group 2 will have additional interaction with a trained Mentor Mother. </a:t>
            </a:r>
          </a:p>
          <a:p>
            <a:endParaRPr lang="en-US" sz="2000" dirty="0">
              <a:solidFill>
                <a:srgbClr val="595959"/>
              </a:solidFill>
              <a:latin typeface="Calibri" panose="020F0502020204030204" pitchFamily="34" charset="0"/>
            </a:endParaRPr>
          </a:p>
          <a:p>
            <a:pPr>
              <a:buFont typeface="Wingdings" panose="05000000000000000000" pitchFamily="2" charset="2"/>
              <a:buChar char="q"/>
            </a:pPr>
            <a:r>
              <a:rPr lang="en-US" sz="2000" dirty="0">
                <a:solidFill>
                  <a:srgbClr val="595959"/>
                </a:solidFill>
                <a:latin typeface="Calibri" panose="020F0502020204030204" pitchFamily="34" charset="0"/>
              </a:rPr>
              <a:t>For participants in group 1, other than allowing the study to </a:t>
            </a:r>
            <a:r>
              <a:rPr lang="en-US" sz="2000" dirty="0" smtClean="0">
                <a:solidFill>
                  <a:srgbClr val="595959"/>
                </a:solidFill>
                <a:latin typeface="Calibri" panose="020F0502020204030204" pitchFamily="34" charset="0"/>
              </a:rPr>
              <a:t>collect </a:t>
            </a:r>
            <a:r>
              <a:rPr lang="en-US" sz="2000" dirty="0">
                <a:solidFill>
                  <a:srgbClr val="595959"/>
                </a:solidFill>
                <a:latin typeface="Calibri" panose="020F0502020204030204" pitchFamily="34" charset="0"/>
              </a:rPr>
              <a:t>information from your medical records, the study involves nothing else (no extra visits, etc.)</a:t>
            </a:r>
          </a:p>
          <a:p>
            <a:endParaRPr lang="en-US" sz="2000" dirty="0">
              <a:latin typeface="Calibri" panose="020F0502020204030204" pitchFamily="34" charset="0"/>
            </a:endParaRPr>
          </a:p>
          <a:p>
            <a:pPr marL="0" indent="0">
              <a:buNone/>
            </a:pPr>
            <a:endParaRPr lang="en-US" sz="2000" dirty="0" smtClean="0"/>
          </a:p>
          <a:p>
            <a:endParaRPr lang="en-US" dirty="0" smtClean="0"/>
          </a:p>
          <a:p>
            <a:endParaRPr lang="en-US" dirty="0" smtClean="0"/>
          </a:p>
          <a:p>
            <a:pPr marL="0" indent="0">
              <a:buNone/>
            </a:pPr>
            <a:endParaRPr lang="en-US"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93EB6328-B12D-4B29-AB80-AA034855B1E3}" type="slidenum">
              <a:rPr lang="en-US" smtClean="0"/>
              <a:t>4</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2855239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889" y="214887"/>
            <a:ext cx="9962445" cy="1280890"/>
          </a:xfrm>
        </p:spPr>
        <p:txBody>
          <a:bodyPr>
            <a:normAutofit fontScale="90000"/>
          </a:bodyPr>
          <a:lstStyle/>
          <a:p>
            <a:r>
              <a:rPr lang="en-US" sz="4400" b="1" u="sng" dirty="0" smtClean="0"/>
              <a:t>What will taking part in the Study entail</a:t>
            </a:r>
            <a:r>
              <a:rPr lang="en-US" dirty="0" smtClean="0"/>
              <a:t>?</a:t>
            </a:r>
            <a:endParaRPr lang="en-US" dirty="0"/>
          </a:p>
        </p:txBody>
      </p:sp>
      <p:sp>
        <p:nvSpPr>
          <p:cNvPr id="3" name="Content Placeholder 2"/>
          <p:cNvSpPr>
            <a:spLocks noGrp="1"/>
          </p:cNvSpPr>
          <p:nvPr>
            <p:ph idx="1"/>
          </p:nvPr>
        </p:nvSpPr>
        <p:spPr>
          <a:xfrm>
            <a:off x="1651001" y="1016001"/>
            <a:ext cx="9853612" cy="5164666"/>
          </a:xfrm>
        </p:spPr>
        <p:txBody>
          <a:bodyPr>
            <a:normAutofit fontScale="85000" lnSpcReduction="20000"/>
          </a:bodyPr>
          <a:lstStyle/>
          <a:p>
            <a:pPr>
              <a:buFont typeface="Wingdings" panose="05000000000000000000" pitchFamily="2" charset="2"/>
              <a:buChar char="q"/>
            </a:pPr>
            <a:endParaRPr lang="en-US" sz="2000" dirty="0" smtClean="0">
              <a:latin typeface="Calibri" panose="020F0502020204030204" pitchFamily="34" charset="0"/>
            </a:endParaRPr>
          </a:p>
          <a:p>
            <a:pPr>
              <a:buFont typeface="Wingdings" panose="05000000000000000000" pitchFamily="2" charset="2"/>
              <a:buChar char="q"/>
            </a:pPr>
            <a:r>
              <a:rPr lang="en-US" sz="2000" dirty="0">
                <a:solidFill>
                  <a:srgbClr val="595959"/>
                </a:solidFill>
                <a:latin typeface="Calibri" panose="020F0502020204030204" pitchFamily="34" charset="0"/>
              </a:rPr>
              <a:t>All volunteers will be assigned study numbers that are </a:t>
            </a:r>
            <a:r>
              <a:rPr lang="en-US" sz="2000" dirty="0" smtClean="0">
                <a:solidFill>
                  <a:srgbClr val="595959"/>
                </a:solidFill>
                <a:latin typeface="Calibri" panose="020F0502020204030204" pitchFamily="34" charset="0"/>
              </a:rPr>
              <a:t>known </a:t>
            </a:r>
            <a:r>
              <a:rPr lang="en-US" sz="2000" dirty="0">
                <a:solidFill>
                  <a:srgbClr val="595959"/>
                </a:solidFill>
                <a:latin typeface="Calibri" panose="020F0502020204030204" pitchFamily="34" charset="0"/>
              </a:rPr>
              <a:t>only to a few members of the study team. </a:t>
            </a:r>
          </a:p>
          <a:p>
            <a:endParaRPr lang="en-US" sz="2000" dirty="0">
              <a:solidFill>
                <a:srgbClr val="595959"/>
              </a:solidFill>
              <a:latin typeface="Calibri" panose="020F0502020204030204" pitchFamily="34" charset="0"/>
            </a:endParaRPr>
          </a:p>
          <a:p>
            <a:pPr>
              <a:buFont typeface="Wingdings" panose="05000000000000000000" pitchFamily="2" charset="2"/>
              <a:buChar char="q"/>
            </a:pPr>
            <a:r>
              <a:rPr lang="en-US" sz="2000" dirty="0">
                <a:solidFill>
                  <a:srgbClr val="595959"/>
                </a:solidFill>
                <a:latin typeface="Calibri" panose="020F0502020204030204" pitchFamily="34" charset="0"/>
              </a:rPr>
              <a:t>Your name will never be used in any reporting of study results.</a:t>
            </a:r>
          </a:p>
          <a:p>
            <a:pPr marL="0" indent="0">
              <a:buNone/>
            </a:pPr>
            <a:endParaRPr lang="en-US" sz="2000" dirty="0">
              <a:solidFill>
                <a:srgbClr val="595959"/>
              </a:solidFill>
              <a:latin typeface="Calibri" panose="020F0502020204030204" pitchFamily="34" charset="0"/>
            </a:endParaRPr>
          </a:p>
          <a:p>
            <a:pPr>
              <a:buFont typeface="Wingdings" panose="05000000000000000000" pitchFamily="2" charset="2"/>
              <a:buChar char="q"/>
            </a:pPr>
            <a:r>
              <a:rPr lang="en-US" sz="2000" dirty="0" smtClean="0">
                <a:solidFill>
                  <a:srgbClr val="595959"/>
                </a:solidFill>
                <a:latin typeface="Calibri" panose="020F0502020204030204" pitchFamily="34" charset="0"/>
              </a:rPr>
              <a:t>If you agree to participate, you will be asked to sign </a:t>
            </a:r>
            <a:r>
              <a:rPr lang="en-US" sz="2000" dirty="0">
                <a:solidFill>
                  <a:srgbClr val="595959"/>
                </a:solidFill>
                <a:latin typeface="Calibri" panose="020F0502020204030204" pitchFamily="34" charset="0"/>
              </a:rPr>
              <a:t>an Informed Consent </a:t>
            </a:r>
            <a:r>
              <a:rPr lang="en-US" sz="2000" dirty="0" smtClean="0">
                <a:solidFill>
                  <a:srgbClr val="595959"/>
                </a:solidFill>
                <a:latin typeface="Calibri" panose="020F0502020204030204" pitchFamily="34" charset="0"/>
              </a:rPr>
              <a:t>Form to show you understand the study and agree to participate.</a:t>
            </a:r>
          </a:p>
          <a:p>
            <a:endParaRPr lang="en-US" sz="2000" dirty="0" smtClean="0">
              <a:solidFill>
                <a:srgbClr val="595959"/>
              </a:solidFill>
              <a:latin typeface="Calibri" panose="020F0502020204030204" pitchFamily="34" charset="0"/>
            </a:endParaRPr>
          </a:p>
          <a:p>
            <a:pPr>
              <a:buFont typeface="Wingdings" panose="05000000000000000000" pitchFamily="2" charset="2"/>
              <a:buChar char="q"/>
            </a:pPr>
            <a:r>
              <a:rPr lang="en-US" sz="2000" dirty="0" smtClean="0">
                <a:solidFill>
                  <a:srgbClr val="595959"/>
                </a:solidFill>
                <a:latin typeface="Calibri" panose="020F0502020204030204" pitchFamily="34" charset="0"/>
              </a:rPr>
              <a:t>After we complete our discussion, if you are possibly interested in participating in the study, I will introduce you to the study staff member at our clinic who will talk with you in more detail about agreeing to participate.</a:t>
            </a:r>
          </a:p>
          <a:p>
            <a:endParaRPr lang="en-US" sz="2000" dirty="0">
              <a:solidFill>
                <a:srgbClr val="595959"/>
              </a:solidFill>
              <a:latin typeface="Calibri" panose="020F0502020204030204" pitchFamily="34" charset="0"/>
            </a:endParaRPr>
          </a:p>
          <a:p>
            <a:pPr>
              <a:buFont typeface="Wingdings" panose="05000000000000000000" pitchFamily="2" charset="2"/>
              <a:buChar char="q"/>
            </a:pPr>
            <a:r>
              <a:rPr lang="en-US" sz="2000" dirty="0" smtClean="0">
                <a:solidFill>
                  <a:srgbClr val="595959"/>
                </a:solidFill>
                <a:latin typeface="Calibri" panose="020F0502020204030204" pitchFamily="34" charset="0"/>
              </a:rPr>
              <a:t>To compensate you for the time that it will take you to consider participating in the consenting process, you will receive KES500 for your time and inconvenience (whether or not you eventually agree to participate).</a:t>
            </a:r>
          </a:p>
          <a:p>
            <a:endParaRPr lang="en-US" sz="2000" dirty="0">
              <a:solidFill>
                <a:srgbClr val="595959"/>
              </a:solidFill>
              <a:latin typeface="Calibri" panose="020F0502020204030204" pitchFamily="34" charset="0"/>
            </a:endParaRPr>
          </a:p>
          <a:p>
            <a:pPr>
              <a:buFont typeface="Wingdings" panose="05000000000000000000" pitchFamily="2" charset="2"/>
              <a:buChar char="q"/>
            </a:pPr>
            <a:r>
              <a:rPr lang="en-US" sz="2000" dirty="0" smtClean="0">
                <a:solidFill>
                  <a:srgbClr val="595959"/>
                </a:solidFill>
                <a:latin typeface="Calibri" panose="020F0502020204030204" pitchFamily="34" charset="0"/>
              </a:rPr>
              <a:t>After completing the consenting process, study staff will have no further contact with you.</a:t>
            </a:r>
            <a:endParaRPr lang="en-US" sz="2000" dirty="0">
              <a:solidFill>
                <a:srgbClr val="595959"/>
              </a:solidFill>
              <a:latin typeface="Calibri" panose="020F0502020204030204" pitchFamily="34" charset="0"/>
            </a:endParaRPr>
          </a:p>
          <a:p>
            <a:pPr marL="0" indent="0">
              <a:buNone/>
            </a:pPr>
            <a:endParaRPr lang="en-US" sz="2000" dirty="0" smtClean="0"/>
          </a:p>
          <a:p>
            <a:endParaRPr lang="en-US" dirty="0" smtClean="0"/>
          </a:p>
          <a:p>
            <a:endParaRPr lang="en-US" dirty="0" smtClean="0"/>
          </a:p>
          <a:p>
            <a:pPr marL="0" indent="0">
              <a:buNone/>
            </a:pPr>
            <a:endParaRPr lang="en-US"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93EB6328-B12D-4B29-AB80-AA034855B1E3}" type="slidenum">
              <a:rPr lang="en-US" smtClean="0"/>
              <a:t>5</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1244704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u="sng" dirty="0" smtClean="0">
                <a:latin typeface="Calibri" panose="020F0502020204030204" pitchFamily="34" charset="0"/>
              </a:rPr>
              <a:t>A few things to remember :</a:t>
            </a:r>
            <a:endParaRPr lang="en-US" dirty="0">
              <a:latin typeface="Calibri" panose="020F0502020204030204" pitchFamily="34"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sz="2400" dirty="0" smtClean="0">
                <a:solidFill>
                  <a:srgbClr val="595959"/>
                </a:solidFill>
                <a:latin typeface="Calibri" panose="020F0502020204030204" pitchFamily="34" charset="0"/>
              </a:rPr>
              <a:t>Participation in the study is voluntary.</a:t>
            </a:r>
          </a:p>
          <a:p>
            <a:pPr>
              <a:buFont typeface="Wingdings" panose="05000000000000000000" pitchFamily="2" charset="2"/>
              <a:buChar char="q"/>
            </a:pPr>
            <a:endParaRPr lang="en-US" sz="2400" dirty="0" smtClean="0">
              <a:solidFill>
                <a:srgbClr val="595959"/>
              </a:solidFill>
              <a:latin typeface="Calibri" panose="020F0502020204030204" pitchFamily="34" charset="0"/>
            </a:endParaRPr>
          </a:p>
          <a:p>
            <a:pPr>
              <a:buFont typeface="Wingdings" panose="05000000000000000000" pitchFamily="2" charset="2"/>
              <a:buChar char="q"/>
            </a:pPr>
            <a:r>
              <a:rPr lang="en-US" sz="2400" dirty="0" smtClean="0">
                <a:solidFill>
                  <a:srgbClr val="595959"/>
                </a:solidFill>
                <a:latin typeface="Calibri" panose="020F0502020204030204" pitchFamily="34" charset="0"/>
              </a:rPr>
              <a:t>If you decide to take part in the study, we will require you to sign an Informed </a:t>
            </a:r>
            <a:r>
              <a:rPr lang="en-US" sz="2400" dirty="0">
                <a:solidFill>
                  <a:srgbClr val="595959"/>
                </a:solidFill>
                <a:latin typeface="Calibri" panose="020F0502020204030204" pitchFamily="34" charset="0"/>
              </a:rPr>
              <a:t>C</a:t>
            </a:r>
            <a:r>
              <a:rPr lang="en-US" sz="2400" dirty="0" smtClean="0">
                <a:solidFill>
                  <a:srgbClr val="595959"/>
                </a:solidFill>
                <a:latin typeface="Calibri" panose="020F0502020204030204" pitchFamily="34" charset="0"/>
              </a:rPr>
              <a:t>onsent </a:t>
            </a:r>
            <a:r>
              <a:rPr lang="en-US" sz="2400" dirty="0">
                <a:solidFill>
                  <a:srgbClr val="595959"/>
                </a:solidFill>
                <a:latin typeface="Calibri" panose="020F0502020204030204" pitchFamily="34" charset="0"/>
              </a:rPr>
              <a:t>F</a:t>
            </a:r>
            <a:r>
              <a:rPr lang="en-US" sz="2400" dirty="0" smtClean="0">
                <a:solidFill>
                  <a:srgbClr val="595959"/>
                </a:solidFill>
                <a:latin typeface="Calibri" panose="020F0502020204030204" pitchFamily="34" charset="0"/>
              </a:rPr>
              <a:t>orm to show that you agree to participate</a:t>
            </a:r>
          </a:p>
          <a:p>
            <a:pPr>
              <a:buFont typeface="Wingdings" panose="05000000000000000000" pitchFamily="2" charset="2"/>
              <a:buChar char="q"/>
            </a:pPr>
            <a:endParaRPr lang="en-US" sz="2400" dirty="0" smtClean="0">
              <a:solidFill>
                <a:srgbClr val="595959"/>
              </a:solidFill>
              <a:latin typeface="Calibri" panose="020F0502020204030204" pitchFamily="34" charset="0"/>
            </a:endParaRPr>
          </a:p>
          <a:p>
            <a:pPr>
              <a:buFont typeface="Wingdings" panose="05000000000000000000" pitchFamily="2" charset="2"/>
              <a:buChar char="q"/>
            </a:pPr>
            <a:r>
              <a:rPr lang="en-US" sz="2400" dirty="0" smtClean="0">
                <a:solidFill>
                  <a:srgbClr val="595959"/>
                </a:solidFill>
                <a:latin typeface="Calibri" panose="020F0502020204030204" pitchFamily="34" charset="0"/>
              </a:rPr>
              <a:t>You may decide to not take part in the study at all.</a:t>
            </a:r>
          </a:p>
          <a:p>
            <a:pPr>
              <a:buFont typeface="Wingdings" panose="05000000000000000000" pitchFamily="2" charset="2"/>
              <a:buChar char="q"/>
            </a:pPr>
            <a:endParaRPr lang="en-US" sz="2400" dirty="0" smtClean="0">
              <a:solidFill>
                <a:srgbClr val="595959"/>
              </a:solidFill>
              <a:latin typeface="Calibri" panose="020F0502020204030204" pitchFamily="34" charset="0"/>
            </a:endParaRPr>
          </a:p>
          <a:p>
            <a:pPr>
              <a:buFont typeface="Wingdings" panose="05000000000000000000" pitchFamily="2" charset="2"/>
              <a:buChar char="q"/>
            </a:pPr>
            <a:r>
              <a:rPr lang="en-US" sz="2400" dirty="0" smtClean="0">
                <a:solidFill>
                  <a:srgbClr val="595959"/>
                </a:solidFill>
                <a:latin typeface="Calibri" panose="020F0502020204030204" pitchFamily="34" charset="0"/>
              </a:rPr>
              <a:t>If you agree and sign the Informed Consent Form, you are free to withdraw from the study at any time.</a:t>
            </a:r>
          </a:p>
          <a:p>
            <a:endParaRPr lang="en-US" sz="2400" dirty="0" smtClean="0"/>
          </a:p>
          <a:p>
            <a:endParaRPr lang="en-US" dirty="0"/>
          </a:p>
        </p:txBody>
      </p:sp>
      <p:sp>
        <p:nvSpPr>
          <p:cNvPr id="5" name="Slide Number Placeholder 4"/>
          <p:cNvSpPr>
            <a:spLocks noGrp="1"/>
          </p:cNvSpPr>
          <p:nvPr>
            <p:ph type="sldNum" sz="quarter" idx="12"/>
          </p:nvPr>
        </p:nvSpPr>
        <p:spPr/>
        <p:txBody>
          <a:bodyPr/>
          <a:lstStyle/>
          <a:p>
            <a:fld id="{93EB6328-B12D-4B29-AB80-AA034855B1E3}" type="slidenum">
              <a:rPr lang="en-US" smtClean="0"/>
              <a:t>6</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4071913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u="sng" dirty="0" smtClean="0">
                <a:latin typeface="Calibri" panose="020F0502020204030204" pitchFamily="34" charset="0"/>
              </a:rPr>
              <a:t>Who can take part in the Study?</a:t>
            </a:r>
            <a:endParaRPr lang="en-US" sz="4400" b="1" u="sng" dirty="0">
              <a:latin typeface="Calibri" panose="020F0502020204030204" pitchFamily="34" charset="0"/>
            </a:endParaRPr>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q"/>
            </a:pPr>
            <a:r>
              <a:rPr lang="en-US" sz="2400" dirty="0">
                <a:solidFill>
                  <a:srgbClr val="595959"/>
                </a:solidFill>
                <a:latin typeface="Calibri" panose="020F0502020204030204" pitchFamily="34" charset="0"/>
              </a:rPr>
              <a:t>Adult patients (&gt;18 years</a:t>
            </a:r>
            <a:r>
              <a:rPr lang="en-US" sz="2400" dirty="0" smtClean="0">
                <a:solidFill>
                  <a:srgbClr val="595959"/>
                </a:solidFill>
                <a:latin typeface="Calibri" panose="020F0502020204030204" pitchFamily="34" charset="0"/>
              </a:rPr>
              <a:t>)</a:t>
            </a:r>
          </a:p>
          <a:p>
            <a:pPr lvl="0">
              <a:buFont typeface="Wingdings" panose="05000000000000000000" pitchFamily="2" charset="2"/>
              <a:buChar char="q"/>
            </a:pPr>
            <a:endParaRPr lang="en-US" sz="2400" dirty="0">
              <a:solidFill>
                <a:srgbClr val="595959"/>
              </a:solidFill>
              <a:latin typeface="Calibri" panose="020F0502020204030204" pitchFamily="34" charset="0"/>
            </a:endParaRPr>
          </a:p>
          <a:p>
            <a:pPr lvl="0">
              <a:buFont typeface="Wingdings" panose="05000000000000000000" pitchFamily="2" charset="2"/>
              <a:buChar char="q"/>
            </a:pPr>
            <a:r>
              <a:rPr lang="en-US" sz="2400" dirty="0">
                <a:solidFill>
                  <a:srgbClr val="595959"/>
                </a:solidFill>
                <a:latin typeface="Calibri" panose="020F0502020204030204" pitchFamily="34" charset="0"/>
              </a:rPr>
              <a:t>Pregnant women with HIV presenting for antenatal care at a study </a:t>
            </a:r>
            <a:r>
              <a:rPr lang="en-US" sz="2400" dirty="0" smtClean="0">
                <a:solidFill>
                  <a:srgbClr val="595959"/>
                </a:solidFill>
                <a:latin typeface="Calibri" panose="020F0502020204030204" pitchFamily="34" charset="0"/>
              </a:rPr>
              <a:t>site</a:t>
            </a:r>
          </a:p>
          <a:p>
            <a:pPr lvl="0">
              <a:buFont typeface="Wingdings" panose="05000000000000000000" pitchFamily="2" charset="2"/>
              <a:buChar char="q"/>
            </a:pPr>
            <a:endParaRPr lang="en-US" sz="2400" dirty="0">
              <a:solidFill>
                <a:srgbClr val="595959"/>
              </a:solidFill>
              <a:latin typeface="Calibri" panose="020F0502020204030204" pitchFamily="34" charset="0"/>
            </a:endParaRPr>
          </a:p>
          <a:p>
            <a:pPr lvl="0">
              <a:buFont typeface="Wingdings" panose="05000000000000000000" pitchFamily="2" charset="2"/>
              <a:buChar char="q"/>
            </a:pPr>
            <a:r>
              <a:rPr lang="en-US" sz="2400" dirty="0">
                <a:solidFill>
                  <a:srgbClr val="595959"/>
                </a:solidFill>
                <a:latin typeface="Calibri" panose="020F0502020204030204" pitchFamily="34" charset="0"/>
              </a:rPr>
              <a:t>The ability to understand and the willingness to sign/mark a written informed consent document in English or Kiswahili </a:t>
            </a:r>
            <a:r>
              <a:rPr lang="en-US" sz="2400" dirty="0" smtClean="0">
                <a:solidFill>
                  <a:srgbClr val="595959"/>
                </a:solidFill>
                <a:latin typeface="Calibri" panose="020F0502020204030204" pitchFamily="34" charset="0"/>
              </a:rPr>
              <a:t>at or near her 1</a:t>
            </a:r>
            <a:r>
              <a:rPr lang="en-US" sz="2400" baseline="30000" dirty="0" smtClean="0">
                <a:solidFill>
                  <a:srgbClr val="595959"/>
                </a:solidFill>
                <a:latin typeface="Calibri" panose="020F0502020204030204" pitchFamily="34" charset="0"/>
              </a:rPr>
              <a:t>st</a:t>
            </a:r>
            <a:r>
              <a:rPr lang="en-US" sz="2400" dirty="0" smtClean="0">
                <a:solidFill>
                  <a:srgbClr val="595959"/>
                </a:solidFill>
                <a:latin typeface="Calibri" panose="020F0502020204030204" pitchFamily="34" charset="0"/>
              </a:rPr>
              <a:t> visit </a:t>
            </a:r>
            <a:r>
              <a:rPr lang="en-US" sz="2400" dirty="0">
                <a:solidFill>
                  <a:srgbClr val="595959"/>
                </a:solidFill>
                <a:latin typeface="Calibri" panose="020F0502020204030204" pitchFamily="34" charset="0"/>
              </a:rPr>
              <a:t>for antenatal care at a study site. </a:t>
            </a:r>
            <a:endParaRPr lang="en-US" sz="2400" dirty="0" smtClean="0">
              <a:solidFill>
                <a:srgbClr val="59595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fld id="{93EB6328-B12D-4B29-AB80-AA034855B1E3}" type="slidenum">
              <a:rPr lang="en-US" smtClean="0"/>
              <a:t>7</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211991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9016992" cy="1280890"/>
          </a:xfrm>
        </p:spPr>
        <p:txBody>
          <a:bodyPr>
            <a:normAutofit/>
          </a:bodyPr>
          <a:lstStyle/>
          <a:p>
            <a:r>
              <a:rPr lang="en-US" sz="4400" b="1" u="sng" dirty="0" smtClean="0">
                <a:latin typeface="Calibri" panose="020F0502020204030204" pitchFamily="34" charset="0"/>
              </a:rPr>
              <a:t>Who </a:t>
            </a:r>
            <a:r>
              <a:rPr lang="en-US" sz="4400" b="1" i="1" u="sng" dirty="0" smtClean="0">
                <a:latin typeface="Calibri" panose="020F0502020204030204" pitchFamily="34" charset="0"/>
              </a:rPr>
              <a:t>cannot</a:t>
            </a:r>
            <a:r>
              <a:rPr lang="en-US" sz="4400" b="1" u="sng" dirty="0" smtClean="0">
                <a:latin typeface="Calibri" panose="020F0502020204030204" pitchFamily="34" charset="0"/>
              </a:rPr>
              <a:t> take part in the Study?</a:t>
            </a:r>
            <a:endParaRPr lang="en-US" sz="4400" b="1" u="sng" dirty="0">
              <a:latin typeface="Calibri" panose="020F0502020204030204" pitchFamily="34" charset="0"/>
            </a:endParaRPr>
          </a:p>
        </p:txBody>
      </p:sp>
      <p:sp>
        <p:nvSpPr>
          <p:cNvPr id="3" name="Content Placeholder 2"/>
          <p:cNvSpPr>
            <a:spLocks noGrp="1"/>
          </p:cNvSpPr>
          <p:nvPr>
            <p:ph idx="1"/>
          </p:nvPr>
        </p:nvSpPr>
        <p:spPr>
          <a:xfrm>
            <a:off x="2599795" y="1985433"/>
            <a:ext cx="8915400" cy="3777622"/>
          </a:xfrm>
        </p:spPr>
        <p:txBody>
          <a:bodyPr/>
          <a:lstStyle/>
          <a:p>
            <a:pPr lvl="0">
              <a:buFont typeface="Wingdings" panose="05000000000000000000" pitchFamily="2" charset="2"/>
              <a:buChar char="q"/>
            </a:pPr>
            <a:r>
              <a:rPr lang="en-US" sz="2400" dirty="0" smtClean="0">
                <a:solidFill>
                  <a:srgbClr val="595959"/>
                </a:solidFill>
                <a:latin typeface="Calibri" panose="020F0502020204030204" pitchFamily="34" charset="0"/>
              </a:rPr>
              <a:t>Those who indicate that they </a:t>
            </a:r>
            <a:r>
              <a:rPr lang="en-US" sz="2400" dirty="0">
                <a:solidFill>
                  <a:srgbClr val="595959"/>
                </a:solidFill>
                <a:latin typeface="Calibri" panose="020F0502020204030204" pitchFamily="34" charset="0"/>
              </a:rPr>
              <a:t>do not intend to receive further antenatal, postnatal, or PMTCT care at the </a:t>
            </a:r>
            <a:r>
              <a:rPr lang="en-US" sz="2400" dirty="0" smtClean="0">
                <a:solidFill>
                  <a:srgbClr val="595959"/>
                </a:solidFill>
                <a:latin typeface="Calibri" panose="020F0502020204030204" pitchFamily="34" charset="0"/>
              </a:rPr>
              <a:t>site</a:t>
            </a:r>
          </a:p>
          <a:p>
            <a:pPr lvl="0">
              <a:buFont typeface="Wingdings" panose="05000000000000000000" pitchFamily="2" charset="2"/>
              <a:buChar char="q"/>
            </a:pPr>
            <a:endParaRPr lang="en-US" sz="2400" dirty="0" smtClean="0">
              <a:solidFill>
                <a:srgbClr val="595959"/>
              </a:solidFill>
              <a:latin typeface="Calibri" panose="020F0502020204030204" pitchFamily="34" charset="0"/>
            </a:endParaRPr>
          </a:p>
          <a:p>
            <a:pPr lvl="0">
              <a:buFont typeface="Wingdings" panose="05000000000000000000" pitchFamily="2" charset="2"/>
              <a:buChar char="q"/>
            </a:pPr>
            <a:r>
              <a:rPr lang="en-US" sz="2400" dirty="0" smtClean="0">
                <a:solidFill>
                  <a:srgbClr val="595959"/>
                </a:solidFill>
                <a:latin typeface="Calibri" panose="020F0502020204030204" pitchFamily="34" charset="0"/>
              </a:rPr>
              <a:t>Those who are not physically and/or emotionally able to complete the informed consent process in order to participate in the study</a:t>
            </a:r>
            <a:endParaRPr lang="en-US" sz="2400" dirty="0">
              <a:solidFill>
                <a:srgbClr val="595959"/>
              </a:solidFill>
              <a:latin typeface="Calibri" panose="020F0502020204030204" pitchFamily="34" charset="0"/>
            </a:endParaRPr>
          </a:p>
          <a:p>
            <a:endParaRPr lang="en-US" sz="2400" dirty="0">
              <a:latin typeface="Calibri" panose="020F0502020204030204" pitchFamily="34" charset="0"/>
            </a:endParaRPr>
          </a:p>
        </p:txBody>
      </p:sp>
      <p:sp>
        <p:nvSpPr>
          <p:cNvPr id="5" name="Slide Number Placeholder 4"/>
          <p:cNvSpPr>
            <a:spLocks noGrp="1"/>
          </p:cNvSpPr>
          <p:nvPr>
            <p:ph type="sldNum" sz="quarter" idx="12"/>
          </p:nvPr>
        </p:nvSpPr>
        <p:spPr/>
        <p:txBody>
          <a:bodyPr/>
          <a:lstStyle/>
          <a:p>
            <a:fld id="{93EB6328-B12D-4B29-AB80-AA034855B1E3}" type="slidenum">
              <a:rPr lang="en-US" smtClean="0"/>
              <a:t>8</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1711564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3703" y="257221"/>
            <a:ext cx="8911687" cy="1280890"/>
          </a:xfrm>
        </p:spPr>
        <p:txBody>
          <a:bodyPr>
            <a:noAutofit/>
          </a:bodyPr>
          <a:lstStyle/>
          <a:p>
            <a:r>
              <a:rPr lang="en-US" sz="4000" b="1" u="sng" dirty="0" smtClean="0">
                <a:latin typeface="Calibri" panose="020F0502020204030204" pitchFamily="34" charset="0"/>
              </a:rPr>
              <a:t>What are the risks involved in taking part in the study?</a:t>
            </a:r>
            <a:endParaRPr lang="en-US" sz="4000" b="1" u="sng" dirty="0">
              <a:latin typeface="Calibri" panose="020F0502020204030204" pitchFamily="34" charset="0"/>
            </a:endParaRPr>
          </a:p>
        </p:txBody>
      </p:sp>
      <p:sp>
        <p:nvSpPr>
          <p:cNvPr id="3" name="Content Placeholder 2"/>
          <p:cNvSpPr>
            <a:spLocks noGrp="1"/>
          </p:cNvSpPr>
          <p:nvPr>
            <p:ph idx="1"/>
          </p:nvPr>
        </p:nvSpPr>
        <p:spPr>
          <a:xfrm>
            <a:off x="1693333" y="1651000"/>
            <a:ext cx="9811279" cy="4260222"/>
          </a:xfrm>
        </p:spPr>
        <p:txBody>
          <a:bodyPr>
            <a:normAutofit fontScale="92500"/>
          </a:bodyPr>
          <a:lstStyle/>
          <a:p>
            <a:pPr>
              <a:buFont typeface="Wingdings" panose="05000000000000000000" pitchFamily="2" charset="2"/>
              <a:buChar char="q"/>
            </a:pPr>
            <a:r>
              <a:rPr lang="en-US" sz="2200" dirty="0" smtClean="0">
                <a:solidFill>
                  <a:srgbClr val="595959"/>
                </a:solidFill>
                <a:latin typeface="Calibri" panose="020F0502020204030204" pitchFamily="34" charset="0"/>
              </a:rPr>
              <a:t>The </a:t>
            </a:r>
            <a:r>
              <a:rPr lang="en-US" sz="2200" dirty="0" smtClean="0">
                <a:solidFill>
                  <a:srgbClr val="595959"/>
                </a:solidFill>
                <a:latin typeface="Calibri" panose="020F0502020204030204" pitchFamily="34" charset="0"/>
              </a:rPr>
              <a:t>main risk </a:t>
            </a:r>
            <a:r>
              <a:rPr lang="en-US" sz="2200" dirty="0">
                <a:solidFill>
                  <a:srgbClr val="595959"/>
                </a:solidFill>
                <a:latin typeface="Calibri" panose="020F0502020204030204" pitchFamily="34" charset="0"/>
              </a:rPr>
              <a:t>is the unplanned release of information from your medical records. </a:t>
            </a:r>
            <a:endParaRPr lang="en-US" sz="2200" dirty="0" smtClean="0">
              <a:solidFill>
                <a:srgbClr val="595959"/>
              </a:solidFill>
              <a:latin typeface="Calibri" panose="020F0502020204030204" pitchFamily="34" charset="0"/>
            </a:endParaRPr>
          </a:p>
          <a:p>
            <a:pPr lvl="1"/>
            <a:r>
              <a:rPr lang="en-US" sz="2200" dirty="0" smtClean="0">
                <a:solidFill>
                  <a:srgbClr val="595959"/>
                </a:solidFill>
                <a:latin typeface="Calibri" panose="020F0502020204030204" pitchFamily="34" charset="0"/>
              </a:rPr>
              <a:t>The </a:t>
            </a:r>
            <a:r>
              <a:rPr lang="en-US" sz="2200" dirty="0">
                <a:solidFill>
                  <a:srgbClr val="595959"/>
                </a:solidFill>
                <a:latin typeface="Calibri" panose="020F0502020204030204" pitchFamily="34" charset="0"/>
              </a:rPr>
              <a:t>chance that this information will be given to a person outside the study team without your permission is very </a:t>
            </a:r>
            <a:r>
              <a:rPr lang="en-US" sz="2200" dirty="0" smtClean="0">
                <a:solidFill>
                  <a:srgbClr val="595959"/>
                </a:solidFill>
                <a:latin typeface="Calibri" panose="020F0502020204030204" pitchFamily="34" charset="0"/>
              </a:rPr>
              <a:t>small.</a:t>
            </a:r>
          </a:p>
          <a:p>
            <a:pPr lvl="1"/>
            <a:r>
              <a:rPr lang="en-US" sz="2200" dirty="0" smtClean="0">
                <a:solidFill>
                  <a:srgbClr val="595959"/>
                </a:solidFill>
                <a:latin typeface="Calibri" panose="020F0502020204030204" pitchFamily="34" charset="0"/>
              </a:rPr>
              <a:t>The KEMRI/WRP program has a very good record of keeping study data confidential.</a:t>
            </a:r>
          </a:p>
          <a:p>
            <a:pPr marL="457200" lvl="1" indent="0">
              <a:buNone/>
            </a:pPr>
            <a:endParaRPr lang="en-US" sz="1200" dirty="0" smtClean="0">
              <a:solidFill>
                <a:srgbClr val="595959"/>
              </a:solidFill>
              <a:latin typeface="Calibri" panose="020F0502020204030204" pitchFamily="34" charset="0"/>
            </a:endParaRPr>
          </a:p>
          <a:p>
            <a:pPr>
              <a:buFont typeface="Wingdings" panose="05000000000000000000" pitchFamily="2" charset="2"/>
              <a:buChar char="q"/>
            </a:pPr>
            <a:r>
              <a:rPr lang="en-US" sz="2200" dirty="0" smtClean="0">
                <a:solidFill>
                  <a:srgbClr val="595959"/>
                </a:solidFill>
                <a:latin typeface="Calibri" panose="020F0502020204030204" pitchFamily="34" charset="0"/>
              </a:rPr>
              <a:t>Another </a:t>
            </a:r>
            <a:r>
              <a:rPr lang="en-US" sz="2200" dirty="0">
                <a:solidFill>
                  <a:srgbClr val="595959"/>
                </a:solidFill>
                <a:latin typeface="Calibri" panose="020F0502020204030204" pitchFamily="34" charset="0"/>
              </a:rPr>
              <a:t>risk is </a:t>
            </a:r>
            <a:r>
              <a:rPr lang="en-US" sz="2200" dirty="0" smtClean="0">
                <a:solidFill>
                  <a:srgbClr val="595959"/>
                </a:solidFill>
                <a:latin typeface="Calibri" panose="020F0502020204030204" pitchFamily="34" charset="0"/>
              </a:rPr>
              <a:t>due to the stigma around HIV and AIDS. You may be treated unfairly because family, friends, co-workers or others learn you are in this study and either learn or suspect that you have HIV/AIDS.</a:t>
            </a:r>
            <a:endParaRPr lang="en-US" sz="2200" dirty="0">
              <a:solidFill>
                <a:srgbClr val="595959"/>
              </a:solidFill>
              <a:latin typeface="Calibri" panose="020F0502020204030204" pitchFamily="34" charset="0"/>
            </a:endParaRPr>
          </a:p>
          <a:p>
            <a:pPr lvl="1"/>
            <a:r>
              <a:rPr lang="en-US" sz="2200" dirty="0" smtClean="0">
                <a:solidFill>
                  <a:srgbClr val="595959"/>
                </a:solidFill>
                <a:latin typeface="Calibri" panose="020F0502020204030204" pitchFamily="34" charset="0"/>
              </a:rPr>
              <a:t>Your doctors and healthcare workers will be sensitive to the stigma around HIV/AIDS.</a:t>
            </a:r>
          </a:p>
          <a:p>
            <a:pPr lvl="1"/>
            <a:r>
              <a:rPr lang="en-US" sz="2200" dirty="0" smtClean="0">
                <a:solidFill>
                  <a:srgbClr val="595959"/>
                </a:solidFill>
                <a:latin typeface="Calibri" panose="020F0502020204030204" pitchFamily="34" charset="0"/>
              </a:rPr>
              <a:t>Every effort will be made to keep your medical records as confidential as possible</a:t>
            </a:r>
          </a:p>
          <a:p>
            <a:endParaRPr lang="en-US" sz="2200" dirty="0">
              <a:latin typeface="Calibri" panose="020F0502020204030204" pitchFamily="34" charset="0"/>
            </a:endParaRPr>
          </a:p>
          <a:p>
            <a:endParaRPr lang="en-US" sz="2000" dirty="0"/>
          </a:p>
        </p:txBody>
      </p:sp>
      <p:sp>
        <p:nvSpPr>
          <p:cNvPr id="5" name="Slide Number Placeholder 4"/>
          <p:cNvSpPr>
            <a:spLocks noGrp="1"/>
          </p:cNvSpPr>
          <p:nvPr>
            <p:ph type="sldNum" sz="quarter" idx="12"/>
          </p:nvPr>
        </p:nvSpPr>
        <p:spPr/>
        <p:txBody>
          <a:bodyPr/>
          <a:lstStyle/>
          <a:p>
            <a:fld id="{93EB6328-B12D-4B29-AB80-AA034855B1E3}" type="slidenum">
              <a:rPr lang="en-US" smtClean="0"/>
              <a:t>9</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322099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u="sng" dirty="0">
                <a:latin typeface="Calibri" panose="020F0502020204030204" pitchFamily="34" charset="0"/>
              </a:rPr>
              <a:t>What are the </a:t>
            </a:r>
            <a:r>
              <a:rPr lang="en-US" sz="4000" b="1" u="sng" dirty="0" smtClean="0">
                <a:latin typeface="Calibri" panose="020F0502020204030204" pitchFamily="34" charset="0"/>
              </a:rPr>
              <a:t>benefits </a:t>
            </a:r>
            <a:r>
              <a:rPr lang="en-US" sz="4000" b="1" u="sng" dirty="0">
                <a:latin typeface="Calibri" panose="020F0502020204030204" pitchFamily="34" charset="0"/>
              </a:rPr>
              <a:t>involved in taking part in the study?</a:t>
            </a:r>
            <a:endParaRPr lang="en-US" sz="4000" dirty="0">
              <a:latin typeface="Calibri" panose="020F0502020204030204" pitchFamily="34" charset="0"/>
            </a:endParaRPr>
          </a:p>
        </p:txBody>
      </p:sp>
      <p:sp>
        <p:nvSpPr>
          <p:cNvPr id="3" name="Content Placeholder 2"/>
          <p:cNvSpPr>
            <a:spLocks noGrp="1"/>
          </p:cNvSpPr>
          <p:nvPr>
            <p:ph idx="1"/>
          </p:nvPr>
        </p:nvSpPr>
        <p:spPr/>
        <p:txBody>
          <a:bodyPr/>
          <a:lstStyle/>
          <a:p>
            <a:pPr marL="0" indent="0">
              <a:buNone/>
            </a:pPr>
            <a:endParaRPr lang="en-US" dirty="0"/>
          </a:p>
          <a:p>
            <a:pPr>
              <a:buFont typeface="Wingdings" panose="05000000000000000000" pitchFamily="2" charset="2"/>
              <a:buChar char="q"/>
            </a:pPr>
            <a:r>
              <a:rPr lang="en-US" sz="2400" dirty="0" smtClean="0">
                <a:solidFill>
                  <a:srgbClr val="595959"/>
                </a:solidFill>
                <a:latin typeface="Calibri" panose="020F0502020204030204" pitchFamily="34" charset="0"/>
              </a:rPr>
              <a:t>Your participation may help the investigators and clinics to understand better how to improve delivery of HIV care for mothers and their infants in Kenya.</a:t>
            </a:r>
            <a:endParaRPr lang="en-US" sz="2400" dirty="0">
              <a:solidFill>
                <a:srgbClr val="59595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fld id="{93EB6328-B12D-4B29-AB80-AA034855B1E3}" type="slidenum">
              <a:rPr lang="en-US" smtClean="0"/>
              <a:t>10</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2208132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164" y="585473"/>
            <a:ext cx="8911687" cy="1280890"/>
          </a:xfrm>
        </p:spPr>
        <p:txBody>
          <a:bodyPr>
            <a:noAutofit/>
          </a:bodyPr>
          <a:lstStyle/>
          <a:p>
            <a:r>
              <a:rPr lang="en-US" sz="4000" b="1" u="sng" dirty="0" smtClean="0">
                <a:latin typeface="Calibri" panose="020F0502020204030204" pitchFamily="34" charset="0"/>
              </a:rPr>
              <a:t>Who should you contact for more information?</a:t>
            </a:r>
            <a:endParaRPr lang="en-US" sz="4000" b="1" u="sng" dirty="0">
              <a:latin typeface="Calibri" panose="020F0502020204030204" pitchFamily="34"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sz="1900" dirty="0" smtClean="0">
                <a:solidFill>
                  <a:srgbClr val="595959"/>
                </a:solidFill>
                <a:latin typeface="Calibri" panose="020F0502020204030204" pitchFamily="34" charset="0"/>
              </a:rPr>
              <a:t>If you agree, I will introduce you to a study staff member who will give you more information and review the Informed Consent </a:t>
            </a:r>
            <a:r>
              <a:rPr lang="en-US" sz="1900" dirty="0">
                <a:solidFill>
                  <a:srgbClr val="595959"/>
                </a:solidFill>
                <a:latin typeface="Calibri" panose="020F0502020204030204" pitchFamily="34" charset="0"/>
              </a:rPr>
              <a:t>F</a:t>
            </a:r>
            <a:r>
              <a:rPr lang="en-US" sz="1900" dirty="0" smtClean="0">
                <a:solidFill>
                  <a:srgbClr val="595959"/>
                </a:solidFill>
                <a:latin typeface="Calibri" panose="020F0502020204030204" pitchFamily="34" charset="0"/>
              </a:rPr>
              <a:t>orm with you.</a:t>
            </a:r>
          </a:p>
          <a:p>
            <a:pPr>
              <a:buFont typeface="Wingdings" panose="05000000000000000000" pitchFamily="2" charset="2"/>
              <a:buChar char="q"/>
            </a:pPr>
            <a:endParaRPr lang="en-US" sz="1900" dirty="0" smtClean="0">
              <a:solidFill>
                <a:srgbClr val="595959"/>
              </a:solidFill>
              <a:latin typeface="Calibri" panose="020F0502020204030204" pitchFamily="34" charset="0"/>
            </a:endParaRPr>
          </a:p>
          <a:p>
            <a:pPr>
              <a:buFont typeface="Wingdings" panose="05000000000000000000" pitchFamily="2" charset="2"/>
              <a:buChar char="q"/>
            </a:pPr>
            <a:r>
              <a:rPr lang="en-US" sz="1900" dirty="0" smtClean="0">
                <a:solidFill>
                  <a:srgbClr val="595959"/>
                </a:solidFill>
                <a:latin typeface="Calibri" panose="020F0502020204030204" pitchFamily="34" charset="0"/>
              </a:rPr>
              <a:t>If you need more information, you can contact the Principal Investigator of the study:</a:t>
            </a:r>
          </a:p>
          <a:p>
            <a:pPr marL="457200" lvl="1" indent="0">
              <a:buNone/>
            </a:pPr>
            <a:r>
              <a:rPr lang="en-US" sz="1800" dirty="0">
                <a:solidFill>
                  <a:srgbClr val="595959"/>
                </a:solidFill>
                <a:latin typeface="Calibri" panose="020F0502020204030204" pitchFamily="34" charset="0"/>
              </a:rPr>
              <a:t>Dr Fredrick </a:t>
            </a:r>
            <a:r>
              <a:rPr lang="en-US" sz="1800" dirty="0" smtClean="0">
                <a:solidFill>
                  <a:srgbClr val="595959"/>
                </a:solidFill>
                <a:latin typeface="Calibri" panose="020F0502020204030204" pitchFamily="34" charset="0"/>
              </a:rPr>
              <a:t>Sawe</a:t>
            </a:r>
          </a:p>
          <a:p>
            <a:pPr marL="0" indent="0">
              <a:buNone/>
            </a:pPr>
            <a:r>
              <a:rPr lang="en-US" dirty="0" smtClean="0">
                <a:solidFill>
                  <a:srgbClr val="595959"/>
                </a:solidFill>
                <a:latin typeface="Calibri" panose="020F0502020204030204" pitchFamily="34" charset="0"/>
              </a:rPr>
              <a:t>	PO </a:t>
            </a:r>
            <a:r>
              <a:rPr lang="en-US" dirty="0">
                <a:solidFill>
                  <a:srgbClr val="595959"/>
                </a:solidFill>
                <a:latin typeface="Calibri" panose="020F0502020204030204" pitchFamily="34" charset="0"/>
              </a:rPr>
              <a:t>Box 1357,</a:t>
            </a:r>
          </a:p>
          <a:p>
            <a:pPr marL="0" indent="0">
              <a:buNone/>
            </a:pPr>
            <a:r>
              <a:rPr lang="en-US" dirty="0" smtClean="0">
                <a:solidFill>
                  <a:srgbClr val="595959"/>
                </a:solidFill>
                <a:latin typeface="Calibri" panose="020F0502020204030204" pitchFamily="34" charset="0"/>
              </a:rPr>
              <a:t>	Kericho-20200</a:t>
            </a:r>
            <a:r>
              <a:rPr lang="en-US" dirty="0">
                <a:solidFill>
                  <a:srgbClr val="595959"/>
                </a:solidFill>
                <a:latin typeface="Calibri" panose="020F0502020204030204" pitchFamily="34" charset="0"/>
              </a:rPr>
              <a:t>, Kenya</a:t>
            </a:r>
          </a:p>
          <a:p>
            <a:pPr marL="0" indent="0">
              <a:buNone/>
            </a:pPr>
            <a:r>
              <a:rPr lang="fr-FR" dirty="0" smtClean="0">
                <a:solidFill>
                  <a:srgbClr val="595959"/>
                </a:solidFill>
                <a:latin typeface="Calibri" panose="020F0502020204030204" pitchFamily="34" charset="0"/>
              </a:rPr>
              <a:t>	Tel</a:t>
            </a:r>
            <a:r>
              <a:rPr lang="fr-FR" dirty="0">
                <a:solidFill>
                  <a:srgbClr val="595959"/>
                </a:solidFill>
                <a:latin typeface="Calibri" panose="020F0502020204030204" pitchFamily="34" charset="0"/>
              </a:rPr>
              <a:t>: (254-52) 30388/32101</a:t>
            </a:r>
            <a:endParaRPr lang="en-US" dirty="0">
              <a:solidFill>
                <a:srgbClr val="595959"/>
              </a:solidFill>
              <a:latin typeface="Calibri" panose="020F0502020204030204" pitchFamily="34" charset="0"/>
            </a:endParaRPr>
          </a:p>
          <a:p>
            <a:pPr marL="0" indent="0">
              <a:buNone/>
            </a:pPr>
            <a:r>
              <a:rPr lang="fr-FR" dirty="0" smtClean="0">
                <a:solidFill>
                  <a:srgbClr val="595959"/>
                </a:solidFill>
                <a:latin typeface="Calibri" panose="020F0502020204030204" pitchFamily="34" charset="0"/>
              </a:rPr>
              <a:t>	Mobile</a:t>
            </a:r>
            <a:r>
              <a:rPr lang="fr-FR" dirty="0">
                <a:solidFill>
                  <a:srgbClr val="595959"/>
                </a:solidFill>
                <a:latin typeface="Calibri" panose="020F0502020204030204" pitchFamily="34" charset="0"/>
              </a:rPr>
              <a:t>: (254) 724-255 623</a:t>
            </a:r>
            <a:endParaRPr lang="en-US" dirty="0">
              <a:solidFill>
                <a:srgbClr val="595959"/>
              </a:solidFill>
              <a:latin typeface="Calibri" panose="020F0502020204030204" pitchFamily="34" charset="0"/>
            </a:endParaRPr>
          </a:p>
          <a:p>
            <a:pPr marL="0" indent="0">
              <a:buNone/>
            </a:pPr>
            <a:r>
              <a:rPr lang="fr-FR" dirty="0" smtClean="0">
                <a:solidFill>
                  <a:srgbClr val="595959"/>
                </a:solidFill>
                <a:latin typeface="Calibri" panose="020F0502020204030204" pitchFamily="34" charset="0"/>
              </a:rPr>
              <a:t>	Email</a:t>
            </a:r>
            <a:r>
              <a:rPr lang="fr-FR" dirty="0">
                <a:solidFill>
                  <a:srgbClr val="595959"/>
                </a:solidFill>
                <a:latin typeface="Calibri" panose="020F0502020204030204" pitchFamily="34" charset="0"/>
              </a:rPr>
              <a:t>: </a:t>
            </a:r>
            <a:r>
              <a:rPr lang="fr-FR" dirty="0" smtClean="0">
                <a:solidFill>
                  <a:srgbClr val="595959"/>
                </a:solidFill>
                <a:latin typeface="Calibri" panose="020F0502020204030204" pitchFamily="34" charset="0"/>
              </a:rPr>
              <a:t>fredrick.sawe</a:t>
            </a:r>
            <a:r>
              <a:rPr lang="de-DE" dirty="0">
                <a:solidFill>
                  <a:srgbClr val="595959"/>
                </a:solidFill>
                <a:latin typeface="Calibri" panose="020F0502020204030204" pitchFamily="34" charset="0"/>
              </a:rPr>
              <a:t>@usamru-k.org</a:t>
            </a:r>
            <a:r>
              <a:rPr lang="fr-FR" dirty="0">
                <a:solidFill>
                  <a:srgbClr val="595959"/>
                </a:solidFill>
                <a:latin typeface="Calibri" panose="020F0502020204030204" pitchFamily="34" charset="0"/>
              </a:rPr>
              <a:t> </a:t>
            </a:r>
            <a:endParaRPr lang="en-US" dirty="0">
              <a:solidFill>
                <a:srgbClr val="595959"/>
              </a:solidFill>
              <a:latin typeface="Calibri" panose="020F0502020204030204" pitchFamily="34" charset="0"/>
            </a:endParaRPr>
          </a:p>
          <a:p>
            <a:pPr lvl="1"/>
            <a:endParaRPr lang="en-US" dirty="0"/>
          </a:p>
        </p:txBody>
      </p:sp>
      <p:sp>
        <p:nvSpPr>
          <p:cNvPr id="5" name="Slide Number Placeholder 4"/>
          <p:cNvSpPr>
            <a:spLocks noGrp="1"/>
          </p:cNvSpPr>
          <p:nvPr>
            <p:ph type="sldNum" sz="quarter" idx="12"/>
          </p:nvPr>
        </p:nvSpPr>
        <p:spPr/>
        <p:txBody>
          <a:bodyPr/>
          <a:lstStyle/>
          <a:p>
            <a:fld id="{93EB6328-B12D-4B29-AB80-AA034855B1E3}" type="slidenum">
              <a:rPr lang="en-US" smtClean="0"/>
              <a:t>11</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1971251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smtClean="0"/>
              <a:t>THANK YOU!</a:t>
            </a:r>
            <a:endParaRPr lang="en-US" sz="4800" b="1" dirty="0"/>
          </a:p>
        </p:txBody>
      </p:sp>
      <p:sp>
        <p:nvSpPr>
          <p:cNvPr id="4" name="object 8"/>
          <p:cNvSpPr>
            <a:spLocks noGrp="1"/>
          </p:cNvSpPr>
          <p:nvPr>
            <p:ph idx="1"/>
          </p:nvPr>
        </p:nvSpPr>
        <p:spPr>
          <a:xfrm>
            <a:off x="4056845" y="1803042"/>
            <a:ext cx="4971245" cy="4391695"/>
          </a:xfrm>
          <a:prstGeom prst="rect">
            <a:avLst/>
          </a:prstGeom>
          <a:blipFill>
            <a:blip r:embed="rId2" cstate="print"/>
            <a:stretch>
              <a:fillRect/>
            </a:stretch>
          </a:blipFill>
        </p:spPr>
        <p:txBody>
          <a:bodyPr wrap="square" lIns="0" tIns="0" rIns="0" bIns="0" rtlCol="0"/>
          <a:lstStyle/>
          <a:p>
            <a:pPr marL="0" indent="0">
              <a:buNone/>
            </a:pPr>
            <a:r>
              <a:rPr lang="en-US" dirty="0" smtClean="0"/>
              <a:t> </a:t>
            </a:r>
            <a:endParaRPr lang="en-US" dirty="0"/>
          </a:p>
        </p:txBody>
      </p:sp>
      <p:sp>
        <p:nvSpPr>
          <p:cNvPr id="5" name="Slide Number Placeholder 4"/>
          <p:cNvSpPr>
            <a:spLocks noGrp="1"/>
          </p:cNvSpPr>
          <p:nvPr>
            <p:ph type="sldNum" sz="quarter" idx="12"/>
          </p:nvPr>
        </p:nvSpPr>
        <p:spPr/>
        <p:txBody>
          <a:bodyPr/>
          <a:lstStyle/>
          <a:p>
            <a:fld id="{93EB6328-B12D-4B29-AB80-AA034855B1E3}" type="slidenum">
              <a:rPr lang="en-US" smtClean="0"/>
              <a:t>12</a:t>
            </a:fld>
            <a:endParaRPr lang="en-US"/>
          </a:p>
        </p:txBody>
      </p:sp>
      <p:sp>
        <p:nvSpPr>
          <p:cNvPr id="6" name="Footer Placeholder 3"/>
          <p:cNvSpPr>
            <a:spLocks noGrp="1"/>
          </p:cNvSpPr>
          <p:nvPr>
            <p:ph type="ftr" sz="quarter" idx="11"/>
          </p:nvPr>
        </p:nvSpPr>
        <p:spPr>
          <a:xfrm>
            <a:off x="2589212" y="6135808"/>
            <a:ext cx="7619999" cy="365125"/>
          </a:xfrm>
        </p:spPr>
        <p:txBody>
          <a:bodyPr/>
          <a:lstStyle/>
          <a:p>
            <a:r>
              <a:rPr lang="en-US" dirty="0" smtClean="0">
                <a:solidFill>
                  <a:srgbClr val="595959"/>
                </a:solidFill>
              </a:rPr>
              <a:t>Version 2.3, dated 29 July 2016</a:t>
            </a:r>
            <a:endParaRPr lang="en-US" dirty="0">
              <a:solidFill>
                <a:srgbClr val="595959"/>
              </a:solidFill>
            </a:endParaRPr>
          </a:p>
        </p:txBody>
      </p:sp>
    </p:spTree>
    <p:extLst>
      <p:ext uri="{BB962C8B-B14F-4D97-AF65-F5344CB8AC3E}">
        <p14:creationId xmlns:p14="http://schemas.microsoft.com/office/powerpoint/2010/main" val="72074156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Wisp</Template>
  <TotalTime>322</TotalTime>
  <Words>1180</Words>
  <Application>Microsoft Macintosh PowerPoint</Application>
  <PresentationFormat>Custom</PresentationFormat>
  <Paragraphs>117</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Wisp</vt:lpstr>
      <vt:lpstr>EMMA STUDY</vt:lpstr>
      <vt:lpstr>Why are you here today?</vt:lpstr>
      <vt:lpstr>     What is the purpose of the study?</vt:lpstr>
      <vt:lpstr>What will taking part in the study entail?</vt:lpstr>
      <vt:lpstr>What will taking part in the Study entail?</vt:lpstr>
      <vt:lpstr>A few things to remember :</vt:lpstr>
      <vt:lpstr>Who can take part in the Study?</vt:lpstr>
      <vt:lpstr>Who cannot take part in the Study?</vt:lpstr>
      <vt:lpstr>What are the risks involved in taking part in the study?</vt:lpstr>
      <vt:lpstr>What are the benefits involved in taking part in the study?</vt:lpstr>
      <vt:lpstr>Who should you contact for more information?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EMMA STUDY</dc:title>
  <dc:creator>Bii, Margaret KEN USAMRU-K PEPFAR KCH</dc:creator>
  <cp:lastModifiedBy>Steve Schech</cp:lastModifiedBy>
  <cp:revision>47</cp:revision>
  <dcterms:created xsi:type="dcterms:W3CDTF">2016-02-15T09:18:54Z</dcterms:created>
  <dcterms:modified xsi:type="dcterms:W3CDTF">2016-08-03T18:16:00Z</dcterms:modified>
</cp:coreProperties>
</file>