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417" r:id="rId2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3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BF8A0-28F6-4CFA-B259-8089103E8CFC}" type="datetimeFigureOut">
              <a:rPr lang="nb-NO" smtClean="0"/>
              <a:t>24.07.2025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39CDD-6BBE-458B-B3B4-BD50255CE5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19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4B174E-A23A-ACC4-F9CB-B068FF1570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E25A2F2-8BF7-AE5E-2BEF-0CDCE1AD1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D978E61-A352-141C-CCCC-DEBB44836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592A-A6E3-4BA1-B2AA-103AEEB83036}" type="datetimeFigureOut">
              <a:rPr lang="nb-NO" smtClean="0"/>
              <a:t>24.07.2025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0E73A0A-0078-378A-163B-653C8943B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B2AFF6E-EE9C-C6D8-F501-5C2B660BC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69965-DFC4-4D90-95C4-71A35EC794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4537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2AE88A-423E-81A0-53E3-B98986E5E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5CD625-AAC5-9FC1-2A30-C9340B379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AD0668D-C4E9-D9CB-A3ED-D2CE42263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592A-A6E3-4BA1-B2AA-103AEEB83036}" type="datetimeFigureOut">
              <a:rPr lang="nb-NO" smtClean="0"/>
              <a:t>24.07.2025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0287241-F355-AEA6-CF88-444629E89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7DDA24F-320F-3DE1-B6C5-F076ECD26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69965-DFC4-4D90-95C4-71A35EC794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566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F652D1-24DA-58A3-501C-647875239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D63FC81-5D08-19E3-0386-B9FEB3211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7EC02B1-17AD-6DD7-AE73-E39E5D600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592A-A6E3-4BA1-B2AA-103AEEB83036}" type="datetimeFigureOut">
              <a:rPr lang="nb-NO" smtClean="0"/>
              <a:t>24.07.2025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0CE7193-DAC2-DDFB-91C9-008F69A1D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10F1839-DD0E-4989-47CC-E987BD84C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69965-DFC4-4D90-95C4-71A35EC794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9844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178815-D814-4F89-F446-04380A158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C98F646-9EFE-49D7-BEA2-1641FA7065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732778A-438E-E010-06E4-9FE3AE885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47F5286-5C08-976B-4997-2383ECE12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592A-A6E3-4BA1-B2AA-103AEEB83036}" type="datetimeFigureOut">
              <a:rPr lang="nb-NO" smtClean="0"/>
              <a:t>24.07.2025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370C1F0-B4F3-701E-7385-DF3AB1675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DC6957E-CB0F-395B-5A57-3B3FE10BB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69965-DFC4-4D90-95C4-71A35EC794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9264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024E24-4193-B611-1BCF-76068254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7D4184-C973-7BAB-A049-68664B6D8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FDD6788-5B0D-E9D1-19BF-896B25CE38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BE90B63-31B6-2EFE-8F4F-4D0F3F8F60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C332122-BFCA-5D45-32E8-8D0917FC92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65D271C-0CF0-076E-F620-E7E5F7B01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592A-A6E3-4BA1-B2AA-103AEEB83036}" type="datetimeFigureOut">
              <a:rPr lang="nb-NO" smtClean="0"/>
              <a:t>24.07.2025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1B23CB3-D583-C1D5-8614-1A3CB66FE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CAEC1FC-947F-380D-84EC-F38F8E973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69965-DFC4-4D90-95C4-71A35EC794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3137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1EBA84-3F3C-9867-5E87-17E054B94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38EFD3A-58A4-EE55-A728-602B633D5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592A-A6E3-4BA1-B2AA-103AEEB83036}" type="datetimeFigureOut">
              <a:rPr lang="nb-NO" smtClean="0"/>
              <a:t>24.07.2025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542E472-8F9D-9681-6FED-65DC7F94C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D63F76E-F98F-99C5-0213-832DAC3DA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69965-DFC4-4D90-95C4-71A35EC794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9997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FCB2877-85F4-C48F-9E44-FAFB230DE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592A-A6E3-4BA1-B2AA-103AEEB83036}" type="datetimeFigureOut">
              <a:rPr lang="nb-NO" smtClean="0"/>
              <a:t>24.07.2025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97002E6-C996-22B5-AEAA-303139AC2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3FF1AD9-0554-A777-0FFD-E5455525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69965-DFC4-4D90-95C4-71A35EC794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436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1AD630-4C60-CEA2-6BF5-E13F72839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8E15B3-A880-74DD-D1BB-9F0C885F5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BDC9FA0-BF35-010F-59F8-CECE23D3ED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00B0C6B-E69C-52E4-D3C3-6F91B666E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592A-A6E3-4BA1-B2AA-103AEEB83036}" type="datetimeFigureOut">
              <a:rPr lang="nb-NO" smtClean="0"/>
              <a:t>24.07.2025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B0A5D7F-C482-6E4F-1A05-2D6079ADA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DFBB27C-6901-7562-5C30-1B73E8B74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69965-DFC4-4D90-95C4-71A35EC794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9437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D809F2-752D-49D8-0300-66C467698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F6EC72E-5A5F-E7A2-6AA5-F2CD0ED339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DEC4CCA-A4D2-E507-5F8C-A3318FB82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D77DDA8-CDE3-A0ED-3C10-5D7EA5170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592A-A6E3-4BA1-B2AA-103AEEB83036}" type="datetimeFigureOut">
              <a:rPr lang="nb-NO" smtClean="0"/>
              <a:t>24.07.2025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E32671F-0D4D-9F26-ABD0-1ED1C5A77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6A32B9F-297A-B1BB-E3C3-041C454FB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69965-DFC4-4D90-95C4-71A35EC794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3737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EF9A33-18A2-957F-0230-295F51E32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AD59D3C-0B99-3050-FFDB-F55AA358F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303E952-0E4C-2D47-AD14-E03791190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592A-A6E3-4BA1-B2AA-103AEEB83036}" type="datetimeFigureOut">
              <a:rPr lang="nb-NO" smtClean="0"/>
              <a:t>24.07.2025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6E18ACE-FC81-ACD6-EC68-9408EF867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27019C3-C43A-654C-90A4-6994D373B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69965-DFC4-4D90-95C4-71A35EC794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4168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B412CD6-2574-C5E9-5002-138EB7B0EF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DBCC52E-7734-7E9B-F52C-BFCE724C81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AE59D8-2A2C-3A83-447A-4A2B6FF09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E592A-A6E3-4BA1-B2AA-103AEEB83036}" type="datetimeFigureOut">
              <a:rPr lang="nb-NO" smtClean="0"/>
              <a:t>24.07.2025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4B235AC-89B8-00D1-B59F-D86A86C19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E915A34-219D-95D4-5DB9-77AC5DE70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69965-DFC4-4D90-95C4-71A35EC794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5607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32E586C-05EE-8E60-3634-A6C437E4A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0905326-0B25-1652-3C21-4EFF7D3B7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627CAB4-5B3F-EE50-3326-158905816C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E592A-A6E3-4BA1-B2AA-103AEEB83036}" type="datetimeFigureOut">
              <a:rPr lang="nb-NO" smtClean="0"/>
              <a:t>24.07.2025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17154D6-7346-40F7-57A2-376D8A6DC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8FF02B1-F08E-C231-109E-8A9C70D2C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69965-DFC4-4D90-95C4-71A35EC794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2484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ruppe 139">
            <a:extLst>
              <a:ext uri="{FF2B5EF4-FFF2-40B4-BE49-F238E27FC236}">
                <a16:creationId xmlns:a16="http://schemas.microsoft.com/office/drawing/2014/main" id="{9D11DAAA-D46E-0641-9C37-C271FB4DE534}"/>
              </a:ext>
            </a:extLst>
          </p:cNvPr>
          <p:cNvGrpSpPr/>
          <p:nvPr/>
        </p:nvGrpSpPr>
        <p:grpSpPr>
          <a:xfrm>
            <a:off x="0" y="143715"/>
            <a:ext cx="10722427" cy="6714285"/>
            <a:chOff x="-314325" y="71857"/>
            <a:chExt cx="10722427" cy="6714285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DB58F840-9318-7F3E-BD1F-57F1BA0F7596}"/>
                </a:ext>
              </a:extLst>
            </p:cNvPr>
            <p:cNvSpPr/>
            <p:nvPr/>
          </p:nvSpPr>
          <p:spPr>
            <a:xfrm>
              <a:off x="5284298" y="1527254"/>
              <a:ext cx="756864" cy="47651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Project coordinator emit EWQ biannually</a:t>
              </a:r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3DDAFDE9-28E0-FAE4-D4A3-CFA2C3D2CF2D}"/>
                </a:ext>
              </a:extLst>
            </p:cNvPr>
            <p:cNvSpPr/>
            <p:nvPr/>
          </p:nvSpPr>
          <p:spPr>
            <a:xfrm>
              <a:off x="6376294" y="1527988"/>
              <a:ext cx="756864" cy="47651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Parents &amp;</a:t>
              </a:r>
            </a:p>
            <a:p>
              <a:pPr algn="ctr"/>
              <a:r>
                <a:rPr lang="en-US" sz="750" dirty="0"/>
                <a:t>kg teachers respond</a:t>
              </a:r>
            </a:p>
          </p:txBody>
        </p:sp>
        <p:sp>
          <p:nvSpPr>
            <p:cNvPr id="11" name="Rektangel 10">
              <a:extLst>
                <a:ext uri="{FF2B5EF4-FFF2-40B4-BE49-F238E27FC236}">
                  <a16:creationId xmlns:a16="http://schemas.microsoft.com/office/drawing/2014/main" id="{2979D5F1-06C0-5DA0-8540-B7D9942869B5}"/>
                </a:ext>
              </a:extLst>
            </p:cNvPr>
            <p:cNvSpPr/>
            <p:nvPr/>
          </p:nvSpPr>
          <p:spPr>
            <a:xfrm>
              <a:off x="7455896" y="1524161"/>
              <a:ext cx="756864" cy="47651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Project coordinator emits EWQ report</a:t>
              </a:r>
            </a:p>
          </p:txBody>
        </p:sp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28F36CCD-0F3B-58B8-9794-5B5FFA21EB8B}"/>
                </a:ext>
              </a:extLst>
            </p:cNvPr>
            <p:cNvSpPr/>
            <p:nvPr/>
          </p:nvSpPr>
          <p:spPr>
            <a:xfrm>
              <a:off x="9651238" y="1514053"/>
              <a:ext cx="756864" cy="47651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Kg teacher holds the p-t conference</a:t>
              </a:r>
            </a:p>
          </p:txBody>
        </p:sp>
        <p:sp>
          <p:nvSpPr>
            <p:cNvPr id="15" name="Rektangel 14">
              <a:extLst>
                <a:ext uri="{FF2B5EF4-FFF2-40B4-BE49-F238E27FC236}">
                  <a16:creationId xmlns:a16="http://schemas.microsoft.com/office/drawing/2014/main" id="{E7815CC6-67CE-4386-8B33-58C4ADBA327B}"/>
                </a:ext>
              </a:extLst>
            </p:cNvPr>
            <p:cNvSpPr/>
            <p:nvPr/>
          </p:nvSpPr>
          <p:spPr>
            <a:xfrm>
              <a:off x="8517783" y="1524161"/>
              <a:ext cx="756864" cy="47651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Kg teacher prepares for p-t conference</a:t>
              </a:r>
            </a:p>
          </p:txBody>
        </p:sp>
        <p:cxnSp>
          <p:nvCxnSpPr>
            <p:cNvPr id="19" name="Rett pilkobling 18">
              <a:extLst>
                <a:ext uri="{FF2B5EF4-FFF2-40B4-BE49-F238E27FC236}">
                  <a16:creationId xmlns:a16="http://schemas.microsoft.com/office/drawing/2014/main" id="{66947C7E-CD4A-086A-1A41-C4FA6C3EE2D3}"/>
                </a:ext>
              </a:extLst>
            </p:cNvPr>
            <p:cNvCxnSpPr>
              <a:cxnSpLocks/>
              <a:stCxn id="8" idx="3"/>
              <a:endCxn id="10" idx="1"/>
            </p:cNvCxnSpPr>
            <p:nvPr/>
          </p:nvCxnSpPr>
          <p:spPr>
            <a:xfrm>
              <a:off x="6041162" y="1765509"/>
              <a:ext cx="335132" cy="73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tt pilkobling 19">
              <a:extLst>
                <a:ext uri="{FF2B5EF4-FFF2-40B4-BE49-F238E27FC236}">
                  <a16:creationId xmlns:a16="http://schemas.microsoft.com/office/drawing/2014/main" id="{237EA047-6A62-A293-B5C4-CE2674D6BAB7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7607634" y="2087910"/>
              <a:ext cx="0" cy="1238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ett pilkobling 20">
              <a:extLst>
                <a:ext uri="{FF2B5EF4-FFF2-40B4-BE49-F238E27FC236}">
                  <a16:creationId xmlns:a16="http://schemas.microsoft.com/office/drawing/2014/main" id="{02242D62-AD05-0487-A02E-1FA5B958BF01}"/>
                </a:ext>
              </a:extLst>
            </p:cNvPr>
            <p:cNvCxnSpPr>
              <a:cxnSpLocks/>
              <a:stCxn id="10" idx="3"/>
              <a:endCxn id="11" idx="1"/>
            </p:cNvCxnSpPr>
            <p:nvPr/>
          </p:nvCxnSpPr>
          <p:spPr>
            <a:xfrm flipV="1">
              <a:off x="7133158" y="1762416"/>
              <a:ext cx="322738" cy="382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ett pilkobling 21">
              <a:extLst>
                <a:ext uri="{FF2B5EF4-FFF2-40B4-BE49-F238E27FC236}">
                  <a16:creationId xmlns:a16="http://schemas.microsoft.com/office/drawing/2014/main" id="{71C757AA-6942-B99E-2D29-24AE0D0CA628}"/>
                </a:ext>
              </a:extLst>
            </p:cNvPr>
            <p:cNvCxnSpPr>
              <a:cxnSpLocks/>
              <a:endCxn id="50" idx="0"/>
            </p:cNvCxnSpPr>
            <p:nvPr/>
          </p:nvCxnSpPr>
          <p:spPr>
            <a:xfrm flipH="1">
              <a:off x="6091129" y="2087910"/>
              <a:ext cx="3464" cy="1113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ett pilkobling 22">
              <a:extLst>
                <a:ext uri="{FF2B5EF4-FFF2-40B4-BE49-F238E27FC236}">
                  <a16:creationId xmlns:a16="http://schemas.microsoft.com/office/drawing/2014/main" id="{FC6B31EF-0F8C-1CA2-EAF7-D0656876FD5F}"/>
                </a:ext>
              </a:extLst>
            </p:cNvPr>
            <p:cNvCxnSpPr>
              <a:cxnSpLocks/>
              <a:stCxn id="11" idx="3"/>
              <a:endCxn id="15" idx="1"/>
            </p:cNvCxnSpPr>
            <p:nvPr/>
          </p:nvCxnSpPr>
          <p:spPr>
            <a:xfrm>
              <a:off x="8212760" y="1762416"/>
              <a:ext cx="30502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ett pilkobling 23">
              <a:extLst>
                <a:ext uri="{FF2B5EF4-FFF2-40B4-BE49-F238E27FC236}">
                  <a16:creationId xmlns:a16="http://schemas.microsoft.com/office/drawing/2014/main" id="{809C7DF8-8943-094C-2B18-2AF55E59865D}"/>
                </a:ext>
              </a:extLst>
            </p:cNvPr>
            <p:cNvCxnSpPr>
              <a:cxnSpLocks/>
              <a:stCxn id="15" idx="3"/>
              <a:endCxn id="14" idx="1"/>
            </p:cNvCxnSpPr>
            <p:nvPr/>
          </p:nvCxnSpPr>
          <p:spPr>
            <a:xfrm flipV="1">
              <a:off x="9274647" y="1752308"/>
              <a:ext cx="376591" cy="1010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ktangel 30">
              <a:extLst>
                <a:ext uri="{FF2B5EF4-FFF2-40B4-BE49-F238E27FC236}">
                  <a16:creationId xmlns:a16="http://schemas.microsoft.com/office/drawing/2014/main" id="{BE268F02-C2CA-D20E-BC9C-4BFF3087F846}"/>
                </a:ext>
              </a:extLst>
            </p:cNvPr>
            <p:cNvSpPr/>
            <p:nvPr/>
          </p:nvSpPr>
          <p:spPr>
            <a:xfrm>
              <a:off x="1296938" y="1514053"/>
              <a:ext cx="866576" cy="495212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ACTIVITIES</a:t>
              </a:r>
            </a:p>
          </p:txBody>
        </p:sp>
        <p:sp>
          <p:nvSpPr>
            <p:cNvPr id="32" name="Rektangel 31">
              <a:extLst>
                <a:ext uri="{FF2B5EF4-FFF2-40B4-BE49-F238E27FC236}">
                  <a16:creationId xmlns:a16="http://schemas.microsoft.com/office/drawing/2014/main" id="{A3070964-4F38-7544-946C-3BA5E9604BD0}"/>
                </a:ext>
              </a:extLst>
            </p:cNvPr>
            <p:cNvSpPr/>
            <p:nvPr/>
          </p:nvSpPr>
          <p:spPr>
            <a:xfrm>
              <a:off x="1286087" y="672911"/>
              <a:ext cx="866262" cy="66926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ASSUMPTIONS</a:t>
              </a:r>
            </a:p>
          </p:txBody>
        </p:sp>
        <p:sp>
          <p:nvSpPr>
            <p:cNvPr id="44" name="Rektangel 43">
              <a:extLst>
                <a:ext uri="{FF2B5EF4-FFF2-40B4-BE49-F238E27FC236}">
                  <a16:creationId xmlns:a16="http://schemas.microsoft.com/office/drawing/2014/main" id="{ABE523A4-0313-EC57-A6CA-2849836520E6}"/>
                </a:ext>
              </a:extLst>
            </p:cNvPr>
            <p:cNvSpPr/>
            <p:nvPr/>
          </p:nvSpPr>
          <p:spPr>
            <a:xfrm>
              <a:off x="1291361" y="2211884"/>
              <a:ext cx="866576" cy="62748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INDIVIDUAL LEVEL: IMMEDIATE OUTCOMES</a:t>
              </a:r>
            </a:p>
          </p:txBody>
        </p:sp>
        <p:sp>
          <p:nvSpPr>
            <p:cNvPr id="45" name="Rektangel 44">
              <a:extLst>
                <a:ext uri="{FF2B5EF4-FFF2-40B4-BE49-F238E27FC236}">
                  <a16:creationId xmlns:a16="http://schemas.microsoft.com/office/drawing/2014/main" id="{8F95DA6C-911B-E20A-7099-841203443075}"/>
                </a:ext>
              </a:extLst>
            </p:cNvPr>
            <p:cNvSpPr/>
            <p:nvPr/>
          </p:nvSpPr>
          <p:spPr>
            <a:xfrm>
              <a:off x="1307082" y="4205485"/>
              <a:ext cx="845266" cy="682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SYSTEM LEVEL: SHORT TERM OUTCOMES</a:t>
              </a:r>
            </a:p>
          </p:txBody>
        </p:sp>
        <p:sp>
          <p:nvSpPr>
            <p:cNvPr id="46" name="Rektangel 45">
              <a:extLst>
                <a:ext uri="{FF2B5EF4-FFF2-40B4-BE49-F238E27FC236}">
                  <a16:creationId xmlns:a16="http://schemas.microsoft.com/office/drawing/2014/main" id="{C51C5AB4-4886-903D-F170-8C7559548DDF}"/>
                </a:ext>
              </a:extLst>
            </p:cNvPr>
            <p:cNvSpPr/>
            <p:nvPr/>
          </p:nvSpPr>
          <p:spPr>
            <a:xfrm>
              <a:off x="1291362" y="5083970"/>
              <a:ext cx="871970" cy="107692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LONG-TERM OUTCOMES</a:t>
              </a:r>
            </a:p>
          </p:txBody>
        </p:sp>
        <p:sp>
          <p:nvSpPr>
            <p:cNvPr id="47" name="Rektangel 46">
              <a:extLst>
                <a:ext uri="{FF2B5EF4-FFF2-40B4-BE49-F238E27FC236}">
                  <a16:creationId xmlns:a16="http://schemas.microsoft.com/office/drawing/2014/main" id="{B31B506C-20DF-3B85-32C5-8F340FB45A80}"/>
                </a:ext>
              </a:extLst>
            </p:cNvPr>
            <p:cNvSpPr/>
            <p:nvPr/>
          </p:nvSpPr>
          <p:spPr>
            <a:xfrm>
              <a:off x="1307082" y="3289928"/>
              <a:ext cx="845266" cy="682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INDIVIDUAL LEVEL: INTERMEDIATE OUTCOMES</a:t>
              </a:r>
              <a:br>
                <a:rPr lang="en-US" sz="750" dirty="0"/>
              </a:br>
              <a:endParaRPr lang="en-US" sz="750" dirty="0"/>
            </a:p>
          </p:txBody>
        </p:sp>
        <p:sp>
          <p:nvSpPr>
            <p:cNvPr id="48" name="Rektangel 47">
              <a:extLst>
                <a:ext uri="{FF2B5EF4-FFF2-40B4-BE49-F238E27FC236}">
                  <a16:creationId xmlns:a16="http://schemas.microsoft.com/office/drawing/2014/main" id="{62A230D3-36BB-F411-0933-1111AE418FEF}"/>
                </a:ext>
              </a:extLst>
            </p:cNvPr>
            <p:cNvSpPr/>
            <p:nvPr/>
          </p:nvSpPr>
          <p:spPr>
            <a:xfrm>
              <a:off x="4296466" y="2205883"/>
              <a:ext cx="908683" cy="624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750" dirty="0"/>
                <a:t>More equal participation between parents and teachers in meetings </a:t>
              </a:r>
            </a:p>
          </p:txBody>
        </p:sp>
        <p:sp>
          <p:nvSpPr>
            <p:cNvPr id="49" name="Rektangel 48">
              <a:extLst>
                <a:ext uri="{FF2B5EF4-FFF2-40B4-BE49-F238E27FC236}">
                  <a16:creationId xmlns:a16="http://schemas.microsoft.com/office/drawing/2014/main" id="{064634E1-B479-3BA6-1DBE-2A4DF525ECBA}"/>
                </a:ext>
              </a:extLst>
            </p:cNvPr>
            <p:cNvSpPr/>
            <p:nvPr/>
          </p:nvSpPr>
          <p:spPr>
            <a:xfrm>
              <a:off x="7383071" y="3268045"/>
              <a:ext cx="1108867" cy="73175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rgbClr val="00B050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750" dirty="0"/>
                <a:t>… and will be offered appropriate interventions earlier </a:t>
              </a:r>
              <a:r>
                <a:rPr lang="en-US" sz="750" baseline="30000" dirty="0"/>
                <a:t>2</a:t>
              </a:r>
            </a:p>
          </p:txBody>
        </p:sp>
        <p:sp>
          <p:nvSpPr>
            <p:cNvPr id="50" name="Rektangel 49">
              <a:extLst>
                <a:ext uri="{FF2B5EF4-FFF2-40B4-BE49-F238E27FC236}">
                  <a16:creationId xmlns:a16="http://schemas.microsoft.com/office/drawing/2014/main" id="{9FC917B5-6219-212B-6FE0-89ADCC46EEC5}"/>
                </a:ext>
              </a:extLst>
            </p:cNvPr>
            <p:cNvSpPr/>
            <p:nvPr/>
          </p:nvSpPr>
          <p:spPr>
            <a:xfrm>
              <a:off x="5595690" y="2199286"/>
              <a:ext cx="990877" cy="633567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750" dirty="0"/>
                <a:t>Increased father participation in parent-teacher meetings</a:t>
              </a:r>
            </a:p>
          </p:txBody>
        </p:sp>
        <p:sp>
          <p:nvSpPr>
            <p:cNvPr id="51" name="Rektangel 50">
              <a:extLst>
                <a:ext uri="{FF2B5EF4-FFF2-40B4-BE49-F238E27FC236}">
                  <a16:creationId xmlns:a16="http://schemas.microsoft.com/office/drawing/2014/main" id="{8EA98605-DE81-502B-6B18-3A59735B4C75}"/>
                </a:ext>
              </a:extLst>
            </p:cNvPr>
            <p:cNvSpPr/>
            <p:nvPr/>
          </p:nvSpPr>
          <p:spPr>
            <a:xfrm>
              <a:off x="8568897" y="2226397"/>
              <a:ext cx="963618" cy="62599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750" dirty="0"/>
                <a:t>Parents and teachers more agreed on the outcome of DBED (conclusion)</a:t>
              </a:r>
            </a:p>
          </p:txBody>
        </p:sp>
        <p:sp>
          <p:nvSpPr>
            <p:cNvPr id="53" name="Rektangel 52">
              <a:extLst>
                <a:ext uri="{FF2B5EF4-FFF2-40B4-BE49-F238E27FC236}">
                  <a16:creationId xmlns:a16="http://schemas.microsoft.com/office/drawing/2014/main" id="{2584CE3B-DE46-8844-3EAC-B71CFC10B301}"/>
                </a:ext>
              </a:extLst>
            </p:cNvPr>
            <p:cNvSpPr/>
            <p:nvPr/>
          </p:nvSpPr>
          <p:spPr>
            <a:xfrm>
              <a:off x="7010433" y="2211746"/>
              <a:ext cx="1194402" cy="62320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750" dirty="0"/>
                <a:t>Behavior within the normal range are normalized/de-dramatized during the meeting/the dialogue</a:t>
              </a:r>
            </a:p>
          </p:txBody>
        </p:sp>
        <p:sp>
          <p:nvSpPr>
            <p:cNvPr id="54" name="Rektangel 53">
              <a:extLst>
                <a:ext uri="{FF2B5EF4-FFF2-40B4-BE49-F238E27FC236}">
                  <a16:creationId xmlns:a16="http://schemas.microsoft.com/office/drawing/2014/main" id="{C77F2780-009C-8A0F-D3C8-573A525CDB26}"/>
                </a:ext>
              </a:extLst>
            </p:cNvPr>
            <p:cNvSpPr/>
            <p:nvPr/>
          </p:nvSpPr>
          <p:spPr>
            <a:xfrm>
              <a:off x="8688839" y="3262514"/>
              <a:ext cx="831652" cy="73753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accent3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91440" tIns="45720" rIns="91440" bIns="45720" rtlCol="0" anchor="ctr">
              <a:noAutofit/>
            </a:bodyPr>
            <a:lstStyle/>
            <a:p>
              <a:pPr algn="ctr"/>
              <a:r>
                <a:rPr lang="en-US" sz="750" dirty="0">
                  <a:cs typeface="Calibri"/>
                </a:rPr>
                <a:t>Children with mental health problems or developmental delay identified earlier</a:t>
              </a:r>
            </a:p>
          </p:txBody>
        </p:sp>
        <p:cxnSp>
          <p:nvCxnSpPr>
            <p:cNvPr id="71" name="Rett pilkobling 70">
              <a:extLst>
                <a:ext uri="{FF2B5EF4-FFF2-40B4-BE49-F238E27FC236}">
                  <a16:creationId xmlns:a16="http://schemas.microsoft.com/office/drawing/2014/main" id="{88F76C32-19BB-6B80-C0AD-368A107A87A0}"/>
                </a:ext>
              </a:extLst>
            </p:cNvPr>
            <p:cNvCxnSpPr>
              <a:cxnSpLocks/>
              <a:stCxn id="14" idx="2"/>
              <a:endCxn id="43" idx="0"/>
            </p:cNvCxnSpPr>
            <p:nvPr/>
          </p:nvCxnSpPr>
          <p:spPr>
            <a:xfrm flipH="1">
              <a:off x="10026206" y="1990563"/>
              <a:ext cx="3464" cy="205897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Rett pilkobling 73">
              <a:extLst>
                <a:ext uri="{FF2B5EF4-FFF2-40B4-BE49-F238E27FC236}">
                  <a16:creationId xmlns:a16="http://schemas.microsoft.com/office/drawing/2014/main" id="{4865EC98-C9C5-4452-664D-A04FD959FEF7}"/>
                </a:ext>
              </a:extLst>
            </p:cNvPr>
            <p:cNvCxnSpPr>
              <a:cxnSpLocks/>
            </p:cNvCxnSpPr>
            <p:nvPr/>
          </p:nvCxnSpPr>
          <p:spPr>
            <a:xfrm>
              <a:off x="2725614" y="928420"/>
              <a:ext cx="12084" cy="2702608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Rett pilkobling 76">
              <a:extLst>
                <a:ext uri="{FF2B5EF4-FFF2-40B4-BE49-F238E27FC236}">
                  <a16:creationId xmlns:a16="http://schemas.microsoft.com/office/drawing/2014/main" id="{F12D9139-19C9-D556-1672-4E3A33FD348A}"/>
                </a:ext>
              </a:extLst>
            </p:cNvPr>
            <p:cNvCxnSpPr>
              <a:cxnSpLocks/>
              <a:stCxn id="55" idx="1"/>
            </p:cNvCxnSpPr>
            <p:nvPr/>
          </p:nvCxnSpPr>
          <p:spPr>
            <a:xfrm flipH="1">
              <a:off x="4037437" y="3815657"/>
              <a:ext cx="261408" cy="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9" name="Rett pilkobling 158">
              <a:extLst>
                <a:ext uri="{FF2B5EF4-FFF2-40B4-BE49-F238E27FC236}">
                  <a16:creationId xmlns:a16="http://schemas.microsoft.com/office/drawing/2014/main" id="{382E09F7-C7FD-DBEB-213D-32A552D47C0E}"/>
                </a:ext>
              </a:extLst>
            </p:cNvPr>
            <p:cNvCxnSpPr>
              <a:cxnSpLocks/>
              <a:endCxn id="55" idx="0"/>
            </p:cNvCxnSpPr>
            <p:nvPr/>
          </p:nvCxnSpPr>
          <p:spPr>
            <a:xfrm>
              <a:off x="4629564" y="2839366"/>
              <a:ext cx="17438" cy="7916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ktangel 41">
              <a:extLst>
                <a:ext uri="{FF2B5EF4-FFF2-40B4-BE49-F238E27FC236}">
                  <a16:creationId xmlns:a16="http://schemas.microsoft.com/office/drawing/2014/main" id="{1ABD9703-20EA-31E4-CFC5-828FFCF9671D}"/>
                </a:ext>
              </a:extLst>
            </p:cNvPr>
            <p:cNvSpPr/>
            <p:nvPr/>
          </p:nvSpPr>
          <p:spPr>
            <a:xfrm>
              <a:off x="5125632" y="3623997"/>
              <a:ext cx="851988" cy="376289"/>
            </a:xfrm>
            <a:prstGeom prst="rect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>
                  <a:cs typeface="Calibri"/>
                </a:rPr>
                <a:t>Reduced parental </a:t>
              </a:r>
            </a:p>
            <a:p>
              <a:pPr algn="ctr"/>
              <a:r>
                <a:rPr lang="en-US" sz="750" dirty="0">
                  <a:cs typeface="Calibri"/>
                </a:rPr>
                <a:t>Stress </a:t>
              </a:r>
              <a:r>
                <a:rPr lang="en-US" sz="750" baseline="30000" dirty="0"/>
                <a:t>2</a:t>
              </a:r>
              <a:endParaRPr lang="en-US" sz="750" dirty="0">
                <a:cs typeface="Calibri"/>
              </a:endParaRPr>
            </a:p>
          </p:txBody>
        </p:sp>
        <p:sp>
          <p:nvSpPr>
            <p:cNvPr id="43" name="Rektangel 42">
              <a:extLst>
                <a:ext uri="{FF2B5EF4-FFF2-40B4-BE49-F238E27FC236}">
                  <a16:creationId xmlns:a16="http://schemas.microsoft.com/office/drawing/2014/main" id="{21E67B88-4093-0799-0C48-CED96585325A}"/>
                </a:ext>
              </a:extLst>
            </p:cNvPr>
            <p:cNvSpPr/>
            <p:nvPr/>
          </p:nvSpPr>
          <p:spPr>
            <a:xfrm>
              <a:off x="9647774" y="4049533"/>
              <a:ext cx="756864" cy="66490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More sensitive and specific problem identification</a:t>
              </a:r>
            </a:p>
          </p:txBody>
        </p:sp>
        <p:sp>
          <p:nvSpPr>
            <p:cNvPr id="55" name="Rektangel 54">
              <a:extLst>
                <a:ext uri="{FF2B5EF4-FFF2-40B4-BE49-F238E27FC236}">
                  <a16:creationId xmlns:a16="http://schemas.microsoft.com/office/drawing/2014/main" id="{017963A5-95F8-35EC-385E-819062A84AC3}"/>
                </a:ext>
              </a:extLst>
            </p:cNvPr>
            <p:cNvSpPr/>
            <p:nvPr/>
          </p:nvSpPr>
          <p:spPr>
            <a:xfrm>
              <a:off x="4298845" y="3631028"/>
              <a:ext cx="696314" cy="36925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Reduced teacher stress</a:t>
              </a:r>
            </a:p>
          </p:txBody>
        </p:sp>
        <p:sp>
          <p:nvSpPr>
            <p:cNvPr id="56" name="Rektangel 55">
              <a:extLst>
                <a:ext uri="{FF2B5EF4-FFF2-40B4-BE49-F238E27FC236}">
                  <a16:creationId xmlns:a16="http://schemas.microsoft.com/office/drawing/2014/main" id="{FB841AB8-120C-FB41-A87E-5BE403E8284F}"/>
                </a:ext>
              </a:extLst>
            </p:cNvPr>
            <p:cNvSpPr/>
            <p:nvPr/>
          </p:nvSpPr>
          <p:spPr>
            <a:xfrm>
              <a:off x="6298279" y="3448904"/>
              <a:ext cx="913841" cy="539563"/>
            </a:xfrm>
            <a:prstGeom prst="rect">
              <a:avLst/>
            </a:prstGeom>
            <a:ln w="127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Improved communication and cooperation between parents and teachers </a:t>
              </a:r>
            </a:p>
          </p:txBody>
        </p:sp>
        <p:cxnSp>
          <p:nvCxnSpPr>
            <p:cNvPr id="58" name="Rett pilkobling 57">
              <a:extLst>
                <a:ext uri="{FF2B5EF4-FFF2-40B4-BE49-F238E27FC236}">
                  <a16:creationId xmlns:a16="http://schemas.microsoft.com/office/drawing/2014/main" id="{FB45EAF0-2508-EFED-BF7C-3CFA171D9D0B}"/>
                </a:ext>
              </a:extLst>
            </p:cNvPr>
            <p:cNvCxnSpPr>
              <a:cxnSpLocks/>
              <a:endCxn id="89" idx="3"/>
            </p:cNvCxnSpPr>
            <p:nvPr/>
          </p:nvCxnSpPr>
          <p:spPr>
            <a:xfrm flipH="1">
              <a:off x="5806626" y="5964414"/>
              <a:ext cx="218332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Rett linje 101">
              <a:extLst>
                <a:ext uri="{FF2B5EF4-FFF2-40B4-BE49-F238E27FC236}">
                  <a16:creationId xmlns:a16="http://schemas.microsoft.com/office/drawing/2014/main" id="{A79C6AE0-0568-6A0F-B3C2-463F7D9936ED}"/>
                </a:ext>
              </a:extLst>
            </p:cNvPr>
            <p:cNvCxnSpPr>
              <a:cxnSpLocks/>
            </p:cNvCxnSpPr>
            <p:nvPr/>
          </p:nvCxnSpPr>
          <p:spPr>
            <a:xfrm>
              <a:off x="7989950" y="4705325"/>
              <a:ext cx="0" cy="2045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Rett pilkobling 108">
              <a:extLst>
                <a:ext uri="{FF2B5EF4-FFF2-40B4-BE49-F238E27FC236}">
                  <a16:creationId xmlns:a16="http://schemas.microsoft.com/office/drawing/2014/main" id="{8849B679-D1EC-1080-D9CD-E118FBEEF1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64950" y="3333263"/>
              <a:ext cx="1" cy="29776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Rett pilkobling 4">
              <a:extLst>
                <a:ext uri="{FF2B5EF4-FFF2-40B4-BE49-F238E27FC236}">
                  <a16:creationId xmlns:a16="http://schemas.microsoft.com/office/drawing/2014/main" id="{51203F93-D034-2BC6-0283-077356F0EA56}"/>
                </a:ext>
              </a:extLst>
            </p:cNvPr>
            <p:cNvCxnSpPr>
              <a:cxnSpLocks/>
            </p:cNvCxnSpPr>
            <p:nvPr/>
          </p:nvCxnSpPr>
          <p:spPr>
            <a:xfrm>
              <a:off x="6977419" y="4192954"/>
              <a:ext cx="0" cy="12619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9EF96AEE-2F26-262A-6D46-E2D49D951B93}"/>
                </a:ext>
              </a:extLst>
            </p:cNvPr>
            <p:cNvSpPr/>
            <p:nvPr/>
          </p:nvSpPr>
          <p:spPr>
            <a:xfrm>
              <a:off x="4299612" y="4305500"/>
              <a:ext cx="1469162" cy="40930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 Better competence in managing discrepancies between parents and teachers</a:t>
              </a:r>
            </a:p>
          </p:txBody>
        </p:sp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03395F74-1050-B566-8D53-A1FD88042E91}"/>
                </a:ext>
              </a:extLst>
            </p:cNvPr>
            <p:cNvSpPr/>
            <p:nvPr/>
          </p:nvSpPr>
          <p:spPr>
            <a:xfrm>
              <a:off x="6079518" y="4329556"/>
              <a:ext cx="1064580" cy="38238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Increased awareness about child mental health</a:t>
              </a:r>
            </a:p>
          </p:txBody>
        </p:sp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B6E48A99-AA13-FFFB-4FE1-40F523A954E2}"/>
                </a:ext>
              </a:extLst>
            </p:cNvPr>
            <p:cNvSpPr/>
            <p:nvPr/>
          </p:nvSpPr>
          <p:spPr>
            <a:xfrm>
              <a:off x="7427954" y="4362070"/>
              <a:ext cx="834047" cy="35547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Improved teacher-teacher communication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7AD089-7827-FAFE-EC85-FE6C30DCE53E}"/>
                </a:ext>
              </a:extLst>
            </p:cNvPr>
            <p:cNvSpPr/>
            <p:nvPr/>
          </p:nvSpPr>
          <p:spPr>
            <a:xfrm>
              <a:off x="8534052" y="4373638"/>
              <a:ext cx="962790" cy="34589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Better cooperation between health and education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18AE849A-6768-C1A0-8D27-0C151A550BE7}"/>
                </a:ext>
              </a:extLst>
            </p:cNvPr>
            <p:cNvSpPr/>
            <p:nvPr/>
          </p:nvSpPr>
          <p:spPr>
            <a:xfrm>
              <a:off x="6701614" y="5124268"/>
              <a:ext cx="1153581" cy="41675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Health and development informed quality education to the child</a:t>
              </a:r>
            </a:p>
          </p:txBody>
        </p:sp>
        <p:sp>
          <p:nvSpPr>
            <p:cNvPr id="25" name="Rektangel 24">
              <a:extLst>
                <a:ext uri="{FF2B5EF4-FFF2-40B4-BE49-F238E27FC236}">
                  <a16:creationId xmlns:a16="http://schemas.microsoft.com/office/drawing/2014/main" id="{CEA7119B-C3A7-90E3-6ABC-47918D07890A}"/>
                </a:ext>
              </a:extLst>
            </p:cNvPr>
            <p:cNvSpPr/>
            <p:nvPr/>
          </p:nvSpPr>
          <p:spPr>
            <a:xfrm>
              <a:off x="2867947" y="5693570"/>
              <a:ext cx="1262270" cy="46732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Health and development informed quality education to teachers (HVL)</a:t>
              </a:r>
            </a:p>
          </p:txBody>
        </p:sp>
        <p:cxnSp>
          <p:nvCxnSpPr>
            <p:cNvPr id="26" name="Rett pilkobling 25">
              <a:extLst>
                <a:ext uri="{FF2B5EF4-FFF2-40B4-BE49-F238E27FC236}">
                  <a16:creationId xmlns:a16="http://schemas.microsoft.com/office/drawing/2014/main" id="{A5C40B88-A470-1D2C-B74A-52ADE9981A3B}"/>
                </a:ext>
              </a:extLst>
            </p:cNvPr>
            <p:cNvCxnSpPr>
              <a:cxnSpLocks/>
              <a:stCxn id="42" idx="3"/>
            </p:cNvCxnSpPr>
            <p:nvPr/>
          </p:nvCxnSpPr>
          <p:spPr>
            <a:xfrm>
              <a:off x="5977620" y="3812142"/>
              <a:ext cx="293101" cy="3515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Rett pilkobling 60">
              <a:extLst>
                <a:ext uri="{FF2B5EF4-FFF2-40B4-BE49-F238E27FC236}">
                  <a16:creationId xmlns:a16="http://schemas.microsoft.com/office/drawing/2014/main" id="{79BEEE59-5E7B-2BD6-9C2B-10B0DB05A285}"/>
                </a:ext>
              </a:extLst>
            </p:cNvPr>
            <p:cNvCxnSpPr>
              <a:cxnSpLocks/>
              <a:stCxn id="54" idx="1"/>
              <a:endCxn id="49" idx="3"/>
            </p:cNvCxnSpPr>
            <p:nvPr/>
          </p:nvCxnSpPr>
          <p:spPr>
            <a:xfrm flipH="1">
              <a:off x="8491938" y="3631283"/>
              <a:ext cx="196901" cy="26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Rett pilkobling 64">
              <a:extLst>
                <a:ext uri="{FF2B5EF4-FFF2-40B4-BE49-F238E27FC236}">
                  <a16:creationId xmlns:a16="http://schemas.microsoft.com/office/drawing/2014/main" id="{7E686AB8-0299-8840-C28A-B71CF7475147}"/>
                </a:ext>
              </a:extLst>
            </p:cNvPr>
            <p:cNvCxnSpPr>
              <a:cxnSpLocks/>
            </p:cNvCxnSpPr>
            <p:nvPr/>
          </p:nvCxnSpPr>
          <p:spPr>
            <a:xfrm>
              <a:off x="4050321" y="3329328"/>
              <a:ext cx="3332750" cy="516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ektangel 85">
              <a:extLst>
                <a:ext uri="{FF2B5EF4-FFF2-40B4-BE49-F238E27FC236}">
                  <a16:creationId xmlns:a16="http://schemas.microsoft.com/office/drawing/2014/main" id="{C5D3C1CE-B3BB-8E98-98EF-6A3735239E3E}"/>
                </a:ext>
              </a:extLst>
            </p:cNvPr>
            <p:cNvSpPr/>
            <p:nvPr/>
          </p:nvSpPr>
          <p:spPr>
            <a:xfrm>
              <a:off x="5331663" y="5083971"/>
              <a:ext cx="1103971" cy="43381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Less family stress</a:t>
              </a:r>
            </a:p>
          </p:txBody>
        </p:sp>
        <p:sp>
          <p:nvSpPr>
            <p:cNvPr id="87" name="Rektangel 86">
              <a:extLst>
                <a:ext uri="{FF2B5EF4-FFF2-40B4-BE49-F238E27FC236}">
                  <a16:creationId xmlns:a16="http://schemas.microsoft.com/office/drawing/2014/main" id="{4A3903A4-09D9-52EA-0D70-C2D9C4394390}"/>
                </a:ext>
              </a:extLst>
            </p:cNvPr>
            <p:cNvSpPr/>
            <p:nvPr/>
          </p:nvSpPr>
          <p:spPr>
            <a:xfrm>
              <a:off x="3991498" y="5083971"/>
              <a:ext cx="1146945" cy="44464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rgbClr val="FF0000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Better child </a:t>
              </a:r>
            </a:p>
            <a:p>
              <a:pPr algn="ctr"/>
              <a:r>
                <a:rPr lang="en-US" sz="750" dirty="0"/>
                <a:t>mental health </a:t>
              </a:r>
              <a:r>
                <a:rPr lang="en-US" sz="750" baseline="30000" dirty="0"/>
                <a:t>1</a:t>
              </a:r>
            </a:p>
          </p:txBody>
        </p:sp>
        <p:sp>
          <p:nvSpPr>
            <p:cNvPr id="88" name="Rektangel 87">
              <a:extLst>
                <a:ext uri="{FF2B5EF4-FFF2-40B4-BE49-F238E27FC236}">
                  <a16:creationId xmlns:a16="http://schemas.microsoft.com/office/drawing/2014/main" id="{2B0D2D92-9564-84FD-780A-03793265522F}"/>
                </a:ext>
              </a:extLst>
            </p:cNvPr>
            <p:cNvSpPr/>
            <p:nvPr/>
          </p:nvSpPr>
          <p:spPr>
            <a:xfrm>
              <a:off x="9322781" y="5129658"/>
              <a:ext cx="1081857" cy="42084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750" dirty="0"/>
                <a:t>More efficient use of the teacher's time </a:t>
              </a:r>
            </a:p>
          </p:txBody>
        </p:sp>
        <p:sp>
          <p:nvSpPr>
            <p:cNvPr id="89" name="Rektangel 88">
              <a:extLst>
                <a:ext uri="{FF2B5EF4-FFF2-40B4-BE49-F238E27FC236}">
                  <a16:creationId xmlns:a16="http://schemas.microsoft.com/office/drawing/2014/main" id="{49495997-D964-F1D8-A0CF-333F5A588081}"/>
                </a:ext>
              </a:extLst>
            </p:cNvPr>
            <p:cNvSpPr/>
            <p:nvPr/>
          </p:nvSpPr>
          <p:spPr>
            <a:xfrm>
              <a:off x="4702655" y="5766213"/>
              <a:ext cx="1103971" cy="39640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750" dirty="0">
                  <a:ea typeface="+mn-lt"/>
                  <a:cs typeface="+mn-lt"/>
                </a:rPr>
                <a:t>Reduced socio-economic costs</a:t>
              </a:r>
            </a:p>
          </p:txBody>
        </p:sp>
        <p:sp>
          <p:nvSpPr>
            <p:cNvPr id="90" name="Rektangel 89">
              <a:extLst>
                <a:ext uri="{FF2B5EF4-FFF2-40B4-BE49-F238E27FC236}">
                  <a16:creationId xmlns:a16="http://schemas.microsoft.com/office/drawing/2014/main" id="{301DAD72-D14B-8862-8628-A87116DB74AD}"/>
                </a:ext>
              </a:extLst>
            </p:cNvPr>
            <p:cNvSpPr/>
            <p:nvPr/>
          </p:nvSpPr>
          <p:spPr>
            <a:xfrm>
              <a:off x="8170281" y="5120506"/>
              <a:ext cx="883343" cy="40810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Right service at the right time</a:t>
              </a:r>
            </a:p>
          </p:txBody>
        </p:sp>
        <p:cxnSp>
          <p:nvCxnSpPr>
            <p:cNvPr id="97" name="Rett pilkobling 96">
              <a:extLst>
                <a:ext uri="{FF2B5EF4-FFF2-40B4-BE49-F238E27FC236}">
                  <a16:creationId xmlns:a16="http://schemas.microsoft.com/office/drawing/2014/main" id="{F1455975-4F8F-13ED-63F4-4EFE62971EAC}"/>
                </a:ext>
              </a:extLst>
            </p:cNvPr>
            <p:cNvCxnSpPr>
              <a:cxnSpLocks/>
            </p:cNvCxnSpPr>
            <p:nvPr/>
          </p:nvCxnSpPr>
          <p:spPr>
            <a:xfrm>
              <a:off x="6978379" y="4719533"/>
              <a:ext cx="0" cy="4009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2" name="Rektangel 131">
              <a:extLst>
                <a:ext uri="{FF2B5EF4-FFF2-40B4-BE49-F238E27FC236}">
                  <a16:creationId xmlns:a16="http://schemas.microsoft.com/office/drawing/2014/main" id="{6E0D0448-92C3-F79A-B2DB-C13BB6B6C687}"/>
                </a:ext>
              </a:extLst>
            </p:cNvPr>
            <p:cNvSpPr/>
            <p:nvPr/>
          </p:nvSpPr>
          <p:spPr>
            <a:xfrm>
              <a:off x="2880248" y="5083971"/>
              <a:ext cx="1016980" cy="43210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A more systematic use of the parent-teacher conference</a:t>
              </a:r>
            </a:p>
          </p:txBody>
        </p:sp>
        <p:cxnSp>
          <p:nvCxnSpPr>
            <p:cNvPr id="133" name="Rett pilkobling 132">
              <a:extLst>
                <a:ext uri="{FF2B5EF4-FFF2-40B4-BE49-F238E27FC236}">
                  <a16:creationId xmlns:a16="http://schemas.microsoft.com/office/drawing/2014/main" id="{ABB5315F-0819-F1AC-5B3F-BF4F55FCA04F}"/>
                </a:ext>
              </a:extLst>
            </p:cNvPr>
            <p:cNvCxnSpPr>
              <a:cxnSpLocks/>
            </p:cNvCxnSpPr>
            <p:nvPr/>
          </p:nvCxnSpPr>
          <p:spPr>
            <a:xfrm>
              <a:off x="4966966" y="5541025"/>
              <a:ext cx="0" cy="2251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5" name="Rett pilkobling 134">
              <a:extLst>
                <a:ext uri="{FF2B5EF4-FFF2-40B4-BE49-F238E27FC236}">
                  <a16:creationId xmlns:a16="http://schemas.microsoft.com/office/drawing/2014/main" id="{69D4FBAC-B89A-A71B-3110-131ACED266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76924" y="5528611"/>
              <a:ext cx="1" cy="24267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0" name="Rett pilkobling 149">
              <a:extLst>
                <a:ext uri="{FF2B5EF4-FFF2-40B4-BE49-F238E27FC236}">
                  <a16:creationId xmlns:a16="http://schemas.microsoft.com/office/drawing/2014/main" id="{89605FBA-9481-B977-3912-A1E08056C569}"/>
                </a:ext>
              </a:extLst>
            </p:cNvPr>
            <p:cNvCxnSpPr>
              <a:cxnSpLocks/>
            </p:cNvCxnSpPr>
            <p:nvPr/>
          </p:nvCxnSpPr>
          <p:spPr>
            <a:xfrm>
              <a:off x="3397168" y="5541025"/>
              <a:ext cx="0" cy="13869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Rett pilkobling 154">
              <a:extLst>
                <a:ext uri="{FF2B5EF4-FFF2-40B4-BE49-F238E27FC236}">
                  <a16:creationId xmlns:a16="http://schemas.microsoft.com/office/drawing/2014/main" id="{4234469F-C48A-BDA5-B0A6-5B9DA82E56F0}"/>
                </a:ext>
              </a:extLst>
            </p:cNvPr>
            <p:cNvCxnSpPr>
              <a:cxnSpLocks/>
            </p:cNvCxnSpPr>
            <p:nvPr/>
          </p:nvCxnSpPr>
          <p:spPr>
            <a:xfrm>
              <a:off x="4043880" y="3329328"/>
              <a:ext cx="89" cy="17546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3" name="Rett pilkobling 162">
              <a:extLst>
                <a:ext uri="{FF2B5EF4-FFF2-40B4-BE49-F238E27FC236}">
                  <a16:creationId xmlns:a16="http://schemas.microsoft.com/office/drawing/2014/main" id="{0CAEADF3-BE79-9E50-145A-B4148E19C2B8}"/>
                </a:ext>
              </a:extLst>
            </p:cNvPr>
            <p:cNvCxnSpPr>
              <a:cxnSpLocks/>
              <a:stCxn id="86" idx="1"/>
              <a:endCxn id="87" idx="3"/>
            </p:cNvCxnSpPr>
            <p:nvPr/>
          </p:nvCxnSpPr>
          <p:spPr>
            <a:xfrm flipH="1">
              <a:off x="5138443" y="5300881"/>
              <a:ext cx="193220" cy="541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8" name="Rett pilkobling 167">
              <a:extLst>
                <a:ext uri="{FF2B5EF4-FFF2-40B4-BE49-F238E27FC236}">
                  <a16:creationId xmlns:a16="http://schemas.microsoft.com/office/drawing/2014/main" id="{FFD5CF10-DAC3-C360-2668-12ADB20445A3}"/>
                </a:ext>
              </a:extLst>
            </p:cNvPr>
            <p:cNvCxnSpPr>
              <a:cxnSpLocks/>
            </p:cNvCxnSpPr>
            <p:nvPr/>
          </p:nvCxnSpPr>
          <p:spPr>
            <a:xfrm>
              <a:off x="3388738" y="2082666"/>
              <a:ext cx="0" cy="300775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Rett pilkobling 94">
              <a:extLst>
                <a:ext uri="{FF2B5EF4-FFF2-40B4-BE49-F238E27FC236}">
                  <a16:creationId xmlns:a16="http://schemas.microsoft.com/office/drawing/2014/main" id="{CF3D2276-E6EA-CF95-300A-A34177CCC62E}"/>
                </a:ext>
              </a:extLst>
            </p:cNvPr>
            <p:cNvCxnSpPr>
              <a:cxnSpLocks/>
              <a:endCxn id="86" idx="0"/>
            </p:cNvCxnSpPr>
            <p:nvPr/>
          </p:nvCxnSpPr>
          <p:spPr>
            <a:xfrm flipH="1">
              <a:off x="5883649" y="4000286"/>
              <a:ext cx="2650" cy="10836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Rett pilkobling 95">
              <a:extLst>
                <a:ext uri="{FF2B5EF4-FFF2-40B4-BE49-F238E27FC236}">
                  <a16:creationId xmlns:a16="http://schemas.microsoft.com/office/drawing/2014/main" id="{CDD3F7AF-9945-B3C0-2769-5968CA5028B2}"/>
                </a:ext>
              </a:extLst>
            </p:cNvPr>
            <p:cNvCxnSpPr>
              <a:cxnSpLocks/>
            </p:cNvCxnSpPr>
            <p:nvPr/>
          </p:nvCxnSpPr>
          <p:spPr>
            <a:xfrm>
              <a:off x="4130218" y="4520750"/>
              <a:ext cx="16862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Rett pilkobling 97">
              <a:extLst>
                <a:ext uri="{FF2B5EF4-FFF2-40B4-BE49-F238E27FC236}">
                  <a16:creationId xmlns:a16="http://schemas.microsoft.com/office/drawing/2014/main" id="{9EE555C4-BD0A-4C90-56F3-ECEDE0393974}"/>
                </a:ext>
              </a:extLst>
            </p:cNvPr>
            <p:cNvCxnSpPr>
              <a:cxnSpLocks/>
              <a:endCxn id="51" idx="0"/>
            </p:cNvCxnSpPr>
            <p:nvPr/>
          </p:nvCxnSpPr>
          <p:spPr>
            <a:xfrm>
              <a:off x="9050660" y="2082666"/>
              <a:ext cx="46" cy="14373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5" name="Rektangel 104">
              <a:extLst>
                <a:ext uri="{FF2B5EF4-FFF2-40B4-BE49-F238E27FC236}">
                  <a16:creationId xmlns:a16="http://schemas.microsoft.com/office/drawing/2014/main" id="{2B7F92B4-0E6F-37DF-A7B0-EADE34BBA7A8}"/>
                </a:ext>
              </a:extLst>
            </p:cNvPr>
            <p:cNvSpPr/>
            <p:nvPr/>
          </p:nvSpPr>
          <p:spPr>
            <a:xfrm>
              <a:off x="2372273" y="668948"/>
              <a:ext cx="987662" cy="25947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There are available resources</a:t>
              </a:r>
            </a:p>
          </p:txBody>
        </p:sp>
        <p:cxnSp>
          <p:nvCxnSpPr>
            <p:cNvPr id="126" name="Rett linje 125">
              <a:extLst>
                <a:ext uri="{FF2B5EF4-FFF2-40B4-BE49-F238E27FC236}">
                  <a16:creationId xmlns:a16="http://schemas.microsoft.com/office/drawing/2014/main" id="{AB5408DA-C023-3707-4D76-68601266DC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7419" y="4194676"/>
              <a:ext cx="267035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Rektangel 127">
              <a:extLst>
                <a:ext uri="{FF2B5EF4-FFF2-40B4-BE49-F238E27FC236}">
                  <a16:creationId xmlns:a16="http://schemas.microsoft.com/office/drawing/2014/main" id="{19F959FA-D888-A9B2-A166-31CA8FDE3F74}"/>
                </a:ext>
              </a:extLst>
            </p:cNvPr>
            <p:cNvSpPr/>
            <p:nvPr/>
          </p:nvSpPr>
          <p:spPr>
            <a:xfrm>
              <a:off x="2990959" y="993034"/>
              <a:ext cx="820613" cy="41719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750" dirty="0"/>
                <a:t>Management commitment to the project</a:t>
              </a:r>
            </a:p>
          </p:txBody>
        </p:sp>
        <p:cxnSp>
          <p:nvCxnSpPr>
            <p:cNvPr id="130" name="Rett pilkobling 129">
              <a:extLst>
                <a:ext uri="{FF2B5EF4-FFF2-40B4-BE49-F238E27FC236}">
                  <a16:creationId xmlns:a16="http://schemas.microsoft.com/office/drawing/2014/main" id="{678D18AD-1414-820F-07BE-153E8A55E366}"/>
                </a:ext>
              </a:extLst>
            </p:cNvPr>
            <p:cNvCxnSpPr>
              <a:cxnSpLocks/>
            </p:cNvCxnSpPr>
            <p:nvPr/>
          </p:nvCxnSpPr>
          <p:spPr>
            <a:xfrm>
              <a:off x="3745041" y="1412518"/>
              <a:ext cx="0" cy="346566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" name="Rektangel 1">
              <a:extLst>
                <a:ext uri="{FF2B5EF4-FFF2-40B4-BE49-F238E27FC236}">
                  <a16:creationId xmlns:a16="http://schemas.microsoft.com/office/drawing/2014/main" id="{1A775594-0EF8-B985-788D-5CFC2E93FFB0}"/>
                </a:ext>
              </a:extLst>
            </p:cNvPr>
            <p:cNvSpPr/>
            <p:nvPr/>
          </p:nvSpPr>
          <p:spPr>
            <a:xfrm>
              <a:off x="2870200" y="1527254"/>
              <a:ext cx="756864" cy="47651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Recruitment of kindergarten </a:t>
              </a:r>
              <a:r>
                <a:rPr lang="en-US" sz="750" dirty="0" err="1"/>
                <a:t>organisations</a:t>
              </a:r>
              <a:endParaRPr lang="en-US" sz="750" dirty="0"/>
            </a:p>
          </p:txBody>
        </p:sp>
        <p:sp>
          <p:nvSpPr>
            <p:cNvPr id="30" name="Rektangel 29">
              <a:extLst>
                <a:ext uri="{FF2B5EF4-FFF2-40B4-BE49-F238E27FC236}">
                  <a16:creationId xmlns:a16="http://schemas.microsoft.com/office/drawing/2014/main" id="{6901BB14-F717-FC88-1143-B6AAAD9E7481}"/>
                </a:ext>
              </a:extLst>
            </p:cNvPr>
            <p:cNvSpPr/>
            <p:nvPr/>
          </p:nvSpPr>
          <p:spPr>
            <a:xfrm>
              <a:off x="4296466" y="1527254"/>
              <a:ext cx="756864" cy="47651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Recruitment of parents of kindergarten children</a:t>
              </a:r>
            </a:p>
          </p:txBody>
        </p:sp>
        <p:cxnSp>
          <p:nvCxnSpPr>
            <p:cNvPr id="33" name="Rett pilkobling 32">
              <a:extLst>
                <a:ext uri="{FF2B5EF4-FFF2-40B4-BE49-F238E27FC236}">
                  <a16:creationId xmlns:a16="http://schemas.microsoft.com/office/drawing/2014/main" id="{5E7BBD2A-B4B3-00BF-67AA-429463BF8EF5}"/>
                </a:ext>
              </a:extLst>
            </p:cNvPr>
            <p:cNvCxnSpPr>
              <a:cxnSpLocks/>
              <a:stCxn id="30" idx="3"/>
              <a:endCxn id="8" idx="1"/>
            </p:cNvCxnSpPr>
            <p:nvPr/>
          </p:nvCxnSpPr>
          <p:spPr>
            <a:xfrm>
              <a:off x="5053330" y="1765509"/>
              <a:ext cx="23096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Rett pilkobling 33">
              <a:extLst>
                <a:ext uri="{FF2B5EF4-FFF2-40B4-BE49-F238E27FC236}">
                  <a16:creationId xmlns:a16="http://schemas.microsoft.com/office/drawing/2014/main" id="{CBF547F3-A138-E63C-CA77-DC68BD784124}"/>
                </a:ext>
              </a:extLst>
            </p:cNvPr>
            <p:cNvCxnSpPr>
              <a:cxnSpLocks/>
            </p:cNvCxnSpPr>
            <p:nvPr/>
          </p:nvCxnSpPr>
          <p:spPr>
            <a:xfrm>
              <a:off x="5151218" y="1327564"/>
              <a:ext cx="0" cy="4379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0950A8AF-3F3C-2453-2FCE-7E8D88A251FB}"/>
                </a:ext>
              </a:extLst>
            </p:cNvPr>
            <p:cNvSpPr/>
            <p:nvPr/>
          </p:nvSpPr>
          <p:spPr>
            <a:xfrm>
              <a:off x="3474625" y="668948"/>
              <a:ext cx="1133189" cy="25947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750" dirty="0"/>
                <a:t>Sufficient information to teachers and parents</a:t>
              </a:r>
            </a:p>
          </p:txBody>
        </p:sp>
        <p:cxnSp>
          <p:nvCxnSpPr>
            <p:cNvPr id="68" name="Rett pilkobling 67">
              <a:extLst>
                <a:ext uri="{FF2B5EF4-FFF2-40B4-BE49-F238E27FC236}">
                  <a16:creationId xmlns:a16="http://schemas.microsoft.com/office/drawing/2014/main" id="{74A6D96A-F16E-FDAA-70FE-82E4BE89C7C8}"/>
                </a:ext>
              </a:extLst>
            </p:cNvPr>
            <p:cNvCxnSpPr>
              <a:cxnSpLocks/>
              <a:endCxn id="48" idx="0"/>
            </p:cNvCxnSpPr>
            <p:nvPr/>
          </p:nvCxnSpPr>
          <p:spPr>
            <a:xfrm>
              <a:off x="4750807" y="2082666"/>
              <a:ext cx="1" cy="123217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6" name="Rektangel 75">
              <a:extLst>
                <a:ext uri="{FF2B5EF4-FFF2-40B4-BE49-F238E27FC236}">
                  <a16:creationId xmlns:a16="http://schemas.microsoft.com/office/drawing/2014/main" id="{156F4B9D-8D6B-0D8F-DFD6-A2D3133E708E}"/>
                </a:ext>
              </a:extLst>
            </p:cNvPr>
            <p:cNvSpPr/>
            <p:nvPr/>
          </p:nvSpPr>
          <p:spPr>
            <a:xfrm>
              <a:off x="5092208" y="1006628"/>
              <a:ext cx="4366380" cy="38054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Adequate digital infrastructure and communication with project coordinator</a:t>
              </a:r>
            </a:p>
          </p:txBody>
        </p:sp>
        <p:cxnSp>
          <p:nvCxnSpPr>
            <p:cNvPr id="78" name="Rett pilkobling 77">
              <a:extLst>
                <a:ext uri="{FF2B5EF4-FFF2-40B4-BE49-F238E27FC236}">
                  <a16:creationId xmlns:a16="http://schemas.microsoft.com/office/drawing/2014/main" id="{08F12A29-B5A5-3CCC-592C-E3BDBFC11D65}"/>
                </a:ext>
              </a:extLst>
            </p:cNvPr>
            <p:cNvCxnSpPr>
              <a:cxnSpLocks/>
              <a:stCxn id="2" idx="3"/>
              <a:endCxn id="30" idx="1"/>
            </p:cNvCxnSpPr>
            <p:nvPr/>
          </p:nvCxnSpPr>
          <p:spPr>
            <a:xfrm>
              <a:off x="3627064" y="1765509"/>
              <a:ext cx="66940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Rett pilkobling 92">
              <a:extLst>
                <a:ext uri="{FF2B5EF4-FFF2-40B4-BE49-F238E27FC236}">
                  <a16:creationId xmlns:a16="http://schemas.microsoft.com/office/drawing/2014/main" id="{3B5C5740-E0B6-E9FF-C05B-5174B7D48C71}"/>
                </a:ext>
              </a:extLst>
            </p:cNvPr>
            <p:cNvCxnSpPr>
              <a:cxnSpLocks/>
            </p:cNvCxnSpPr>
            <p:nvPr/>
          </p:nvCxnSpPr>
          <p:spPr>
            <a:xfrm>
              <a:off x="6175664" y="1387177"/>
              <a:ext cx="0" cy="3783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Rett pilkobling 103">
              <a:extLst>
                <a:ext uri="{FF2B5EF4-FFF2-40B4-BE49-F238E27FC236}">
                  <a16:creationId xmlns:a16="http://schemas.microsoft.com/office/drawing/2014/main" id="{45323C7E-B8C5-D940-3E8B-40129CA0CC65}"/>
                </a:ext>
              </a:extLst>
            </p:cNvPr>
            <p:cNvCxnSpPr>
              <a:cxnSpLocks/>
              <a:stCxn id="76" idx="2"/>
            </p:cNvCxnSpPr>
            <p:nvPr/>
          </p:nvCxnSpPr>
          <p:spPr>
            <a:xfrm flipH="1">
              <a:off x="7269582" y="1387177"/>
              <a:ext cx="5816" cy="37088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Rett pilkobling 105">
              <a:extLst>
                <a:ext uri="{FF2B5EF4-FFF2-40B4-BE49-F238E27FC236}">
                  <a16:creationId xmlns:a16="http://schemas.microsoft.com/office/drawing/2014/main" id="{8C4F326F-2FDE-8C4F-3440-956F60295694}"/>
                </a:ext>
              </a:extLst>
            </p:cNvPr>
            <p:cNvCxnSpPr>
              <a:cxnSpLocks/>
            </p:cNvCxnSpPr>
            <p:nvPr/>
          </p:nvCxnSpPr>
          <p:spPr>
            <a:xfrm>
              <a:off x="8353032" y="1387177"/>
              <a:ext cx="0" cy="3752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Rett pilkobling 106">
              <a:extLst>
                <a:ext uri="{FF2B5EF4-FFF2-40B4-BE49-F238E27FC236}">
                  <a16:creationId xmlns:a16="http://schemas.microsoft.com/office/drawing/2014/main" id="{4FBED7A8-D1DF-D7C7-B927-9117F3A2A653}"/>
                </a:ext>
              </a:extLst>
            </p:cNvPr>
            <p:cNvCxnSpPr>
              <a:cxnSpLocks/>
            </p:cNvCxnSpPr>
            <p:nvPr/>
          </p:nvCxnSpPr>
          <p:spPr>
            <a:xfrm>
              <a:off x="9423714" y="1387177"/>
              <a:ext cx="0" cy="3702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6" name="Rett pilkobling 205">
              <a:extLst>
                <a:ext uri="{FF2B5EF4-FFF2-40B4-BE49-F238E27FC236}">
                  <a16:creationId xmlns:a16="http://schemas.microsoft.com/office/drawing/2014/main" id="{99006FB0-672F-0B58-B808-5F72D425AE8E}"/>
                </a:ext>
              </a:extLst>
            </p:cNvPr>
            <p:cNvCxnSpPr>
              <a:cxnSpLocks/>
            </p:cNvCxnSpPr>
            <p:nvPr/>
          </p:nvCxnSpPr>
          <p:spPr>
            <a:xfrm>
              <a:off x="3917213" y="942696"/>
              <a:ext cx="0" cy="819720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2" name="Rett linje 251">
              <a:extLst>
                <a:ext uri="{FF2B5EF4-FFF2-40B4-BE49-F238E27FC236}">
                  <a16:creationId xmlns:a16="http://schemas.microsoft.com/office/drawing/2014/main" id="{A4B44B18-467C-EEE5-8CF2-B35C22BB1ED7}"/>
                </a:ext>
              </a:extLst>
            </p:cNvPr>
            <p:cNvCxnSpPr>
              <a:cxnSpLocks/>
            </p:cNvCxnSpPr>
            <p:nvPr/>
          </p:nvCxnSpPr>
          <p:spPr>
            <a:xfrm>
              <a:off x="3388738" y="2087910"/>
              <a:ext cx="664987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8" name="Rett pilkobling 267">
              <a:extLst>
                <a:ext uri="{FF2B5EF4-FFF2-40B4-BE49-F238E27FC236}">
                  <a16:creationId xmlns:a16="http://schemas.microsoft.com/office/drawing/2014/main" id="{F82977C8-CDC2-0453-0460-0FAE46F9AD85}"/>
                </a:ext>
              </a:extLst>
            </p:cNvPr>
            <p:cNvCxnSpPr>
              <a:cxnSpLocks/>
            </p:cNvCxnSpPr>
            <p:nvPr/>
          </p:nvCxnSpPr>
          <p:spPr>
            <a:xfrm>
              <a:off x="4118155" y="2087910"/>
              <a:ext cx="12755" cy="2432840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4" name="Rett linje 293">
              <a:extLst>
                <a:ext uri="{FF2B5EF4-FFF2-40B4-BE49-F238E27FC236}">
                  <a16:creationId xmlns:a16="http://schemas.microsoft.com/office/drawing/2014/main" id="{01EE25F2-55A3-93CF-BD5B-30501DEF1B2F}"/>
                </a:ext>
              </a:extLst>
            </p:cNvPr>
            <p:cNvCxnSpPr>
              <a:cxnSpLocks/>
            </p:cNvCxnSpPr>
            <p:nvPr/>
          </p:nvCxnSpPr>
          <p:spPr>
            <a:xfrm>
              <a:off x="4614109" y="2974357"/>
              <a:ext cx="4454035" cy="12034"/>
            </a:xfrm>
            <a:prstGeom prst="line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6" name="Rett linje 295">
              <a:extLst>
                <a:ext uri="{FF2B5EF4-FFF2-40B4-BE49-F238E27FC236}">
                  <a16:creationId xmlns:a16="http://schemas.microsoft.com/office/drawing/2014/main" id="{4DB144DC-C334-62D8-EE3C-1A535F3B616E}"/>
                </a:ext>
              </a:extLst>
            </p:cNvPr>
            <p:cNvCxnSpPr>
              <a:cxnSpLocks/>
              <a:stCxn id="50" idx="2"/>
            </p:cNvCxnSpPr>
            <p:nvPr/>
          </p:nvCxnSpPr>
          <p:spPr>
            <a:xfrm flipH="1">
              <a:off x="6091128" y="2832853"/>
              <a:ext cx="1" cy="25215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0" name="Rett linje 299">
              <a:extLst>
                <a:ext uri="{FF2B5EF4-FFF2-40B4-BE49-F238E27FC236}">
                  <a16:creationId xmlns:a16="http://schemas.microsoft.com/office/drawing/2014/main" id="{4C99393D-8C37-D52E-C32B-D3BCEED77456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>
              <a:off x="7607634" y="2834954"/>
              <a:ext cx="0" cy="26569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2" name="Rett linje 301">
              <a:extLst>
                <a:ext uri="{FF2B5EF4-FFF2-40B4-BE49-F238E27FC236}">
                  <a16:creationId xmlns:a16="http://schemas.microsoft.com/office/drawing/2014/main" id="{33FA2D77-CCE4-4710-B981-2B28B0A537CD}"/>
                </a:ext>
              </a:extLst>
            </p:cNvPr>
            <p:cNvCxnSpPr>
              <a:cxnSpLocks/>
            </p:cNvCxnSpPr>
            <p:nvPr/>
          </p:nvCxnSpPr>
          <p:spPr>
            <a:xfrm>
              <a:off x="4918344" y="3085007"/>
              <a:ext cx="2689290" cy="1564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5" name="Rett linje 304">
              <a:extLst>
                <a:ext uri="{FF2B5EF4-FFF2-40B4-BE49-F238E27FC236}">
                  <a16:creationId xmlns:a16="http://schemas.microsoft.com/office/drawing/2014/main" id="{D9DCA5C1-9705-F7AD-9973-9D4E2D631FAA}"/>
                </a:ext>
              </a:extLst>
            </p:cNvPr>
            <p:cNvCxnSpPr>
              <a:cxnSpLocks/>
              <a:stCxn id="51" idx="2"/>
            </p:cNvCxnSpPr>
            <p:nvPr/>
          </p:nvCxnSpPr>
          <p:spPr>
            <a:xfrm flipH="1">
              <a:off x="9050660" y="2852389"/>
              <a:ext cx="46" cy="34205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Rett pilkobling 308">
              <a:extLst>
                <a:ext uri="{FF2B5EF4-FFF2-40B4-BE49-F238E27FC236}">
                  <a16:creationId xmlns:a16="http://schemas.microsoft.com/office/drawing/2014/main" id="{122CCCE9-40D7-2E94-15CB-0494A4C1B718}"/>
                </a:ext>
              </a:extLst>
            </p:cNvPr>
            <p:cNvCxnSpPr>
              <a:cxnSpLocks/>
            </p:cNvCxnSpPr>
            <p:nvPr/>
          </p:nvCxnSpPr>
          <p:spPr>
            <a:xfrm>
              <a:off x="5268995" y="3085007"/>
              <a:ext cx="0" cy="53899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Rett linje 315">
              <a:extLst>
                <a:ext uri="{FF2B5EF4-FFF2-40B4-BE49-F238E27FC236}">
                  <a16:creationId xmlns:a16="http://schemas.microsoft.com/office/drawing/2014/main" id="{78E7FD62-9039-8A20-B031-BB44AF9135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8344" y="2839366"/>
              <a:ext cx="0" cy="24564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Rett linje 325">
              <a:extLst>
                <a:ext uri="{FF2B5EF4-FFF2-40B4-BE49-F238E27FC236}">
                  <a16:creationId xmlns:a16="http://schemas.microsoft.com/office/drawing/2014/main" id="{635C52C4-D50B-F6A8-F7CB-094A79F9344A}"/>
                </a:ext>
              </a:extLst>
            </p:cNvPr>
            <p:cNvCxnSpPr>
              <a:cxnSpLocks/>
            </p:cNvCxnSpPr>
            <p:nvPr/>
          </p:nvCxnSpPr>
          <p:spPr>
            <a:xfrm>
              <a:off x="5268995" y="3194448"/>
              <a:ext cx="378166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2" name="Rett linje 331">
              <a:extLst>
                <a:ext uri="{FF2B5EF4-FFF2-40B4-BE49-F238E27FC236}">
                  <a16:creationId xmlns:a16="http://schemas.microsoft.com/office/drawing/2014/main" id="{482C140F-FC4D-80B8-95F8-557B5EE47AEC}"/>
                </a:ext>
              </a:extLst>
            </p:cNvPr>
            <p:cNvCxnSpPr>
              <a:cxnSpLocks/>
            </p:cNvCxnSpPr>
            <p:nvPr/>
          </p:nvCxnSpPr>
          <p:spPr>
            <a:xfrm>
              <a:off x="4966966" y="4928568"/>
              <a:ext cx="916683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9" name="Rett pilkobling 338">
              <a:extLst>
                <a:ext uri="{FF2B5EF4-FFF2-40B4-BE49-F238E27FC236}">
                  <a16:creationId xmlns:a16="http://schemas.microsoft.com/office/drawing/2014/main" id="{C2135A8E-83FD-4B9D-5AA9-83E7F3C92F00}"/>
                </a:ext>
              </a:extLst>
            </p:cNvPr>
            <p:cNvCxnSpPr>
              <a:cxnSpLocks/>
            </p:cNvCxnSpPr>
            <p:nvPr/>
          </p:nvCxnSpPr>
          <p:spPr>
            <a:xfrm>
              <a:off x="4629564" y="4083180"/>
              <a:ext cx="0" cy="2208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2" name="Rett pilkobling 371">
              <a:extLst>
                <a:ext uri="{FF2B5EF4-FFF2-40B4-BE49-F238E27FC236}">
                  <a16:creationId xmlns:a16="http://schemas.microsoft.com/office/drawing/2014/main" id="{A95C786C-FDEC-C5CF-2F29-00E30DBA2B3E}"/>
                </a:ext>
              </a:extLst>
            </p:cNvPr>
            <p:cNvCxnSpPr>
              <a:cxnSpLocks/>
              <a:endCxn id="16" idx="0"/>
            </p:cNvCxnSpPr>
            <p:nvPr/>
          </p:nvCxnSpPr>
          <p:spPr>
            <a:xfrm>
              <a:off x="7844978" y="4192954"/>
              <a:ext cx="0" cy="16911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3" name="Rett pilkobling 372">
              <a:extLst>
                <a:ext uri="{FF2B5EF4-FFF2-40B4-BE49-F238E27FC236}">
                  <a16:creationId xmlns:a16="http://schemas.microsoft.com/office/drawing/2014/main" id="{484DAB44-3DC6-C3AC-A48F-4CAC10792194}"/>
                </a:ext>
              </a:extLst>
            </p:cNvPr>
            <p:cNvCxnSpPr>
              <a:cxnSpLocks/>
            </p:cNvCxnSpPr>
            <p:nvPr/>
          </p:nvCxnSpPr>
          <p:spPr>
            <a:xfrm>
              <a:off x="9077206" y="4192954"/>
              <a:ext cx="0" cy="1806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8" name="Rett linje 377">
              <a:extLst>
                <a:ext uri="{FF2B5EF4-FFF2-40B4-BE49-F238E27FC236}">
                  <a16:creationId xmlns:a16="http://schemas.microsoft.com/office/drawing/2014/main" id="{9C1F0A3B-1281-21A4-8BB4-6FC0CD1885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9950" y="4909858"/>
              <a:ext cx="187375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Rett pilkobling 379">
              <a:extLst>
                <a:ext uri="{FF2B5EF4-FFF2-40B4-BE49-F238E27FC236}">
                  <a16:creationId xmlns:a16="http://schemas.microsoft.com/office/drawing/2014/main" id="{717A8877-5528-07FC-F30A-CE70D574CD2D}"/>
                </a:ext>
              </a:extLst>
            </p:cNvPr>
            <p:cNvCxnSpPr>
              <a:cxnSpLocks/>
              <a:endCxn id="88" idx="0"/>
            </p:cNvCxnSpPr>
            <p:nvPr/>
          </p:nvCxnSpPr>
          <p:spPr>
            <a:xfrm>
              <a:off x="9863710" y="4719533"/>
              <a:ext cx="0" cy="4101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2" name="Rett pilkobling 381">
              <a:extLst>
                <a:ext uri="{FF2B5EF4-FFF2-40B4-BE49-F238E27FC236}">
                  <a16:creationId xmlns:a16="http://schemas.microsoft.com/office/drawing/2014/main" id="{734B50BB-9C5F-98D5-44EE-7C335DDD5AC8}"/>
                </a:ext>
              </a:extLst>
            </p:cNvPr>
            <p:cNvCxnSpPr>
              <a:cxnSpLocks/>
            </p:cNvCxnSpPr>
            <p:nvPr/>
          </p:nvCxnSpPr>
          <p:spPr>
            <a:xfrm>
              <a:off x="4972774" y="4928568"/>
              <a:ext cx="0" cy="1507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0" name="Rett linje 389">
              <a:extLst>
                <a:ext uri="{FF2B5EF4-FFF2-40B4-BE49-F238E27FC236}">
                  <a16:creationId xmlns:a16="http://schemas.microsoft.com/office/drawing/2014/main" id="{D2C38A6A-8672-4430-D69C-C3EEB75EE305}"/>
                </a:ext>
              </a:extLst>
            </p:cNvPr>
            <p:cNvCxnSpPr>
              <a:cxnSpLocks/>
            </p:cNvCxnSpPr>
            <p:nvPr/>
          </p:nvCxnSpPr>
          <p:spPr>
            <a:xfrm>
              <a:off x="9095086" y="4705325"/>
              <a:ext cx="0" cy="20453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Rett linje 390">
              <a:extLst>
                <a:ext uri="{FF2B5EF4-FFF2-40B4-BE49-F238E27FC236}">
                  <a16:creationId xmlns:a16="http://schemas.microsoft.com/office/drawing/2014/main" id="{18A45929-E95B-C531-BD92-CCB2FD5461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72651" y="5014579"/>
              <a:ext cx="1797879" cy="38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Rett linje 391">
              <a:extLst>
                <a:ext uri="{FF2B5EF4-FFF2-40B4-BE49-F238E27FC236}">
                  <a16:creationId xmlns:a16="http://schemas.microsoft.com/office/drawing/2014/main" id="{43B06B26-7D89-94FE-8A65-484DD4C327F5}"/>
                </a:ext>
              </a:extLst>
            </p:cNvPr>
            <p:cNvCxnSpPr>
              <a:cxnSpLocks/>
            </p:cNvCxnSpPr>
            <p:nvPr/>
          </p:nvCxnSpPr>
          <p:spPr>
            <a:xfrm>
              <a:off x="8870530" y="4704058"/>
              <a:ext cx="1" cy="42560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Rett pilkobling 398">
              <a:extLst>
                <a:ext uri="{FF2B5EF4-FFF2-40B4-BE49-F238E27FC236}">
                  <a16:creationId xmlns:a16="http://schemas.microsoft.com/office/drawing/2014/main" id="{128EFE96-7799-404D-E0E8-9756DF4FA76E}"/>
                </a:ext>
              </a:extLst>
            </p:cNvPr>
            <p:cNvCxnSpPr>
              <a:cxnSpLocks/>
            </p:cNvCxnSpPr>
            <p:nvPr/>
          </p:nvCxnSpPr>
          <p:spPr>
            <a:xfrm>
              <a:off x="7072651" y="4711945"/>
              <a:ext cx="0" cy="306523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8" name="Rett linje 417">
              <a:extLst>
                <a:ext uri="{FF2B5EF4-FFF2-40B4-BE49-F238E27FC236}">
                  <a16:creationId xmlns:a16="http://schemas.microsoft.com/office/drawing/2014/main" id="{D5DABD6B-757C-9550-B147-11EF8390CD7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978379" y="4826726"/>
              <a:ext cx="2116707" cy="1425"/>
            </a:xfrm>
            <a:prstGeom prst="line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4" name="Rett linje 423">
              <a:extLst>
                <a:ext uri="{FF2B5EF4-FFF2-40B4-BE49-F238E27FC236}">
                  <a16:creationId xmlns:a16="http://schemas.microsoft.com/office/drawing/2014/main" id="{E81AF73E-5DF0-476C-41E8-9B6071880496}"/>
                </a:ext>
              </a:extLst>
            </p:cNvPr>
            <p:cNvCxnSpPr>
              <a:cxnSpLocks/>
            </p:cNvCxnSpPr>
            <p:nvPr/>
          </p:nvCxnSpPr>
          <p:spPr>
            <a:xfrm>
              <a:off x="4564971" y="5653324"/>
              <a:ext cx="271343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6" name="Rett linje 425">
              <a:extLst>
                <a:ext uri="{FF2B5EF4-FFF2-40B4-BE49-F238E27FC236}">
                  <a16:creationId xmlns:a16="http://schemas.microsoft.com/office/drawing/2014/main" id="{BDD79FA6-0737-4AB4-3719-B2BC1E39F90A}"/>
                </a:ext>
              </a:extLst>
            </p:cNvPr>
            <p:cNvCxnSpPr>
              <a:cxnSpLocks/>
              <a:stCxn id="18" idx="2"/>
            </p:cNvCxnSpPr>
            <p:nvPr/>
          </p:nvCxnSpPr>
          <p:spPr>
            <a:xfrm>
              <a:off x="7278405" y="5541025"/>
              <a:ext cx="0" cy="1122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Rett pilkobling 426">
              <a:extLst>
                <a:ext uri="{FF2B5EF4-FFF2-40B4-BE49-F238E27FC236}">
                  <a16:creationId xmlns:a16="http://schemas.microsoft.com/office/drawing/2014/main" id="{BA382B54-2E5F-BAC1-6F94-D2D8F12B4C2C}"/>
                </a:ext>
              </a:extLst>
            </p:cNvPr>
            <p:cNvCxnSpPr>
              <a:cxnSpLocks/>
              <a:endCxn id="87" idx="2"/>
            </p:cNvCxnSpPr>
            <p:nvPr/>
          </p:nvCxnSpPr>
          <p:spPr>
            <a:xfrm flipV="1">
              <a:off x="4564971" y="5528611"/>
              <a:ext cx="0" cy="1247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8" name="Rett linje 437">
              <a:extLst>
                <a:ext uri="{FF2B5EF4-FFF2-40B4-BE49-F238E27FC236}">
                  <a16:creationId xmlns:a16="http://schemas.microsoft.com/office/drawing/2014/main" id="{F142528E-335C-7653-B26C-D9A6DB11D623}"/>
                </a:ext>
              </a:extLst>
            </p:cNvPr>
            <p:cNvCxnSpPr>
              <a:cxnSpLocks/>
              <a:stCxn id="90" idx="2"/>
            </p:cNvCxnSpPr>
            <p:nvPr/>
          </p:nvCxnSpPr>
          <p:spPr>
            <a:xfrm>
              <a:off x="8611953" y="5528611"/>
              <a:ext cx="0" cy="121338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Rektangel 2">
              <a:extLst>
                <a:ext uri="{FF2B5EF4-FFF2-40B4-BE49-F238E27FC236}">
                  <a16:creationId xmlns:a16="http://schemas.microsoft.com/office/drawing/2014/main" id="{27B613E8-55A1-799F-DC08-2A7CC7AFC7E8}"/>
                </a:ext>
              </a:extLst>
            </p:cNvPr>
            <p:cNvSpPr/>
            <p:nvPr/>
          </p:nvSpPr>
          <p:spPr>
            <a:xfrm>
              <a:off x="4082843" y="1020189"/>
              <a:ext cx="822885" cy="4135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750" dirty="0"/>
                <a:t>Willingness of parents to participate</a:t>
              </a:r>
            </a:p>
          </p:txBody>
        </p:sp>
        <p:cxnSp>
          <p:nvCxnSpPr>
            <p:cNvPr id="12" name="Rett pilkobling 11">
              <a:extLst>
                <a:ext uri="{FF2B5EF4-FFF2-40B4-BE49-F238E27FC236}">
                  <a16:creationId xmlns:a16="http://schemas.microsoft.com/office/drawing/2014/main" id="{CA50374C-FE66-D782-4A0F-63292F19B41B}"/>
                </a:ext>
              </a:extLst>
            </p:cNvPr>
            <p:cNvCxnSpPr>
              <a:cxnSpLocks/>
            </p:cNvCxnSpPr>
            <p:nvPr/>
          </p:nvCxnSpPr>
          <p:spPr>
            <a:xfrm>
              <a:off x="4629564" y="4086188"/>
              <a:ext cx="5018210" cy="952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tt pilkobling 38">
              <a:extLst>
                <a:ext uri="{FF2B5EF4-FFF2-40B4-BE49-F238E27FC236}">
                  <a16:creationId xmlns:a16="http://schemas.microsoft.com/office/drawing/2014/main" id="{77CEE3E7-8257-AA9E-64AA-60DCF645C61E}"/>
                </a:ext>
              </a:extLst>
            </p:cNvPr>
            <p:cNvCxnSpPr>
              <a:cxnSpLocks/>
            </p:cNvCxnSpPr>
            <p:nvPr/>
          </p:nvCxnSpPr>
          <p:spPr>
            <a:xfrm>
              <a:off x="4121480" y="1442288"/>
              <a:ext cx="0" cy="322605"/>
            </a:xfrm>
            <a:prstGeom prst="straightConnector1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Rett pilkobling 140">
              <a:extLst>
                <a:ext uri="{FF2B5EF4-FFF2-40B4-BE49-F238E27FC236}">
                  <a16:creationId xmlns:a16="http://schemas.microsoft.com/office/drawing/2014/main" id="{7F7A3D24-6C67-522C-F95E-0FD79ADADD02}"/>
                </a:ext>
              </a:extLst>
            </p:cNvPr>
            <p:cNvCxnSpPr>
              <a:cxnSpLocks/>
              <a:endCxn id="54" idx="3"/>
            </p:cNvCxnSpPr>
            <p:nvPr/>
          </p:nvCxnSpPr>
          <p:spPr>
            <a:xfrm flipH="1">
              <a:off x="9520491" y="3623997"/>
              <a:ext cx="505715" cy="728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0" name="Rett pilkobling 239">
              <a:extLst>
                <a:ext uri="{FF2B5EF4-FFF2-40B4-BE49-F238E27FC236}">
                  <a16:creationId xmlns:a16="http://schemas.microsoft.com/office/drawing/2014/main" id="{E3941F52-D549-1324-D6DF-B9509D2ADDF2}"/>
                </a:ext>
              </a:extLst>
            </p:cNvPr>
            <p:cNvCxnSpPr>
              <a:cxnSpLocks/>
            </p:cNvCxnSpPr>
            <p:nvPr/>
          </p:nvCxnSpPr>
          <p:spPr>
            <a:xfrm>
              <a:off x="2733233" y="3623997"/>
              <a:ext cx="1303028" cy="171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Rett pilkobling 323">
              <a:extLst>
                <a:ext uri="{FF2B5EF4-FFF2-40B4-BE49-F238E27FC236}">
                  <a16:creationId xmlns:a16="http://schemas.microsoft.com/office/drawing/2014/main" id="{8C136468-9FBC-089E-4352-21655D5842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30180" y="3987176"/>
              <a:ext cx="0" cy="9600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1" name="Rett pilkobling 330">
              <a:extLst>
                <a:ext uri="{FF2B5EF4-FFF2-40B4-BE49-F238E27FC236}">
                  <a16:creationId xmlns:a16="http://schemas.microsoft.com/office/drawing/2014/main" id="{8D079EAD-1577-248E-7F47-2C784BEFDA48}"/>
                </a:ext>
              </a:extLst>
            </p:cNvPr>
            <p:cNvCxnSpPr>
              <a:cxnSpLocks/>
            </p:cNvCxnSpPr>
            <p:nvPr/>
          </p:nvCxnSpPr>
          <p:spPr>
            <a:xfrm>
              <a:off x="6480918" y="3100652"/>
              <a:ext cx="0" cy="3482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3" name="Rett pilkobling 332">
              <a:extLst>
                <a:ext uri="{FF2B5EF4-FFF2-40B4-BE49-F238E27FC236}">
                  <a16:creationId xmlns:a16="http://schemas.microsoft.com/office/drawing/2014/main" id="{233DAA59-9953-ADB5-D8D3-2E758CC42104}"/>
                </a:ext>
              </a:extLst>
            </p:cNvPr>
            <p:cNvCxnSpPr>
              <a:cxnSpLocks/>
            </p:cNvCxnSpPr>
            <p:nvPr/>
          </p:nvCxnSpPr>
          <p:spPr>
            <a:xfrm>
              <a:off x="7010433" y="3194448"/>
              <a:ext cx="0" cy="2544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Rett pilkobling 93">
              <a:extLst>
                <a:ext uri="{FF2B5EF4-FFF2-40B4-BE49-F238E27FC236}">
                  <a16:creationId xmlns:a16="http://schemas.microsoft.com/office/drawing/2014/main" id="{AD24EF79-26C5-EC10-024B-47234253EF1B}"/>
                </a:ext>
              </a:extLst>
            </p:cNvPr>
            <p:cNvCxnSpPr>
              <a:cxnSpLocks/>
            </p:cNvCxnSpPr>
            <p:nvPr/>
          </p:nvCxnSpPr>
          <p:spPr>
            <a:xfrm>
              <a:off x="6723209" y="3987176"/>
              <a:ext cx="0" cy="108535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Rett pilkobling 111">
              <a:extLst>
                <a:ext uri="{FF2B5EF4-FFF2-40B4-BE49-F238E27FC236}">
                  <a16:creationId xmlns:a16="http://schemas.microsoft.com/office/drawing/2014/main" id="{139CEB9C-D52A-33D7-48B1-FAD45E509F9B}"/>
                </a:ext>
              </a:extLst>
            </p:cNvPr>
            <p:cNvCxnSpPr>
              <a:cxnSpLocks/>
            </p:cNvCxnSpPr>
            <p:nvPr/>
          </p:nvCxnSpPr>
          <p:spPr>
            <a:xfrm>
              <a:off x="4396790" y="5526453"/>
              <a:ext cx="0" cy="437961"/>
            </a:xfrm>
            <a:prstGeom prst="straightConnector1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Rett pilkobling 113">
              <a:extLst>
                <a:ext uri="{FF2B5EF4-FFF2-40B4-BE49-F238E27FC236}">
                  <a16:creationId xmlns:a16="http://schemas.microsoft.com/office/drawing/2014/main" id="{11B17C44-39D7-D721-E48E-0159C018AF02}"/>
                </a:ext>
              </a:extLst>
            </p:cNvPr>
            <p:cNvCxnSpPr>
              <a:cxnSpLocks/>
              <a:endCxn id="89" idx="1"/>
            </p:cNvCxnSpPr>
            <p:nvPr/>
          </p:nvCxnSpPr>
          <p:spPr>
            <a:xfrm>
              <a:off x="4396790" y="5964414"/>
              <a:ext cx="30586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ektangel 128">
              <a:extLst>
                <a:ext uri="{FF2B5EF4-FFF2-40B4-BE49-F238E27FC236}">
                  <a16:creationId xmlns:a16="http://schemas.microsoft.com/office/drawing/2014/main" id="{10E7B2AB-5765-DD99-AAFD-4F53D2C735B7}"/>
                </a:ext>
              </a:extLst>
            </p:cNvPr>
            <p:cNvSpPr/>
            <p:nvPr/>
          </p:nvSpPr>
          <p:spPr>
            <a:xfrm>
              <a:off x="8167593" y="5640868"/>
              <a:ext cx="648690" cy="2163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750" dirty="0">
                  <a:ea typeface="+mn-lt"/>
                  <a:cs typeface="+mn-lt"/>
                </a:rPr>
                <a:t>Lower costs of care</a:t>
              </a:r>
            </a:p>
          </p:txBody>
        </p:sp>
        <p:sp>
          <p:nvSpPr>
            <p:cNvPr id="131" name="Rektangel 130">
              <a:extLst>
                <a:ext uri="{FF2B5EF4-FFF2-40B4-BE49-F238E27FC236}">
                  <a16:creationId xmlns:a16="http://schemas.microsoft.com/office/drawing/2014/main" id="{A0C0B6F6-E444-CA1D-2920-25E53142E2CD}"/>
                </a:ext>
              </a:extLst>
            </p:cNvPr>
            <p:cNvSpPr/>
            <p:nvPr/>
          </p:nvSpPr>
          <p:spPr>
            <a:xfrm>
              <a:off x="8311311" y="5944595"/>
              <a:ext cx="739349" cy="2163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750" dirty="0">
                  <a:ea typeface="+mn-lt"/>
                  <a:cs typeface="+mn-lt"/>
                </a:rPr>
                <a:t>Higher quality of care</a:t>
              </a:r>
            </a:p>
          </p:txBody>
        </p:sp>
        <p:cxnSp>
          <p:nvCxnSpPr>
            <p:cNvPr id="139" name="Rett pilkobling 138">
              <a:extLst>
                <a:ext uri="{FF2B5EF4-FFF2-40B4-BE49-F238E27FC236}">
                  <a16:creationId xmlns:a16="http://schemas.microsoft.com/office/drawing/2014/main" id="{FD8380F0-845F-4565-9C45-78AD483C6DFD}"/>
                </a:ext>
              </a:extLst>
            </p:cNvPr>
            <p:cNvCxnSpPr>
              <a:cxnSpLocks/>
            </p:cNvCxnSpPr>
            <p:nvPr/>
          </p:nvCxnSpPr>
          <p:spPr>
            <a:xfrm>
              <a:off x="8877327" y="5541025"/>
              <a:ext cx="0" cy="4009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Rett linje 141">
              <a:extLst>
                <a:ext uri="{FF2B5EF4-FFF2-40B4-BE49-F238E27FC236}">
                  <a16:creationId xmlns:a16="http://schemas.microsoft.com/office/drawing/2014/main" id="{3D823233-28B8-647F-871B-E5EF42BBA0FF}"/>
                </a:ext>
              </a:extLst>
            </p:cNvPr>
            <p:cNvCxnSpPr>
              <a:cxnSpLocks/>
            </p:cNvCxnSpPr>
            <p:nvPr/>
          </p:nvCxnSpPr>
          <p:spPr>
            <a:xfrm>
              <a:off x="7989950" y="5766213"/>
              <a:ext cx="0" cy="2865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Rett linje 144">
              <a:extLst>
                <a:ext uri="{FF2B5EF4-FFF2-40B4-BE49-F238E27FC236}">
                  <a16:creationId xmlns:a16="http://schemas.microsoft.com/office/drawing/2014/main" id="{601D326A-FB26-DF60-2DC2-F28019EF8B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9950" y="6051019"/>
              <a:ext cx="32136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Rett linje 148">
              <a:extLst>
                <a:ext uri="{FF2B5EF4-FFF2-40B4-BE49-F238E27FC236}">
                  <a16:creationId xmlns:a16="http://schemas.microsoft.com/office/drawing/2014/main" id="{762088B5-AADE-417F-C4A7-E7968EE7BD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9950" y="5766213"/>
              <a:ext cx="1710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6FBF15BC-217E-6EC2-6316-2DD883A675FE}"/>
                </a:ext>
              </a:extLst>
            </p:cNvPr>
            <p:cNvSpPr txBox="1"/>
            <p:nvPr/>
          </p:nvSpPr>
          <p:spPr>
            <a:xfrm>
              <a:off x="5174243" y="436430"/>
              <a:ext cx="18430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A </a:t>
              </a:r>
              <a:r>
                <a:rPr lang="nb-NO" dirty="0" err="1"/>
                <a:t>logic</a:t>
              </a:r>
              <a:r>
                <a:rPr lang="nb-NO" dirty="0"/>
                <a:t> </a:t>
              </a:r>
              <a:r>
                <a:rPr lang="nb-NO" dirty="0" err="1"/>
                <a:t>model</a:t>
              </a:r>
              <a:r>
                <a:rPr lang="nb-NO" dirty="0"/>
                <a:t> </a:t>
              </a:r>
              <a:r>
                <a:rPr lang="nb-NO" dirty="0" err="1"/>
                <a:t>of</a:t>
              </a:r>
              <a:endParaRPr lang="nb-NO" dirty="0"/>
            </a:p>
          </p:txBody>
        </p:sp>
        <p:pic>
          <p:nvPicPr>
            <p:cNvPr id="57" name="Bilde 56">
              <a:extLst>
                <a:ext uri="{FF2B5EF4-FFF2-40B4-BE49-F238E27FC236}">
                  <a16:creationId xmlns:a16="http://schemas.microsoft.com/office/drawing/2014/main" id="{49C9793A-D656-4C80-31AF-A3306F07F55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360" t="41928" b="10120"/>
            <a:stretch/>
          </p:blipFill>
          <p:spPr bwMode="auto">
            <a:xfrm>
              <a:off x="7072651" y="71857"/>
              <a:ext cx="1368498" cy="706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AC82DD8E-6292-B03E-E4DC-F35D38459D9F}"/>
                </a:ext>
              </a:extLst>
            </p:cNvPr>
            <p:cNvSpPr/>
            <p:nvPr/>
          </p:nvSpPr>
          <p:spPr>
            <a:xfrm>
              <a:off x="-314325" y="6417174"/>
              <a:ext cx="1786188" cy="3689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C24EB91F-1A77-8B03-3CFE-9AD762288EDD}"/>
                </a:ext>
              </a:extLst>
            </p:cNvPr>
            <p:cNvSpPr txBox="1"/>
            <p:nvPr/>
          </p:nvSpPr>
          <p:spPr>
            <a:xfrm>
              <a:off x="1307082" y="398916"/>
              <a:ext cx="8452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200" dirty="0"/>
                <a:t>Key</a:t>
              </a:r>
            </a:p>
          </p:txBody>
        </p:sp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5D425338-D46E-19A9-31D4-FDFC76D70946}"/>
                </a:ext>
              </a:extLst>
            </p:cNvPr>
            <p:cNvSpPr txBox="1"/>
            <p:nvPr/>
          </p:nvSpPr>
          <p:spPr>
            <a:xfrm>
              <a:off x="2766798" y="6294437"/>
              <a:ext cx="156851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nb-NO" sz="1050" baseline="30000" dirty="0">
                  <a:solidFill>
                    <a:schemeClr val="tx1"/>
                  </a:solidFill>
                </a:rPr>
                <a:t>1 </a:t>
              </a:r>
              <a:r>
                <a:rPr lang="nb-NO" sz="1050" dirty="0" err="1">
                  <a:solidFill>
                    <a:schemeClr val="tx1"/>
                  </a:solidFill>
                </a:rPr>
                <a:t>Primary</a:t>
              </a:r>
              <a:r>
                <a:rPr lang="nb-NO" sz="1050" dirty="0">
                  <a:solidFill>
                    <a:schemeClr val="tx1"/>
                  </a:solidFill>
                </a:rPr>
                <a:t> </a:t>
              </a:r>
              <a:r>
                <a:rPr lang="nb-NO" sz="1050" dirty="0" err="1">
                  <a:solidFill>
                    <a:schemeClr val="tx1"/>
                  </a:solidFill>
                </a:rPr>
                <a:t>outcome</a:t>
              </a:r>
              <a:endParaRPr lang="nb-NO" sz="1050" dirty="0">
                <a:solidFill>
                  <a:schemeClr val="tx1"/>
                </a:solidFill>
              </a:endParaRPr>
            </a:p>
            <a:p>
              <a:pPr algn="l"/>
              <a:r>
                <a:rPr lang="nb-NO" sz="1050" baseline="30000" dirty="0">
                  <a:solidFill>
                    <a:schemeClr val="tx1"/>
                  </a:solidFill>
                </a:rPr>
                <a:t>2 </a:t>
              </a:r>
              <a:r>
                <a:rPr lang="nb-NO" sz="1050" dirty="0" err="1">
                  <a:solidFill>
                    <a:schemeClr val="tx1"/>
                  </a:solidFill>
                </a:rPr>
                <a:t>Secondary</a:t>
              </a:r>
              <a:r>
                <a:rPr lang="nb-NO" sz="1050" dirty="0">
                  <a:solidFill>
                    <a:schemeClr val="tx1"/>
                  </a:solidFill>
                </a:rPr>
                <a:t> </a:t>
              </a:r>
              <a:r>
                <a:rPr lang="nb-NO" sz="1050" dirty="0" err="1">
                  <a:solidFill>
                    <a:schemeClr val="tx1"/>
                  </a:solidFill>
                </a:rPr>
                <a:t>outcomes</a:t>
              </a:r>
              <a:endParaRPr lang="nb-NO" sz="1050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EF1326CC-B9F1-7985-86C8-61530A1B7BCF}"/>
              </a:ext>
            </a:extLst>
          </p:cNvPr>
          <p:cNvSpPr txBox="1"/>
          <p:nvPr/>
        </p:nvSpPr>
        <p:spPr>
          <a:xfrm>
            <a:off x="4649638" y="6366295"/>
            <a:ext cx="68234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Kg – </a:t>
            </a:r>
            <a:r>
              <a:rPr lang="nb-NO" sz="800" dirty="0" err="1"/>
              <a:t>kindergarten</a:t>
            </a:r>
            <a:r>
              <a:rPr lang="nb-NO" sz="800" dirty="0"/>
              <a:t>, EWQ – </a:t>
            </a:r>
            <a:r>
              <a:rPr lang="nb-NO" sz="800" dirty="0" err="1"/>
              <a:t>Early</a:t>
            </a:r>
            <a:r>
              <a:rPr lang="nb-NO" sz="800" dirty="0"/>
              <a:t> </a:t>
            </a:r>
            <a:r>
              <a:rPr lang="nb-NO" sz="800" dirty="0" err="1"/>
              <a:t>Worry</a:t>
            </a:r>
            <a:r>
              <a:rPr lang="nb-NO" sz="800" dirty="0"/>
              <a:t> </a:t>
            </a:r>
            <a:r>
              <a:rPr lang="nb-NO" sz="800" dirty="0" err="1"/>
              <a:t>Questionnaire</a:t>
            </a:r>
            <a:r>
              <a:rPr lang="nb-NO" sz="800" dirty="0"/>
              <a:t>, DBED – </a:t>
            </a:r>
            <a:r>
              <a:rPr lang="nb-NO" sz="800" dirty="0" err="1"/>
              <a:t>Dialogue-Based</a:t>
            </a:r>
            <a:r>
              <a:rPr lang="nb-NO" sz="800" dirty="0"/>
              <a:t> </a:t>
            </a:r>
            <a:r>
              <a:rPr lang="nb-NO" sz="800" dirty="0" err="1"/>
              <a:t>Early</a:t>
            </a:r>
            <a:r>
              <a:rPr lang="nb-NO" sz="800" dirty="0"/>
              <a:t> </a:t>
            </a:r>
            <a:r>
              <a:rPr lang="nb-NO" sz="800" dirty="0" err="1"/>
              <a:t>Detection</a:t>
            </a:r>
            <a:r>
              <a:rPr lang="nb-NO" sz="800"/>
              <a:t>, p-t </a:t>
            </a:r>
            <a:r>
              <a:rPr lang="nb-NO" sz="800" dirty="0"/>
              <a:t>– </a:t>
            </a:r>
            <a:r>
              <a:rPr lang="nb-NO" sz="800" dirty="0" err="1"/>
              <a:t>parent</a:t>
            </a:r>
            <a:r>
              <a:rPr lang="nb-NO" sz="800" dirty="0"/>
              <a:t> - </a:t>
            </a:r>
            <a:r>
              <a:rPr lang="nb-NO" sz="800" dirty="0" err="1"/>
              <a:t>teacher</a:t>
            </a:r>
            <a:endParaRPr lang="nb-NO" sz="800" dirty="0"/>
          </a:p>
        </p:txBody>
      </p:sp>
    </p:spTree>
    <p:extLst>
      <p:ext uri="{BB962C8B-B14F-4D97-AF65-F5344CB8AC3E}">
        <p14:creationId xmlns:p14="http://schemas.microsoft.com/office/powerpoint/2010/main" val="3698986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9662</TotalTime>
  <Words>286</Words>
  <Application>Microsoft Office PowerPoint</Application>
  <PresentationFormat>Widescreen</PresentationFormat>
  <Paragraphs>50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PowerPoint-presentasjon</vt:lpstr>
    </vt:vector>
  </TitlesOfParts>
  <Company>Helse Vest IKT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Lisæth, Veronica Kibbe</dc:creator>
  <cp:lastModifiedBy>Posserud, Maj-Britt Rocio</cp:lastModifiedBy>
  <cp:revision>10</cp:revision>
  <cp:lastPrinted>2024-12-02T12:16:53Z</cp:lastPrinted>
  <dcterms:created xsi:type="dcterms:W3CDTF">2024-09-26T08:42:39Z</dcterms:created>
  <dcterms:modified xsi:type="dcterms:W3CDTF">2025-07-24T14:47:05Z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291ddcc-9a90-46b7-a727-d19b3ec4b730_Enabled">
    <vt:lpwstr>true</vt:lpwstr>
  </property>
  <property fmtid="{D5CDD505-2E9C-101B-9397-08002B2CF9AE}" pid="3" name="MSIP_Label_d291ddcc-9a90-46b7-a727-d19b3ec4b730_SetDate">
    <vt:lpwstr>2025-07-24T14:46:56Z</vt:lpwstr>
  </property>
  <property fmtid="{D5CDD505-2E9C-101B-9397-08002B2CF9AE}" pid="4" name="MSIP_Label_d291ddcc-9a90-46b7-a727-d19b3ec4b730_Method">
    <vt:lpwstr>Privileged</vt:lpwstr>
  </property>
  <property fmtid="{D5CDD505-2E9C-101B-9397-08002B2CF9AE}" pid="5" name="MSIP_Label_d291ddcc-9a90-46b7-a727-d19b3ec4b730_Name">
    <vt:lpwstr>Åpen</vt:lpwstr>
  </property>
  <property fmtid="{D5CDD505-2E9C-101B-9397-08002B2CF9AE}" pid="6" name="MSIP_Label_d291ddcc-9a90-46b7-a727-d19b3ec4b730_SiteId">
    <vt:lpwstr>bdcbe535-f3cf-49f5-8a6a-fb6d98dc7837</vt:lpwstr>
  </property>
  <property fmtid="{D5CDD505-2E9C-101B-9397-08002B2CF9AE}" pid="7" name="MSIP_Label_d291ddcc-9a90-46b7-a727-d19b3ec4b730_ActionId">
    <vt:lpwstr>35263f7b-e81b-4219-8cd4-c099ba2f3c0f</vt:lpwstr>
  </property>
  <property fmtid="{D5CDD505-2E9C-101B-9397-08002B2CF9AE}" pid="8" name="MSIP_Label_d291ddcc-9a90-46b7-a727-d19b3ec4b730_ContentBits">
    <vt:lpwstr>0</vt:lpwstr>
  </property>
</Properties>
</file>