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3400" y="2819400"/>
            <a:ext cx="3301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dirty="0"/>
              <a:t>1-O-Caffeoylicquinic acid (1-CQA)</a:t>
            </a:r>
            <a:endParaRPr lang="ko-KR" altLang="ko-KR" dirty="0"/>
          </a:p>
        </p:txBody>
      </p:sp>
      <p:sp>
        <p:nvSpPr>
          <p:cNvPr id="7" name="TextBox 6"/>
          <p:cNvSpPr txBox="1"/>
          <p:nvPr/>
        </p:nvSpPr>
        <p:spPr>
          <a:xfrm>
            <a:off x="5410200" y="2785353"/>
            <a:ext cx="3301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dirty="0"/>
              <a:t>3-O-Caffeoylicquinic acid (3-CQA)</a:t>
            </a:r>
            <a:endParaRPr lang="ko-KR" altLang="ko-KR" dirty="0"/>
          </a:p>
        </p:txBody>
      </p:sp>
      <p:sp>
        <p:nvSpPr>
          <p:cNvPr id="9" name="TextBox 8"/>
          <p:cNvSpPr txBox="1"/>
          <p:nvPr/>
        </p:nvSpPr>
        <p:spPr>
          <a:xfrm>
            <a:off x="529590" y="5775960"/>
            <a:ext cx="3301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dirty="0"/>
              <a:t>5-O-Caffeoylicquinic acid (5-CQA)</a:t>
            </a:r>
            <a:endParaRPr lang="ko-KR" altLang="ko-KR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23367519"/>
              </p:ext>
            </p:extLst>
          </p:nvPr>
        </p:nvGraphicFramePr>
        <p:xfrm>
          <a:off x="4628649" y="3526274"/>
          <a:ext cx="4154487" cy="2057400"/>
        </p:xfrm>
        <a:graphic>
          <a:graphicData uri="http://schemas.openxmlformats.org/presentationml/2006/ole">
            <p:oleObj spid="_x0000_s1074" name="CS ChemDraw Drawing" r:id="rId3" imgW="4154760" imgH="2056680" progId="">
              <p:embed/>
            </p:oleObj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583548" y="5802868"/>
            <a:ext cx="2954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dirty="0"/>
              <a:t>5-Feruloylquinic acid (5-FQA) </a:t>
            </a:r>
            <a:endParaRPr lang="ko-KR" altLang="ko-KR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52980864"/>
              </p:ext>
            </p:extLst>
          </p:nvPr>
        </p:nvGraphicFramePr>
        <p:xfrm>
          <a:off x="40272" y="3450074"/>
          <a:ext cx="3962400" cy="2057400"/>
        </p:xfrm>
        <a:graphic>
          <a:graphicData uri="http://schemas.openxmlformats.org/presentationml/2006/ole">
            <p:oleObj spid="_x0000_s1075" name="CS ChemDraw Drawing" r:id="rId4" imgW="3962520" imgH="2056680" progId="">
              <p:embed/>
            </p:oleObj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32130121"/>
              </p:ext>
            </p:extLst>
          </p:nvPr>
        </p:nvGraphicFramePr>
        <p:xfrm>
          <a:off x="4566736" y="800100"/>
          <a:ext cx="4292600" cy="1866900"/>
        </p:xfrm>
        <a:graphic>
          <a:graphicData uri="http://schemas.openxmlformats.org/presentationml/2006/ole">
            <p:oleObj spid="_x0000_s1076" name="CS ChemDraw Drawing" r:id="rId5" imgW="4292280" imgH="1866240" progId="">
              <p:embed/>
            </p:oleObj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89142404"/>
              </p:ext>
            </p:extLst>
          </p:nvPr>
        </p:nvGraphicFramePr>
        <p:xfrm>
          <a:off x="96336" y="876300"/>
          <a:ext cx="3962400" cy="1866900"/>
        </p:xfrm>
        <a:graphic>
          <a:graphicData uri="http://schemas.openxmlformats.org/presentationml/2006/ole">
            <p:oleObj spid="_x0000_s1077" name="CS ChemDraw Drawing" r:id="rId6" imgW="3962520" imgH="1866240" progId="">
              <p:embed/>
            </p:oleObj>
          </a:graphicData>
        </a:graphic>
      </p:graphicFrame>
      <p:sp>
        <p:nvSpPr>
          <p:cNvPr id="2" name="Rectangle 1"/>
          <p:cNvSpPr/>
          <p:nvPr/>
        </p:nvSpPr>
        <p:spPr>
          <a:xfrm>
            <a:off x="0" y="3429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/>
            <a:r>
              <a:rPr lang="en-US" altLang="ko-KR" b="1" dirty="0"/>
              <a:t>Appendix </a:t>
            </a:r>
            <a:r>
              <a:rPr lang="en-US" altLang="ko-KR" b="1" dirty="0" err="1" smtClean="0"/>
              <a:t>S2</a:t>
            </a:r>
            <a:r>
              <a:rPr lang="en-US" altLang="ko-KR" b="1" dirty="0"/>
              <a:t>. Proposed chemical structures of identified compounds in the leaves of lettuce </a:t>
            </a:r>
            <a:endParaRPr lang="ko-KR" altLang="ko-KR" dirty="0"/>
          </a:p>
          <a:p>
            <a:pPr latinLnBrk="1"/>
            <a:r>
              <a:rPr lang="en-US" altLang="ko-KR" dirty="0"/>
              <a:t> 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xmlns="" val="509416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32640819"/>
              </p:ext>
            </p:extLst>
          </p:nvPr>
        </p:nvGraphicFramePr>
        <p:xfrm>
          <a:off x="1144587" y="152400"/>
          <a:ext cx="5942013" cy="1484313"/>
        </p:xfrm>
        <a:graphic>
          <a:graphicData uri="http://schemas.openxmlformats.org/presentationml/2006/ole">
            <p:oleObj spid="_x0000_s2071" name="CS ChemDraw Drawing" r:id="rId3" imgW="5942160" imgH="1485000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126661" y="1688068"/>
            <a:ext cx="2969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dirty="0"/>
              <a:t>Dicaffeoyltartaric acid (DCTA) </a:t>
            </a:r>
            <a:endParaRPr lang="ko-KR" altLang="ko-KR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77627396"/>
              </p:ext>
            </p:extLst>
          </p:nvPr>
        </p:nvGraphicFramePr>
        <p:xfrm>
          <a:off x="533400" y="2590800"/>
          <a:ext cx="3302000" cy="3008313"/>
        </p:xfrm>
        <a:graphic>
          <a:graphicData uri="http://schemas.openxmlformats.org/presentationml/2006/ole">
            <p:oleObj spid="_x0000_s2072" name="CS ChemDraw Drawing" r:id="rId4" imgW="3302640" imgH="3008880" progId="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5800" y="5726668"/>
            <a:ext cx="3058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dirty="0"/>
              <a:t>Kaempferol glucuronide (KGR) </a:t>
            </a:r>
            <a:endParaRPr lang="ko-KR" altLang="ko-KR" dirty="0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176087008"/>
              </p:ext>
            </p:extLst>
          </p:nvPr>
        </p:nvGraphicFramePr>
        <p:xfrm>
          <a:off x="5029200" y="2561788"/>
          <a:ext cx="3505200" cy="2924612"/>
        </p:xfrm>
        <a:graphic>
          <a:graphicData uri="http://schemas.openxmlformats.org/presentationml/2006/ole">
            <p:oleObj spid="_x0000_s2073" name="CS ChemDraw Drawing" r:id="rId5" imgW="3593520" imgH="2999520" progId="">
              <p:embed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113580" y="5584388"/>
            <a:ext cx="3488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dirty="0"/>
              <a:t>Quercetin </a:t>
            </a:r>
            <a:r>
              <a:rPr lang="en-US" altLang="ko-KR" dirty="0" err="1"/>
              <a:t>malonylglucoside</a:t>
            </a:r>
            <a:r>
              <a:rPr lang="en-US" altLang="ko-KR" dirty="0"/>
              <a:t> (QMG)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xmlns="" val="167395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19169705"/>
              </p:ext>
            </p:extLst>
          </p:nvPr>
        </p:nvGraphicFramePr>
        <p:xfrm>
          <a:off x="5105401" y="304801"/>
          <a:ext cx="3200400" cy="2671478"/>
        </p:xfrm>
        <a:graphic>
          <a:graphicData uri="http://schemas.openxmlformats.org/presentationml/2006/ole">
            <p:oleObj spid="_x0000_s3095" name="CS ChemDraw Drawing" r:id="rId3" imgW="3593160" imgH="2999520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0" y="2971800"/>
            <a:ext cx="3598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dirty="0"/>
              <a:t>Kaempferol </a:t>
            </a:r>
            <a:r>
              <a:rPr lang="en-US" altLang="ko-KR" dirty="0" err="1"/>
              <a:t>malonylglucoside</a:t>
            </a:r>
            <a:r>
              <a:rPr lang="en-US" altLang="ko-KR" dirty="0"/>
              <a:t> (KMG)</a:t>
            </a:r>
            <a:endParaRPr lang="ko-KR" altLang="ko-KR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54613914"/>
              </p:ext>
            </p:extLst>
          </p:nvPr>
        </p:nvGraphicFramePr>
        <p:xfrm>
          <a:off x="3244156" y="3705106"/>
          <a:ext cx="2982870" cy="2737921"/>
        </p:xfrm>
        <a:graphic>
          <a:graphicData uri="http://schemas.openxmlformats.org/presentationml/2006/ole">
            <p:oleObj spid="_x0000_s3096" name="CS ChemDraw Drawing" r:id="rId4" imgW="3267720" imgH="2999520" progId="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34000" y="5181600"/>
            <a:ext cx="3810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ko-KR" dirty="0"/>
              <a:t>Methylkaempferol glucuronide (MKGR</a:t>
            </a:r>
            <a:r>
              <a:rPr lang="en-US" altLang="ko-KR" dirty="0" smtClean="0"/>
              <a:t>)</a:t>
            </a:r>
            <a:endParaRPr lang="ko-KR" altLang="ko-KR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80244964"/>
              </p:ext>
            </p:extLst>
          </p:nvPr>
        </p:nvGraphicFramePr>
        <p:xfrm>
          <a:off x="228601" y="269590"/>
          <a:ext cx="3015556" cy="3379870"/>
        </p:xfrm>
        <a:graphic>
          <a:graphicData uri="http://schemas.openxmlformats.org/presentationml/2006/ole">
            <p:oleObj spid="_x0000_s3097" name="CS ChemDraw Drawing" r:id="rId5" imgW="3363120" imgH="3771000" progId="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1000" y="3657600"/>
            <a:ext cx="2863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1"/>
            <a:r>
              <a:rPr lang="en-US" altLang="ko-KR" dirty="0" err="1"/>
              <a:t>Dicaffeoylquinic</a:t>
            </a:r>
            <a:r>
              <a:rPr lang="en-US" altLang="ko-KR" dirty="0"/>
              <a:t> acid (DCQA)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xmlns="" val="385029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70846685"/>
              </p:ext>
            </p:extLst>
          </p:nvPr>
        </p:nvGraphicFramePr>
        <p:xfrm>
          <a:off x="2489200" y="304800"/>
          <a:ext cx="3302000" cy="2247900"/>
        </p:xfrm>
        <a:graphic>
          <a:graphicData uri="http://schemas.openxmlformats.org/presentationml/2006/ole">
            <p:oleObj spid="_x0000_s4112" name="CS ChemDraw Drawing" r:id="rId3" imgW="3302280" imgH="2247120" progId="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33680" y="2590800"/>
            <a:ext cx="9907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Cyanidin</a:t>
            </a:r>
            <a:endParaRPr lang="am-ET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567850672"/>
              </p:ext>
            </p:extLst>
          </p:nvPr>
        </p:nvGraphicFramePr>
        <p:xfrm>
          <a:off x="1295400" y="3581400"/>
          <a:ext cx="2051050" cy="2174875"/>
        </p:xfrm>
        <a:graphic>
          <a:graphicData uri="http://schemas.openxmlformats.org/presentationml/2006/ole">
            <p:oleObj spid="_x0000_s4113" name="CS ChemDraw Drawing" r:id="rId4" imgW="2069280" imgH="2196720" progId="">
              <p:embed/>
            </p:oleObj>
          </a:graphicData>
        </a:graphic>
      </p:graphicFrame>
      <p:sp>
        <p:nvSpPr>
          <p:cNvPr id="10" name="Rectangle 9"/>
          <p:cNvSpPr/>
          <p:nvPr/>
        </p:nvSpPr>
        <p:spPr>
          <a:xfrm>
            <a:off x="1704877" y="5802868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Lactucin</a:t>
            </a:r>
            <a:endParaRPr lang="am-ET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17896617"/>
              </p:ext>
            </p:extLst>
          </p:nvPr>
        </p:nvGraphicFramePr>
        <p:xfrm>
          <a:off x="4495800" y="2667000"/>
          <a:ext cx="3379787" cy="3068637"/>
        </p:xfrm>
        <a:graphic>
          <a:graphicData uri="http://schemas.openxmlformats.org/presentationml/2006/ole">
            <p:oleObj spid="_x0000_s4114" name="CS ChemDraw Drawing" r:id="rId5" imgW="3380040" imgH="3068280" progId="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4966112" y="5791200"/>
            <a:ext cx="14346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Lactucopicrin</a:t>
            </a:r>
            <a:endParaRPr lang="am-ET" dirty="0"/>
          </a:p>
        </p:txBody>
      </p:sp>
    </p:spTree>
    <p:extLst>
      <p:ext uri="{BB962C8B-B14F-4D97-AF65-F5344CB8AC3E}">
        <p14:creationId xmlns:p14="http://schemas.microsoft.com/office/powerpoint/2010/main" xmlns="" val="3785534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67</Words>
  <Application>Microsoft Office PowerPoint</Application>
  <PresentationFormat>On-screen Show (4:3)</PresentationFormat>
  <Paragraphs>15</Paragraphs>
  <Slides>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Office Theme</vt:lpstr>
      <vt:lpstr>CS ChemDraw Drawing</vt:lpstr>
      <vt:lpstr>Slide 1</vt:lpstr>
      <vt:lpstr>Slide 2</vt:lpstr>
      <vt:lpstr>Slide 3</vt:lpstr>
      <vt:lpstr>Slide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0013359</cp:lastModifiedBy>
  <cp:revision>14</cp:revision>
  <dcterms:created xsi:type="dcterms:W3CDTF">2006-08-16T00:00:00Z</dcterms:created>
  <dcterms:modified xsi:type="dcterms:W3CDTF">2019-04-09T01:45:56Z</dcterms:modified>
</cp:coreProperties>
</file>