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034" r:id="rId1"/>
  </p:sldMasterIdLst>
  <p:notesMasterIdLst>
    <p:notesMasterId r:id="rId3"/>
  </p:notesMasterIdLst>
  <p:sldIdLst>
    <p:sldId id="258" r:id="rId2"/>
  </p:sldIdLst>
  <p:sldSz cx="6858000" cy="9144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89571" autoAdjust="0"/>
  </p:normalViewPr>
  <p:slideViewPr>
    <p:cSldViewPr snapToGrid="0" snapToObjects="1">
      <p:cViewPr>
        <p:scale>
          <a:sx n="200" d="100"/>
          <a:sy n="200" d="100"/>
        </p:scale>
        <p:origin x="-80" y="63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772CFDC9-2A25-4B80-BE1A-365013608220}" type="datetimeFigureOut">
              <a:rPr lang="en-SG"/>
              <a:pPr>
                <a:defRPr/>
              </a:pPr>
              <a:t>25/9/15</a:t>
            </a:fld>
            <a:endParaRPr lang="en-SG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3425" y="744538"/>
            <a:ext cx="27908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SG" noProof="0" smtClean="0"/>
              <a:t>Click to edit Master text styles</a:t>
            </a:r>
          </a:p>
          <a:p>
            <a:pPr lvl="1"/>
            <a:r>
              <a:rPr lang="en-SG" noProof="0" smtClean="0"/>
              <a:t>Second level</a:t>
            </a:r>
          </a:p>
          <a:p>
            <a:pPr lvl="2"/>
            <a:r>
              <a:rPr lang="en-SG" noProof="0" smtClean="0"/>
              <a:t>Third level</a:t>
            </a:r>
          </a:p>
          <a:p>
            <a:pPr lvl="3"/>
            <a:r>
              <a:rPr lang="en-SG" noProof="0" smtClean="0"/>
              <a:t>Fourth level</a:t>
            </a:r>
          </a:p>
          <a:p>
            <a:pPr lvl="4"/>
            <a:r>
              <a:rPr lang="en-SG" noProof="0" smtClean="0"/>
              <a:t>Fifth level</a:t>
            </a:r>
          </a:p>
        </p:txBody>
      </p:sp>
      <p:sp>
        <p:nvSpPr>
          <p:cNvPr id="276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SG"/>
          </a:p>
        </p:txBody>
      </p:sp>
      <p:sp>
        <p:nvSpPr>
          <p:cNvPr id="276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F7DCFCB-3EE7-47BA-AF66-44EDA73BCE24}" type="slidenum">
              <a:rPr lang="en-SG"/>
              <a:pPr>
                <a:defRPr/>
              </a:pPr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30790028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SG" altLang="ko-KR" b="1" smtClean="0">
                <a:ea typeface="Gulim" pitchFamily="34" charset="-127"/>
              </a:rPr>
              <a:t>Additional file </a:t>
            </a:r>
            <a:r>
              <a:rPr lang="en-SG" altLang="ko-KR" b="1" smtClean="0">
                <a:ea typeface="Gulim" pitchFamily="34" charset="-127"/>
              </a:rPr>
              <a:t>5: </a:t>
            </a:r>
            <a:r>
              <a:rPr lang="en-SG" altLang="ko-KR" b="1" smtClean="0">
                <a:ea typeface="Gulim" pitchFamily="34" charset="-127"/>
              </a:rPr>
              <a:t>Figure </a:t>
            </a:r>
            <a:r>
              <a:rPr lang="en-SG" altLang="ko-KR" b="1" smtClean="0">
                <a:ea typeface="Gulim" pitchFamily="34" charset="-127"/>
              </a:rPr>
              <a:t>S3. </a:t>
            </a:r>
            <a:r>
              <a:rPr lang="en-SG" altLang="ko-KR" dirty="0" smtClean="0">
                <a:ea typeface="Gulim" pitchFamily="34" charset="-127"/>
              </a:rPr>
              <a:t>Phylogenetic positions of stem endophytes. The tree was constructed based on the 16S rDNA sequences using the neighbor-joining method. Bootstrap values (using 1000 replicates) are indicated at the branching points. Scale bar indicates % estimated substitutions. Candidate N-fixers (shown in blue) indicate the presence of </a:t>
            </a:r>
            <a:r>
              <a:rPr lang="en-SG" altLang="ko-KR" i="1" dirty="0" smtClean="0">
                <a:ea typeface="Gulim" pitchFamily="34" charset="-127"/>
              </a:rPr>
              <a:t>nifH</a:t>
            </a:r>
            <a:r>
              <a:rPr lang="en-SG" altLang="ko-KR" dirty="0" smtClean="0">
                <a:ea typeface="Gulim" pitchFamily="34" charset="-127"/>
              </a:rPr>
              <a:t> gene as evidenced by PCR amplifications. The number of strains is shown in parenthesis in red. The green arrow sizes indicate the relative abundance of the genus. </a:t>
            </a:r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038"/>
            <a:ext cx="5829300" cy="196056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05CB1A-EDD3-4004-AF98-3C6BFB1B910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DAB2FF-1C8D-4369-9B97-0EB2741CA6E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713"/>
            <a:ext cx="1543050" cy="78009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713"/>
            <a:ext cx="4476750" cy="78009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BF7C06-1FB3-47DF-ABDD-1DF8800FD8C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780BC5-3BF4-4134-9479-C1BEA1372B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338" y="5875338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338" y="3875088"/>
            <a:ext cx="5829300" cy="20002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FF95F3-9431-4886-A918-E9D4443505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05200" y="2133600"/>
            <a:ext cx="3009900" cy="60340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45E3FF-BBCF-46E6-A841-8AD6F30D8D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288"/>
            <a:ext cx="3030538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900363"/>
            <a:ext cx="3030538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4563" y="2046288"/>
            <a:ext cx="3030537" cy="85407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4563" y="2900363"/>
            <a:ext cx="3030537" cy="52673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A21D1F-553D-4B54-A5D8-F8B3510EAE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CCBDA0-F4E6-4117-BAEA-B788245052D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2B52F-4138-4E79-BBDA-68E9C437F4D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3538"/>
            <a:ext cx="2255838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63538"/>
            <a:ext cx="3833812" cy="78041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2938"/>
            <a:ext cx="2255838" cy="62547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209A8F-5C76-42F8-ABAC-D741206D145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613" y="6400800"/>
            <a:ext cx="4114800" cy="7556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613" y="81756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613" y="7156450"/>
            <a:ext cx="4114800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70A23-5F9D-4381-ACEE-66929C1F409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66713"/>
            <a:ext cx="617220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133600"/>
            <a:ext cx="6172200" cy="603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2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343150" y="8326438"/>
            <a:ext cx="21717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914900" y="8326438"/>
            <a:ext cx="1600200" cy="63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2" tIns="45716" rIns="91432" bIns="45716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fld id="{1E7F9452-B48E-41D9-8120-09A65013C62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4" r:id="rId2"/>
    <p:sldLayoutId id="2147484043" r:id="rId3"/>
    <p:sldLayoutId id="2147484042" r:id="rId4"/>
    <p:sldLayoutId id="2147484041" r:id="rId5"/>
    <p:sldLayoutId id="2147484040" r:id="rId6"/>
    <p:sldLayoutId id="2147484039" r:id="rId7"/>
    <p:sldLayoutId id="2147484038" r:id="rId8"/>
    <p:sldLayoutId id="2147484037" r:id="rId9"/>
    <p:sldLayoutId id="2147484036" r:id="rId10"/>
    <p:sldLayoutId id="214748403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-83" charset="0"/>
          <a:ea typeface="Arial" pitchFamily="-83" charset="0"/>
          <a:cs typeface="Arial" pitchFamily="-83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7" name="Group 2"/>
          <p:cNvGrpSpPr>
            <a:grpSpLocks/>
          </p:cNvGrpSpPr>
          <p:nvPr/>
        </p:nvGrpSpPr>
        <p:grpSpPr bwMode="auto">
          <a:xfrm>
            <a:off x="533400" y="381000"/>
            <a:ext cx="5878513" cy="8382000"/>
            <a:chOff x="336" y="240"/>
            <a:chExt cx="3703" cy="5280"/>
          </a:xfrm>
        </p:grpSpPr>
        <p:sp>
          <p:nvSpPr>
            <p:cNvPr id="14339" name="AutoShape 3"/>
            <p:cNvSpPr>
              <a:spLocks noChangeAspect="1" noChangeArrowheads="1" noTextEdit="1"/>
            </p:cNvSpPr>
            <p:nvPr/>
          </p:nvSpPr>
          <p:spPr bwMode="auto">
            <a:xfrm>
              <a:off x="336" y="240"/>
              <a:ext cx="2256" cy="52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0" name="Rectangle 4"/>
            <p:cNvSpPr>
              <a:spLocks noChangeArrowheads="1"/>
            </p:cNvSpPr>
            <p:nvPr/>
          </p:nvSpPr>
          <p:spPr bwMode="auto">
            <a:xfrm>
              <a:off x="1182" y="279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S1-155</a:t>
              </a:r>
            </a:p>
          </p:txBody>
        </p:sp>
        <p:sp>
          <p:nvSpPr>
            <p:cNvPr id="14341" name="Freeform 5"/>
            <p:cNvSpPr>
              <a:spLocks/>
            </p:cNvSpPr>
            <p:nvPr/>
          </p:nvSpPr>
          <p:spPr bwMode="auto">
            <a:xfrm>
              <a:off x="1137" y="304"/>
              <a:ext cx="42" cy="36"/>
            </a:xfrm>
            <a:custGeom>
              <a:avLst/>
              <a:gdLst>
                <a:gd name="T0" fmla="*/ 0 w 42"/>
                <a:gd name="T1" fmla="*/ 36 h 36"/>
                <a:gd name="T2" fmla="*/ 0 w 42"/>
                <a:gd name="T3" fmla="*/ 0 h 36"/>
                <a:gd name="T4" fmla="*/ 42 w 42"/>
                <a:gd name="T5" fmla="*/ 0 h 36"/>
                <a:gd name="T6" fmla="*/ 0 60000 65536"/>
                <a:gd name="T7" fmla="*/ 0 60000 65536"/>
                <a:gd name="T8" fmla="*/ 0 60000 65536"/>
                <a:gd name="T9" fmla="*/ 0 w 42"/>
                <a:gd name="T10" fmla="*/ 0 h 36"/>
                <a:gd name="T11" fmla="*/ 42 w 42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" h="36">
                  <a:moveTo>
                    <a:pt x="0" y="36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2" name="Rectangle 6"/>
            <p:cNvSpPr>
              <a:spLocks noChangeArrowheads="1"/>
            </p:cNvSpPr>
            <p:nvPr/>
          </p:nvSpPr>
          <p:spPr bwMode="auto">
            <a:xfrm>
              <a:off x="1159" y="352"/>
              <a:ext cx="91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 i="1">
                  <a:solidFill>
                    <a:srgbClr val="000000"/>
                  </a:solidFill>
                </a:rPr>
                <a:t> Knoellia sinensis</a:t>
              </a:r>
              <a:r>
                <a:rPr lang="en-US" altLang="en-US" sz="600">
                  <a:solidFill>
                    <a:srgbClr val="000000"/>
                  </a:solidFill>
                </a:rPr>
                <a:t> DSM12331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(AJ294412)</a:t>
              </a:r>
            </a:p>
          </p:txBody>
        </p:sp>
        <p:sp>
          <p:nvSpPr>
            <p:cNvPr id="14343" name="Freeform 7"/>
            <p:cNvSpPr>
              <a:spLocks/>
            </p:cNvSpPr>
            <p:nvPr/>
          </p:nvSpPr>
          <p:spPr bwMode="auto">
            <a:xfrm>
              <a:off x="1137" y="343"/>
              <a:ext cx="20" cy="33"/>
            </a:xfrm>
            <a:custGeom>
              <a:avLst/>
              <a:gdLst>
                <a:gd name="T0" fmla="*/ 0 w 20"/>
                <a:gd name="T1" fmla="*/ 0 h 33"/>
                <a:gd name="T2" fmla="*/ 0 w 20"/>
                <a:gd name="T3" fmla="*/ 33 h 33"/>
                <a:gd name="T4" fmla="*/ 20 w 20"/>
                <a:gd name="T5" fmla="*/ 33 h 33"/>
                <a:gd name="T6" fmla="*/ 0 60000 65536"/>
                <a:gd name="T7" fmla="*/ 0 60000 65536"/>
                <a:gd name="T8" fmla="*/ 0 60000 65536"/>
                <a:gd name="T9" fmla="*/ 0 w 20"/>
                <a:gd name="T10" fmla="*/ 0 h 33"/>
                <a:gd name="T11" fmla="*/ 20 w 20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33">
                  <a:moveTo>
                    <a:pt x="0" y="0"/>
                  </a:moveTo>
                  <a:lnTo>
                    <a:pt x="0" y="33"/>
                  </a:lnTo>
                  <a:lnTo>
                    <a:pt x="20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4" name="Freeform 8"/>
            <p:cNvSpPr>
              <a:spLocks/>
            </p:cNvSpPr>
            <p:nvPr/>
          </p:nvSpPr>
          <p:spPr bwMode="auto">
            <a:xfrm>
              <a:off x="1104" y="340"/>
              <a:ext cx="33" cy="72"/>
            </a:xfrm>
            <a:custGeom>
              <a:avLst/>
              <a:gdLst>
                <a:gd name="T0" fmla="*/ 0 w 33"/>
                <a:gd name="T1" fmla="*/ 72 h 72"/>
                <a:gd name="T2" fmla="*/ 0 w 33"/>
                <a:gd name="T3" fmla="*/ 0 h 72"/>
                <a:gd name="T4" fmla="*/ 33 w 33"/>
                <a:gd name="T5" fmla="*/ 0 h 72"/>
                <a:gd name="T6" fmla="*/ 0 60000 65536"/>
                <a:gd name="T7" fmla="*/ 0 60000 65536"/>
                <a:gd name="T8" fmla="*/ 0 60000 65536"/>
                <a:gd name="T9" fmla="*/ 0 w 33"/>
                <a:gd name="T10" fmla="*/ 0 h 72"/>
                <a:gd name="T11" fmla="*/ 33 w 33"/>
                <a:gd name="T12" fmla="*/ 72 h 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72">
                  <a:moveTo>
                    <a:pt x="0" y="72"/>
                  </a:moveTo>
                  <a:lnTo>
                    <a:pt x="0" y="0"/>
                  </a:lnTo>
                  <a:lnTo>
                    <a:pt x="33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5" name="Rectangle 9"/>
            <p:cNvSpPr>
              <a:spLocks noChangeArrowheads="1"/>
            </p:cNvSpPr>
            <p:nvPr/>
          </p:nvSpPr>
          <p:spPr bwMode="auto">
            <a:xfrm>
              <a:off x="1132" y="424"/>
              <a:ext cx="14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S1-25</a:t>
              </a:r>
            </a:p>
          </p:txBody>
        </p:sp>
        <p:sp>
          <p:nvSpPr>
            <p:cNvPr id="14346" name="Freeform 10"/>
            <p:cNvSpPr>
              <a:spLocks/>
            </p:cNvSpPr>
            <p:nvPr/>
          </p:nvSpPr>
          <p:spPr bwMode="auto">
            <a:xfrm>
              <a:off x="1126" y="448"/>
              <a:ext cx="6" cy="36"/>
            </a:xfrm>
            <a:custGeom>
              <a:avLst/>
              <a:gdLst>
                <a:gd name="T0" fmla="*/ 0 w 6"/>
                <a:gd name="T1" fmla="*/ 36 h 36"/>
                <a:gd name="T2" fmla="*/ 0 w 6"/>
                <a:gd name="T3" fmla="*/ 0 h 36"/>
                <a:gd name="T4" fmla="*/ 6 w 6"/>
                <a:gd name="T5" fmla="*/ 0 h 36"/>
                <a:gd name="T6" fmla="*/ 0 60000 65536"/>
                <a:gd name="T7" fmla="*/ 0 60000 65536"/>
                <a:gd name="T8" fmla="*/ 0 60000 65536"/>
                <a:gd name="T9" fmla="*/ 0 w 6"/>
                <a:gd name="T10" fmla="*/ 0 h 36"/>
                <a:gd name="T11" fmla="*/ 6 w 6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36">
                  <a:moveTo>
                    <a:pt x="0" y="36"/>
                  </a:move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7" name="Rectangle 11"/>
            <p:cNvSpPr>
              <a:spLocks noChangeArrowheads="1"/>
            </p:cNvSpPr>
            <p:nvPr/>
          </p:nvSpPr>
          <p:spPr bwMode="auto">
            <a:xfrm>
              <a:off x="1126" y="496"/>
              <a:ext cx="903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 i="1">
                  <a:solidFill>
                    <a:srgbClr val="000000"/>
                  </a:solidFill>
                </a:rPr>
                <a:t> Janibacter melonis</a:t>
              </a:r>
              <a:r>
                <a:rPr lang="en-US" altLang="en-US" sz="600">
                  <a:solidFill>
                    <a:srgbClr val="000000"/>
                  </a:solidFill>
                </a:rPr>
                <a:t> CM2104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(AY522568)</a:t>
              </a:r>
            </a:p>
          </p:txBody>
        </p:sp>
        <p:sp>
          <p:nvSpPr>
            <p:cNvPr id="14348" name="Freeform 12"/>
            <p:cNvSpPr>
              <a:spLocks/>
            </p:cNvSpPr>
            <p:nvPr/>
          </p:nvSpPr>
          <p:spPr bwMode="auto">
            <a:xfrm>
              <a:off x="1126" y="487"/>
              <a:ext cx="0" cy="34"/>
            </a:xfrm>
            <a:custGeom>
              <a:avLst/>
              <a:gdLst>
                <a:gd name="T0" fmla="*/ 0 h 34"/>
                <a:gd name="T1" fmla="*/ 34 h 34"/>
                <a:gd name="T2" fmla="*/ 34 h 34"/>
                <a:gd name="T3" fmla="*/ 0 60000 65536"/>
                <a:gd name="T4" fmla="*/ 0 60000 65536"/>
                <a:gd name="T5" fmla="*/ 0 60000 65536"/>
                <a:gd name="T6" fmla="*/ 0 h 34"/>
                <a:gd name="T7" fmla="*/ 34 h 34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4">
                  <a:moveTo>
                    <a:pt x="0" y="0"/>
                  </a:moveTo>
                  <a:lnTo>
                    <a:pt x="0" y="34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49" name="Freeform 13"/>
            <p:cNvSpPr>
              <a:spLocks/>
            </p:cNvSpPr>
            <p:nvPr/>
          </p:nvSpPr>
          <p:spPr bwMode="auto">
            <a:xfrm>
              <a:off x="1104" y="415"/>
              <a:ext cx="22" cy="69"/>
            </a:xfrm>
            <a:custGeom>
              <a:avLst/>
              <a:gdLst>
                <a:gd name="T0" fmla="*/ 0 w 22"/>
                <a:gd name="T1" fmla="*/ 0 h 69"/>
                <a:gd name="T2" fmla="*/ 0 w 22"/>
                <a:gd name="T3" fmla="*/ 69 h 69"/>
                <a:gd name="T4" fmla="*/ 22 w 22"/>
                <a:gd name="T5" fmla="*/ 69 h 69"/>
                <a:gd name="T6" fmla="*/ 0 60000 65536"/>
                <a:gd name="T7" fmla="*/ 0 60000 65536"/>
                <a:gd name="T8" fmla="*/ 0 60000 65536"/>
                <a:gd name="T9" fmla="*/ 0 w 22"/>
                <a:gd name="T10" fmla="*/ 0 h 69"/>
                <a:gd name="T11" fmla="*/ 22 w 22"/>
                <a:gd name="T12" fmla="*/ 69 h 6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" h="69">
                  <a:moveTo>
                    <a:pt x="0" y="0"/>
                  </a:moveTo>
                  <a:lnTo>
                    <a:pt x="0" y="69"/>
                  </a:lnTo>
                  <a:lnTo>
                    <a:pt x="22" y="69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0" name="Freeform 14"/>
            <p:cNvSpPr>
              <a:spLocks/>
            </p:cNvSpPr>
            <p:nvPr/>
          </p:nvSpPr>
          <p:spPr bwMode="auto">
            <a:xfrm>
              <a:off x="1045" y="412"/>
              <a:ext cx="59" cy="145"/>
            </a:xfrm>
            <a:custGeom>
              <a:avLst/>
              <a:gdLst>
                <a:gd name="T0" fmla="*/ 0 w 59"/>
                <a:gd name="T1" fmla="*/ 145 h 145"/>
                <a:gd name="T2" fmla="*/ 0 w 59"/>
                <a:gd name="T3" fmla="*/ 0 h 145"/>
                <a:gd name="T4" fmla="*/ 59 w 59"/>
                <a:gd name="T5" fmla="*/ 0 h 145"/>
                <a:gd name="T6" fmla="*/ 0 60000 65536"/>
                <a:gd name="T7" fmla="*/ 0 60000 65536"/>
                <a:gd name="T8" fmla="*/ 0 60000 65536"/>
                <a:gd name="T9" fmla="*/ 0 w 59"/>
                <a:gd name="T10" fmla="*/ 0 h 145"/>
                <a:gd name="T11" fmla="*/ 59 w 59"/>
                <a:gd name="T12" fmla="*/ 145 h 14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9" h="145">
                  <a:moveTo>
                    <a:pt x="0" y="145"/>
                  </a:moveTo>
                  <a:lnTo>
                    <a:pt x="0" y="0"/>
                  </a:lnTo>
                  <a:lnTo>
                    <a:pt x="59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1" name="Rectangle 15"/>
            <p:cNvSpPr>
              <a:spLocks noChangeArrowheads="1"/>
            </p:cNvSpPr>
            <p:nvPr/>
          </p:nvSpPr>
          <p:spPr bwMode="auto">
            <a:xfrm>
              <a:off x="1221" y="568"/>
              <a:ext cx="803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Yimella lutea </a:t>
              </a:r>
              <a:r>
                <a:rPr lang="en-US" altLang="en-US" sz="600">
                  <a:solidFill>
                    <a:srgbClr val="000000"/>
                  </a:solidFill>
                </a:rPr>
                <a:t>YIM45900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(FJ528304)</a:t>
              </a:r>
            </a:p>
          </p:txBody>
        </p:sp>
        <p:sp>
          <p:nvSpPr>
            <p:cNvPr id="14352" name="Freeform 16"/>
            <p:cNvSpPr>
              <a:spLocks/>
            </p:cNvSpPr>
            <p:nvPr/>
          </p:nvSpPr>
          <p:spPr bwMode="auto">
            <a:xfrm>
              <a:off x="1182" y="593"/>
              <a:ext cx="36" cy="36"/>
            </a:xfrm>
            <a:custGeom>
              <a:avLst/>
              <a:gdLst>
                <a:gd name="T0" fmla="*/ 0 w 36"/>
                <a:gd name="T1" fmla="*/ 36 h 36"/>
                <a:gd name="T2" fmla="*/ 0 w 36"/>
                <a:gd name="T3" fmla="*/ 0 h 36"/>
                <a:gd name="T4" fmla="*/ 36 w 36"/>
                <a:gd name="T5" fmla="*/ 0 h 36"/>
                <a:gd name="T6" fmla="*/ 0 60000 65536"/>
                <a:gd name="T7" fmla="*/ 0 60000 65536"/>
                <a:gd name="T8" fmla="*/ 0 60000 65536"/>
                <a:gd name="T9" fmla="*/ 0 w 36"/>
                <a:gd name="T10" fmla="*/ 0 h 36"/>
                <a:gd name="T11" fmla="*/ 36 w 36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6" h="36">
                  <a:moveTo>
                    <a:pt x="0" y="36"/>
                  </a:moveTo>
                  <a:lnTo>
                    <a:pt x="0" y="0"/>
                  </a:lnTo>
                  <a:lnTo>
                    <a:pt x="3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3" name="Rectangle 17"/>
            <p:cNvSpPr>
              <a:spLocks noChangeArrowheads="1"/>
            </p:cNvSpPr>
            <p:nvPr/>
          </p:nvSpPr>
          <p:spPr bwMode="auto">
            <a:xfrm>
              <a:off x="1204" y="640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S3-195</a:t>
              </a:r>
            </a:p>
          </p:txBody>
        </p:sp>
        <p:sp>
          <p:nvSpPr>
            <p:cNvPr id="14354" name="Freeform 18"/>
            <p:cNvSpPr>
              <a:spLocks/>
            </p:cNvSpPr>
            <p:nvPr/>
          </p:nvSpPr>
          <p:spPr bwMode="auto">
            <a:xfrm>
              <a:off x="1182" y="632"/>
              <a:ext cx="22" cy="33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33 h 33"/>
                <a:gd name="T4" fmla="*/ 22 w 22"/>
                <a:gd name="T5" fmla="*/ 33 h 33"/>
                <a:gd name="T6" fmla="*/ 0 60000 65536"/>
                <a:gd name="T7" fmla="*/ 0 60000 65536"/>
                <a:gd name="T8" fmla="*/ 0 60000 65536"/>
                <a:gd name="T9" fmla="*/ 0 w 22"/>
                <a:gd name="T10" fmla="*/ 0 h 33"/>
                <a:gd name="T11" fmla="*/ 22 w 22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" h="33">
                  <a:moveTo>
                    <a:pt x="0" y="0"/>
                  </a:moveTo>
                  <a:lnTo>
                    <a:pt x="0" y="33"/>
                  </a:lnTo>
                  <a:lnTo>
                    <a:pt x="22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5" name="Freeform 19"/>
            <p:cNvSpPr>
              <a:spLocks/>
            </p:cNvSpPr>
            <p:nvPr/>
          </p:nvSpPr>
          <p:spPr bwMode="auto">
            <a:xfrm>
              <a:off x="1065" y="629"/>
              <a:ext cx="117" cy="72"/>
            </a:xfrm>
            <a:custGeom>
              <a:avLst/>
              <a:gdLst>
                <a:gd name="T0" fmla="*/ 0 w 117"/>
                <a:gd name="T1" fmla="*/ 72 h 72"/>
                <a:gd name="T2" fmla="*/ 0 w 117"/>
                <a:gd name="T3" fmla="*/ 0 h 72"/>
                <a:gd name="T4" fmla="*/ 117 w 117"/>
                <a:gd name="T5" fmla="*/ 0 h 72"/>
                <a:gd name="T6" fmla="*/ 0 60000 65536"/>
                <a:gd name="T7" fmla="*/ 0 60000 65536"/>
                <a:gd name="T8" fmla="*/ 0 60000 65536"/>
                <a:gd name="T9" fmla="*/ 0 w 117"/>
                <a:gd name="T10" fmla="*/ 0 h 72"/>
                <a:gd name="T11" fmla="*/ 117 w 117"/>
                <a:gd name="T12" fmla="*/ 72 h 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7" h="72">
                  <a:moveTo>
                    <a:pt x="0" y="72"/>
                  </a:moveTo>
                  <a:lnTo>
                    <a:pt x="0" y="0"/>
                  </a:lnTo>
                  <a:lnTo>
                    <a:pt x="117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6" name="Rectangle 20"/>
            <p:cNvSpPr>
              <a:spLocks noChangeArrowheads="1"/>
            </p:cNvSpPr>
            <p:nvPr/>
          </p:nvSpPr>
          <p:spPr bwMode="auto">
            <a:xfrm>
              <a:off x="1248" y="713"/>
              <a:ext cx="14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S2-11</a:t>
              </a:r>
            </a:p>
          </p:txBody>
        </p:sp>
        <p:sp>
          <p:nvSpPr>
            <p:cNvPr id="14357" name="Freeform 21"/>
            <p:cNvSpPr>
              <a:spLocks/>
            </p:cNvSpPr>
            <p:nvPr/>
          </p:nvSpPr>
          <p:spPr bwMode="auto">
            <a:xfrm>
              <a:off x="1248" y="737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58" name="Rectangle 22"/>
            <p:cNvSpPr>
              <a:spLocks noChangeArrowheads="1"/>
            </p:cNvSpPr>
            <p:nvPr/>
          </p:nvSpPr>
          <p:spPr bwMode="auto">
            <a:xfrm>
              <a:off x="1248" y="785"/>
              <a:ext cx="1178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Brachybacterium rhamnosum</a:t>
              </a:r>
              <a:r>
                <a:rPr lang="en-US" altLang="en-US" sz="600">
                  <a:solidFill>
                    <a:srgbClr val="000000"/>
                  </a:solidFill>
                </a:rPr>
                <a:t> LMG19848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(AJ415376)</a:t>
              </a:r>
            </a:p>
          </p:txBody>
        </p:sp>
        <p:sp>
          <p:nvSpPr>
            <p:cNvPr id="14359" name="Freeform 23"/>
            <p:cNvSpPr>
              <a:spLocks/>
            </p:cNvSpPr>
            <p:nvPr/>
          </p:nvSpPr>
          <p:spPr bwMode="auto">
            <a:xfrm>
              <a:off x="1248" y="776"/>
              <a:ext cx="0" cy="33"/>
            </a:xfrm>
            <a:custGeom>
              <a:avLst/>
              <a:gdLst>
                <a:gd name="T0" fmla="*/ 0 h 33"/>
                <a:gd name="T1" fmla="*/ 33 h 33"/>
                <a:gd name="T2" fmla="*/ 33 h 33"/>
                <a:gd name="T3" fmla="*/ 0 60000 65536"/>
                <a:gd name="T4" fmla="*/ 0 60000 65536"/>
                <a:gd name="T5" fmla="*/ 0 60000 65536"/>
                <a:gd name="T6" fmla="*/ 0 h 33"/>
                <a:gd name="T7" fmla="*/ 33 h 33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3">
                  <a:moveTo>
                    <a:pt x="0" y="0"/>
                  </a:moveTo>
                  <a:lnTo>
                    <a:pt x="0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0" name="Freeform 24"/>
            <p:cNvSpPr>
              <a:spLocks/>
            </p:cNvSpPr>
            <p:nvPr/>
          </p:nvSpPr>
          <p:spPr bwMode="auto">
            <a:xfrm>
              <a:off x="1065" y="704"/>
              <a:ext cx="183" cy="69"/>
            </a:xfrm>
            <a:custGeom>
              <a:avLst/>
              <a:gdLst>
                <a:gd name="T0" fmla="*/ 0 w 183"/>
                <a:gd name="T1" fmla="*/ 0 h 69"/>
                <a:gd name="T2" fmla="*/ 0 w 183"/>
                <a:gd name="T3" fmla="*/ 69 h 69"/>
                <a:gd name="T4" fmla="*/ 183 w 183"/>
                <a:gd name="T5" fmla="*/ 69 h 69"/>
                <a:gd name="T6" fmla="*/ 0 60000 65536"/>
                <a:gd name="T7" fmla="*/ 0 60000 65536"/>
                <a:gd name="T8" fmla="*/ 0 60000 65536"/>
                <a:gd name="T9" fmla="*/ 0 w 183"/>
                <a:gd name="T10" fmla="*/ 0 h 69"/>
                <a:gd name="T11" fmla="*/ 183 w 183"/>
                <a:gd name="T12" fmla="*/ 69 h 6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83" h="69">
                  <a:moveTo>
                    <a:pt x="0" y="0"/>
                  </a:moveTo>
                  <a:lnTo>
                    <a:pt x="0" y="69"/>
                  </a:lnTo>
                  <a:lnTo>
                    <a:pt x="183" y="69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1" name="Freeform 25"/>
            <p:cNvSpPr>
              <a:spLocks/>
            </p:cNvSpPr>
            <p:nvPr/>
          </p:nvSpPr>
          <p:spPr bwMode="auto">
            <a:xfrm>
              <a:off x="1045" y="559"/>
              <a:ext cx="20" cy="142"/>
            </a:xfrm>
            <a:custGeom>
              <a:avLst/>
              <a:gdLst>
                <a:gd name="T0" fmla="*/ 0 w 20"/>
                <a:gd name="T1" fmla="*/ 0 h 142"/>
                <a:gd name="T2" fmla="*/ 0 w 20"/>
                <a:gd name="T3" fmla="*/ 142 h 142"/>
                <a:gd name="T4" fmla="*/ 20 w 20"/>
                <a:gd name="T5" fmla="*/ 142 h 142"/>
                <a:gd name="T6" fmla="*/ 0 60000 65536"/>
                <a:gd name="T7" fmla="*/ 0 60000 65536"/>
                <a:gd name="T8" fmla="*/ 0 60000 65536"/>
                <a:gd name="T9" fmla="*/ 0 w 20"/>
                <a:gd name="T10" fmla="*/ 0 h 142"/>
                <a:gd name="T11" fmla="*/ 20 w 20"/>
                <a:gd name="T12" fmla="*/ 142 h 1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0" h="142">
                  <a:moveTo>
                    <a:pt x="0" y="0"/>
                  </a:moveTo>
                  <a:lnTo>
                    <a:pt x="0" y="142"/>
                  </a:lnTo>
                  <a:lnTo>
                    <a:pt x="20" y="142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2" name="Freeform 26"/>
            <p:cNvSpPr>
              <a:spLocks/>
            </p:cNvSpPr>
            <p:nvPr/>
          </p:nvSpPr>
          <p:spPr bwMode="auto">
            <a:xfrm>
              <a:off x="1031" y="557"/>
              <a:ext cx="14" cy="291"/>
            </a:xfrm>
            <a:custGeom>
              <a:avLst/>
              <a:gdLst>
                <a:gd name="T0" fmla="*/ 0 w 14"/>
                <a:gd name="T1" fmla="*/ 291 h 291"/>
                <a:gd name="T2" fmla="*/ 0 w 14"/>
                <a:gd name="T3" fmla="*/ 0 h 291"/>
                <a:gd name="T4" fmla="*/ 14 w 14"/>
                <a:gd name="T5" fmla="*/ 0 h 291"/>
                <a:gd name="T6" fmla="*/ 0 60000 65536"/>
                <a:gd name="T7" fmla="*/ 0 60000 65536"/>
                <a:gd name="T8" fmla="*/ 0 60000 65536"/>
                <a:gd name="T9" fmla="*/ 0 w 14"/>
                <a:gd name="T10" fmla="*/ 0 h 291"/>
                <a:gd name="T11" fmla="*/ 14 w 14"/>
                <a:gd name="T12" fmla="*/ 291 h 29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291">
                  <a:moveTo>
                    <a:pt x="0" y="291"/>
                  </a:moveTo>
                  <a:lnTo>
                    <a:pt x="0" y="0"/>
                  </a:lnTo>
                  <a:lnTo>
                    <a:pt x="14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3" name="Rectangle 27"/>
            <p:cNvSpPr>
              <a:spLocks noChangeArrowheads="1"/>
            </p:cNvSpPr>
            <p:nvPr/>
          </p:nvSpPr>
          <p:spPr bwMode="auto">
            <a:xfrm>
              <a:off x="1157" y="950"/>
              <a:ext cx="1251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Cellulomonas hominis</a:t>
              </a:r>
              <a:r>
                <a:rPr lang="en-US" altLang="en-US" sz="600">
                  <a:solidFill>
                    <a:srgbClr val="000000"/>
                  </a:solidFill>
                </a:rPr>
                <a:t> DMMZCE40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(X82598) 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43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364" name="Freeform 28"/>
            <p:cNvSpPr>
              <a:spLocks/>
            </p:cNvSpPr>
            <p:nvPr/>
          </p:nvSpPr>
          <p:spPr bwMode="auto">
            <a:xfrm>
              <a:off x="1132" y="848"/>
              <a:ext cx="22" cy="245"/>
            </a:xfrm>
            <a:custGeom>
              <a:avLst/>
              <a:gdLst>
                <a:gd name="T0" fmla="*/ 0 w 22"/>
                <a:gd name="T1" fmla="*/ 125 h 245"/>
                <a:gd name="T2" fmla="*/ 0 w 22"/>
                <a:gd name="T3" fmla="*/ 122 h 245"/>
                <a:gd name="T4" fmla="*/ 22 w 22"/>
                <a:gd name="T5" fmla="*/ 0 h 245"/>
                <a:gd name="T6" fmla="*/ 22 w 22"/>
                <a:gd name="T7" fmla="*/ 245 h 245"/>
                <a:gd name="T8" fmla="*/ 0 w 22"/>
                <a:gd name="T9" fmla="*/ 125 h 24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"/>
                <a:gd name="T16" fmla="*/ 0 h 245"/>
                <a:gd name="T17" fmla="*/ 22 w 22"/>
                <a:gd name="T18" fmla="*/ 245 h 24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" h="245">
                  <a:moveTo>
                    <a:pt x="0" y="125"/>
                  </a:moveTo>
                  <a:lnTo>
                    <a:pt x="0" y="122"/>
                  </a:lnTo>
                  <a:lnTo>
                    <a:pt x="22" y="0"/>
                  </a:lnTo>
                  <a:lnTo>
                    <a:pt x="22" y="245"/>
                  </a:lnTo>
                  <a:lnTo>
                    <a:pt x="0" y="125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5" name="Line 29"/>
            <p:cNvSpPr>
              <a:spLocks noChangeShapeType="1"/>
            </p:cNvSpPr>
            <p:nvPr/>
          </p:nvSpPr>
          <p:spPr bwMode="auto">
            <a:xfrm>
              <a:off x="1037" y="970"/>
              <a:ext cx="92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6" name="Rectangle 30"/>
            <p:cNvSpPr>
              <a:spLocks noChangeArrowheads="1"/>
            </p:cNvSpPr>
            <p:nvPr/>
          </p:nvSpPr>
          <p:spPr bwMode="auto">
            <a:xfrm>
              <a:off x="1193" y="1200"/>
              <a:ext cx="1599" cy="2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>
                <a:lnSpc>
                  <a:spcPct val="120000"/>
                </a:lnSpc>
              </a:pP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Curtobacterium luteum </a:t>
              </a:r>
              <a:r>
                <a:rPr lang="en-US" altLang="en-US" sz="600">
                  <a:solidFill>
                    <a:srgbClr val="0000FF"/>
                  </a:solidFill>
                </a:rPr>
                <a:t>DSM20542</a:t>
              </a:r>
              <a:r>
                <a:rPr lang="en-US" altLang="en-US" sz="6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600">
                  <a:solidFill>
                    <a:srgbClr val="0000FF"/>
                  </a:solidFill>
                </a:rPr>
                <a:t> (X77437)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38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); </a:t>
              </a:r>
              <a:br>
                <a:rPr lang="en-US" altLang="en-US" sz="600">
                  <a:solidFill>
                    <a:srgbClr val="000000"/>
                  </a:solidFill>
                  <a:latin typeface="MS Sans Serif"/>
                </a:rPr>
              </a:b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Microbacterium testaceum </a:t>
              </a:r>
              <a:r>
                <a:rPr lang="en-US" altLang="en-US" sz="600">
                  <a:solidFill>
                    <a:srgbClr val="000000"/>
                  </a:solidFill>
                </a:rPr>
                <a:t>DSM20166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(X77445)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21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);</a:t>
              </a:r>
            </a:p>
            <a:p>
              <a:pPr defTabSz="914400">
                <a:lnSpc>
                  <a:spcPct val="120000"/>
                </a:lnSpc>
              </a:pPr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Flavobacterium oceanosedimentum</a:t>
              </a:r>
              <a:r>
                <a:rPr lang="en-US" altLang="en-US" sz="600">
                  <a:solidFill>
                    <a:srgbClr val="000000"/>
                  </a:solidFill>
                </a:rPr>
                <a:t> ATCC31317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(EF592577) (</a:t>
              </a:r>
              <a:r>
                <a:rPr lang="en-US" altLang="en-US" sz="600">
                  <a:solidFill>
                    <a:srgbClr val="FF0000"/>
                  </a:solidFill>
                </a:rPr>
                <a:t>13 strains</a:t>
              </a:r>
              <a:r>
                <a:rPr lang="en-US" altLang="en-US" sz="600">
                  <a:solidFill>
                    <a:srgbClr val="000000"/>
                  </a:solidFill>
                </a:rPr>
                <a:t>)</a:t>
              </a:r>
            </a:p>
          </p:txBody>
        </p:sp>
        <p:sp>
          <p:nvSpPr>
            <p:cNvPr id="14367" name="Freeform 31"/>
            <p:cNvSpPr>
              <a:spLocks/>
            </p:cNvSpPr>
            <p:nvPr/>
          </p:nvSpPr>
          <p:spPr bwMode="auto">
            <a:xfrm>
              <a:off x="1073" y="1098"/>
              <a:ext cx="117" cy="417"/>
            </a:xfrm>
            <a:custGeom>
              <a:avLst/>
              <a:gdLst>
                <a:gd name="T0" fmla="*/ 0 w 117"/>
                <a:gd name="T1" fmla="*/ 211 h 417"/>
                <a:gd name="T2" fmla="*/ 0 w 117"/>
                <a:gd name="T3" fmla="*/ 209 h 417"/>
                <a:gd name="T4" fmla="*/ 117 w 117"/>
                <a:gd name="T5" fmla="*/ 0 h 417"/>
                <a:gd name="T6" fmla="*/ 117 w 117"/>
                <a:gd name="T7" fmla="*/ 417 h 417"/>
                <a:gd name="T8" fmla="*/ 0 w 117"/>
                <a:gd name="T9" fmla="*/ 211 h 4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"/>
                <a:gd name="T16" fmla="*/ 0 h 417"/>
                <a:gd name="T17" fmla="*/ 117 w 117"/>
                <a:gd name="T18" fmla="*/ 417 h 4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" h="417">
                  <a:moveTo>
                    <a:pt x="0" y="211"/>
                  </a:moveTo>
                  <a:lnTo>
                    <a:pt x="0" y="209"/>
                  </a:lnTo>
                  <a:lnTo>
                    <a:pt x="117" y="0"/>
                  </a:lnTo>
                  <a:lnTo>
                    <a:pt x="117" y="417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8" name="Line 32"/>
            <p:cNvSpPr>
              <a:spLocks noChangeShapeType="1"/>
            </p:cNvSpPr>
            <p:nvPr/>
          </p:nvSpPr>
          <p:spPr bwMode="auto">
            <a:xfrm>
              <a:off x="1037" y="1307"/>
              <a:ext cx="36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69" name="Line 33"/>
            <p:cNvSpPr>
              <a:spLocks noChangeShapeType="1"/>
            </p:cNvSpPr>
            <p:nvPr/>
          </p:nvSpPr>
          <p:spPr bwMode="auto">
            <a:xfrm>
              <a:off x="1034" y="970"/>
              <a:ext cx="0" cy="16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0" name="Line 34"/>
            <p:cNvSpPr>
              <a:spLocks noChangeShapeType="1"/>
            </p:cNvSpPr>
            <p:nvPr/>
          </p:nvSpPr>
          <p:spPr bwMode="auto">
            <a:xfrm>
              <a:off x="1034" y="1140"/>
              <a:ext cx="0" cy="16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1" name="Line 35"/>
            <p:cNvSpPr>
              <a:spLocks noChangeShapeType="1"/>
            </p:cNvSpPr>
            <p:nvPr/>
          </p:nvSpPr>
          <p:spPr bwMode="auto">
            <a:xfrm>
              <a:off x="1034" y="1140"/>
              <a:ext cx="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2" name="Line 36"/>
            <p:cNvSpPr>
              <a:spLocks noChangeShapeType="1"/>
            </p:cNvSpPr>
            <p:nvPr/>
          </p:nvSpPr>
          <p:spPr bwMode="auto">
            <a:xfrm>
              <a:off x="1031" y="851"/>
              <a:ext cx="0" cy="28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3" name="Freeform 37"/>
            <p:cNvSpPr>
              <a:spLocks/>
            </p:cNvSpPr>
            <p:nvPr/>
          </p:nvSpPr>
          <p:spPr bwMode="auto">
            <a:xfrm>
              <a:off x="937" y="848"/>
              <a:ext cx="94" cy="406"/>
            </a:xfrm>
            <a:custGeom>
              <a:avLst/>
              <a:gdLst>
                <a:gd name="T0" fmla="*/ 0 w 94"/>
                <a:gd name="T1" fmla="*/ 406 h 406"/>
                <a:gd name="T2" fmla="*/ 0 w 94"/>
                <a:gd name="T3" fmla="*/ 0 h 406"/>
                <a:gd name="T4" fmla="*/ 94 w 94"/>
                <a:gd name="T5" fmla="*/ 0 h 406"/>
                <a:gd name="T6" fmla="*/ 0 60000 65536"/>
                <a:gd name="T7" fmla="*/ 0 60000 65536"/>
                <a:gd name="T8" fmla="*/ 0 60000 65536"/>
                <a:gd name="T9" fmla="*/ 0 w 94"/>
                <a:gd name="T10" fmla="*/ 0 h 406"/>
                <a:gd name="T11" fmla="*/ 94 w 94"/>
                <a:gd name="T12" fmla="*/ 406 h 4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4" h="406">
                  <a:moveTo>
                    <a:pt x="0" y="406"/>
                  </a:moveTo>
                  <a:lnTo>
                    <a:pt x="0" y="0"/>
                  </a:lnTo>
                  <a:lnTo>
                    <a:pt x="94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4" name="Rectangle 38"/>
            <p:cNvSpPr>
              <a:spLocks noChangeArrowheads="1"/>
            </p:cNvSpPr>
            <p:nvPr/>
          </p:nvSpPr>
          <p:spPr bwMode="auto">
            <a:xfrm>
              <a:off x="1145" y="1529"/>
              <a:ext cx="114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Geodermatophilus ruber</a:t>
              </a:r>
              <a:r>
                <a:rPr lang="en-US" altLang="en-US" sz="600">
                  <a:solidFill>
                    <a:srgbClr val="000000"/>
                  </a:solidFill>
                </a:rPr>
                <a:t> CPCC201356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(EU438905)</a:t>
              </a:r>
            </a:p>
          </p:txBody>
        </p:sp>
        <p:sp>
          <p:nvSpPr>
            <p:cNvPr id="14375" name="Freeform 39"/>
            <p:cNvSpPr>
              <a:spLocks/>
            </p:cNvSpPr>
            <p:nvPr/>
          </p:nvSpPr>
          <p:spPr bwMode="auto">
            <a:xfrm>
              <a:off x="1012" y="1554"/>
              <a:ext cx="133" cy="36"/>
            </a:xfrm>
            <a:custGeom>
              <a:avLst/>
              <a:gdLst>
                <a:gd name="T0" fmla="*/ 0 w 133"/>
                <a:gd name="T1" fmla="*/ 36 h 36"/>
                <a:gd name="T2" fmla="*/ 0 w 133"/>
                <a:gd name="T3" fmla="*/ 0 h 36"/>
                <a:gd name="T4" fmla="*/ 133 w 133"/>
                <a:gd name="T5" fmla="*/ 0 h 36"/>
                <a:gd name="T6" fmla="*/ 0 60000 65536"/>
                <a:gd name="T7" fmla="*/ 0 60000 65536"/>
                <a:gd name="T8" fmla="*/ 0 60000 65536"/>
                <a:gd name="T9" fmla="*/ 0 w 133"/>
                <a:gd name="T10" fmla="*/ 0 h 36"/>
                <a:gd name="T11" fmla="*/ 133 w 133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3" h="36">
                  <a:moveTo>
                    <a:pt x="0" y="36"/>
                  </a:moveTo>
                  <a:lnTo>
                    <a:pt x="0" y="0"/>
                  </a:lnTo>
                  <a:lnTo>
                    <a:pt x="133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6" name="Rectangle 40"/>
            <p:cNvSpPr>
              <a:spLocks noChangeArrowheads="1"/>
            </p:cNvSpPr>
            <p:nvPr/>
          </p:nvSpPr>
          <p:spPr bwMode="auto">
            <a:xfrm>
              <a:off x="1126" y="1601"/>
              <a:ext cx="18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S9-650</a:t>
              </a:r>
              <a:r>
                <a:rPr lang="en-US" altLang="en-US" sz="600" baseline="30000">
                  <a:solidFill>
                    <a:srgbClr val="FF0000"/>
                  </a:solidFill>
                </a:rPr>
                <a:t>T</a:t>
              </a:r>
            </a:p>
          </p:txBody>
        </p:sp>
        <p:sp>
          <p:nvSpPr>
            <p:cNvPr id="14377" name="Freeform 41"/>
            <p:cNvSpPr>
              <a:spLocks/>
            </p:cNvSpPr>
            <p:nvPr/>
          </p:nvSpPr>
          <p:spPr bwMode="auto">
            <a:xfrm>
              <a:off x="1012" y="1593"/>
              <a:ext cx="114" cy="33"/>
            </a:xfrm>
            <a:custGeom>
              <a:avLst/>
              <a:gdLst>
                <a:gd name="T0" fmla="*/ 0 w 114"/>
                <a:gd name="T1" fmla="*/ 0 h 33"/>
                <a:gd name="T2" fmla="*/ 0 w 114"/>
                <a:gd name="T3" fmla="*/ 33 h 33"/>
                <a:gd name="T4" fmla="*/ 114 w 114"/>
                <a:gd name="T5" fmla="*/ 33 h 33"/>
                <a:gd name="T6" fmla="*/ 0 60000 65536"/>
                <a:gd name="T7" fmla="*/ 0 60000 65536"/>
                <a:gd name="T8" fmla="*/ 0 60000 65536"/>
                <a:gd name="T9" fmla="*/ 0 w 114"/>
                <a:gd name="T10" fmla="*/ 0 h 33"/>
                <a:gd name="T11" fmla="*/ 114 w 114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14" h="33">
                  <a:moveTo>
                    <a:pt x="0" y="0"/>
                  </a:moveTo>
                  <a:lnTo>
                    <a:pt x="0" y="33"/>
                  </a:lnTo>
                  <a:lnTo>
                    <a:pt x="114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8" name="Freeform 42"/>
            <p:cNvSpPr>
              <a:spLocks/>
            </p:cNvSpPr>
            <p:nvPr/>
          </p:nvSpPr>
          <p:spPr bwMode="auto">
            <a:xfrm>
              <a:off x="970" y="1590"/>
              <a:ext cx="42" cy="72"/>
            </a:xfrm>
            <a:custGeom>
              <a:avLst/>
              <a:gdLst>
                <a:gd name="T0" fmla="*/ 0 w 42"/>
                <a:gd name="T1" fmla="*/ 72 h 72"/>
                <a:gd name="T2" fmla="*/ 0 w 42"/>
                <a:gd name="T3" fmla="*/ 0 h 72"/>
                <a:gd name="T4" fmla="*/ 42 w 42"/>
                <a:gd name="T5" fmla="*/ 0 h 72"/>
                <a:gd name="T6" fmla="*/ 0 60000 65536"/>
                <a:gd name="T7" fmla="*/ 0 60000 65536"/>
                <a:gd name="T8" fmla="*/ 0 60000 65536"/>
                <a:gd name="T9" fmla="*/ 0 w 42"/>
                <a:gd name="T10" fmla="*/ 0 h 72"/>
                <a:gd name="T11" fmla="*/ 42 w 42"/>
                <a:gd name="T12" fmla="*/ 72 h 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" h="72">
                  <a:moveTo>
                    <a:pt x="0" y="72"/>
                  </a:moveTo>
                  <a:lnTo>
                    <a:pt x="0" y="0"/>
                  </a:lnTo>
                  <a:lnTo>
                    <a:pt x="42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79" name="Rectangle 43"/>
            <p:cNvSpPr>
              <a:spLocks noChangeArrowheads="1"/>
            </p:cNvSpPr>
            <p:nvPr/>
          </p:nvSpPr>
          <p:spPr bwMode="auto">
            <a:xfrm>
              <a:off x="1132" y="1674"/>
              <a:ext cx="104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Micromonospora tulbaghiae</a:t>
              </a:r>
              <a:r>
                <a:rPr lang="en-US" altLang="en-US" sz="600">
                  <a:solidFill>
                    <a:srgbClr val="0000FF"/>
                  </a:solidFill>
                </a:rPr>
                <a:t> TVU1</a:t>
              </a:r>
              <a:r>
                <a:rPr lang="en-US" altLang="en-US" sz="6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600">
                  <a:solidFill>
                    <a:srgbClr val="0000FF"/>
                  </a:solidFill>
                </a:rPr>
                <a:t> (EU196562)</a:t>
              </a:r>
            </a:p>
          </p:txBody>
        </p:sp>
        <p:sp>
          <p:nvSpPr>
            <p:cNvPr id="14380" name="Freeform 44"/>
            <p:cNvSpPr>
              <a:spLocks/>
            </p:cNvSpPr>
            <p:nvPr/>
          </p:nvSpPr>
          <p:spPr bwMode="auto">
            <a:xfrm>
              <a:off x="1129" y="1698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1" name="Rectangle 45"/>
            <p:cNvSpPr>
              <a:spLocks noChangeArrowheads="1"/>
            </p:cNvSpPr>
            <p:nvPr/>
          </p:nvSpPr>
          <p:spPr bwMode="auto">
            <a:xfrm>
              <a:off x="1132" y="1746"/>
              <a:ext cx="14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S4-46</a:t>
              </a:r>
            </a:p>
          </p:txBody>
        </p:sp>
        <p:sp>
          <p:nvSpPr>
            <p:cNvPr id="14382" name="Freeform 46"/>
            <p:cNvSpPr>
              <a:spLocks/>
            </p:cNvSpPr>
            <p:nvPr/>
          </p:nvSpPr>
          <p:spPr bwMode="auto">
            <a:xfrm>
              <a:off x="1129" y="1737"/>
              <a:ext cx="0" cy="33"/>
            </a:xfrm>
            <a:custGeom>
              <a:avLst/>
              <a:gdLst>
                <a:gd name="T0" fmla="*/ 0 h 33"/>
                <a:gd name="T1" fmla="*/ 33 h 33"/>
                <a:gd name="T2" fmla="*/ 33 h 33"/>
                <a:gd name="T3" fmla="*/ 0 60000 65536"/>
                <a:gd name="T4" fmla="*/ 0 60000 65536"/>
                <a:gd name="T5" fmla="*/ 0 60000 65536"/>
                <a:gd name="T6" fmla="*/ 0 h 33"/>
                <a:gd name="T7" fmla="*/ 33 h 33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3">
                  <a:moveTo>
                    <a:pt x="0" y="0"/>
                  </a:moveTo>
                  <a:lnTo>
                    <a:pt x="0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3" name="Freeform 47"/>
            <p:cNvSpPr>
              <a:spLocks/>
            </p:cNvSpPr>
            <p:nvPr/>
          </p:nvSpPr>
          <p:spPr bwMode="auto">
            <a:xfrm>
              <a:off x="970" y="1665"/>
              <a:ext cx="159" cy="69"/>
            </a:xfrm>
            <a:custGeom>
              <a:avLst/>
              <a:gdLst>
                <a:gd name="T0" fmla="*/ 0 w 159"/>
                <a:gd name="T1" fmla="*/ 0 h 69"/>
                <a:gd name="T2" fmla="*/ 0 w 159"/>
                <a:gd name="T3" fmla="*/ 69 h 69"/>
                <a:gd name="T4" fmla="*/ 159 w 159"/>
                <a:gd name="T5" fmla="*/ 69 h 69"/>
                <a:gd name="T6" fmla="*/ 0 60000 65536"/>
                <a:gd name="T7" fmla="*/ 0 60000 65536"/>
                <a:gd name="T8" fmla="*/ 0 60000 65536"/>
                <a:gd name="T9" fmla="*/ 0 w 159"/>
                <a:gd name="T10" fmla="*/ 0 h 69"/>
                <a:gd name="T11" fmla="*/ 159 w 159"/>
                <a:gd name="T12" fmla="*/ 69 h 6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9" h="69">
                  <a:moveTo>
                    <a:pt x="0" y="0"/>
                  </a:moveTo>
                  <a:lnTo>
                    <a:pt x="0" y="69"/>
                  </a:lnTo>
                  <a:lnTo>
                    <a:pt x="159" y="69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4" name="Freeform 48"/>
            <p:cNvSpPr>
              <a:spLocks/>
            </p:cNvSpPr>
            <p:nvPr/>
          </p:nvSpPr>
          <p:spPr bwMode="auto">
            <a:xfrm>
              <a:off x="937" y="1257"/>
              <a:ext cx="33" cy="405"/>
            </a:xfrm>
            <a:custGeom>
              <a:avLst/>
              <a:gdLst>
                <a:gd name="T0" fmla="*/ 0 w 33"/>
                <a:gd name="T1" fmla="*/ 0 h 405"/>
                <a:gd name="T2" fmla="*/ 0 w 33"/>
                <a:gd name="T3" fmla="*/ 405 h 405"/>
                <a:gd name="T4" fmla="*/ 33 w 33"/>
                <a:gd name="T5" fmla="*/ 405 h 405"/>
                <a:gd name="T6" fmla="*/ 0 60000 65536"/>
                <a:gd name="T7" fmla="*/ 0 60000 65536"/>
                <a:gd name="T8" fmla="*/ 0 60000 65536"/>
                <a:gd name="T9" fmla="*/ 0 w 33"/>
                <a:gd name="T10" fmla="*/ 0 h 405"/>
                <a:gd name="T11" fmla="*/ 33 w 33"/>
                <a:gd name="T12" fmla="*/ 405 h 4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3" h="405">
                  <a:moveTo>
                    <a:pt x="0" y="0"/>
                  </a:moveTo>
                  <a:lnTo>
                    <a:pt x="0" y="405"/>
                  </a:lnTo>
                  <a:lnTo>
                    <a:pt x="33" y="405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5" name="Freeform 49"/>
            <p:cNvSpPr>
              <a:spLocks/>
            </p:cNvSpPr>
            <p:nvPr/>
          </p:nvSpPr>
          <p:spPr bwMode="auto">
            <a:xfrm>
              <a:off x="931" y="1257"/>
              <a:ext cx="6" cy="397"/>
            </a:xfrm>
            <a:custGeom>
              <a:avLst/>
              <a:gdLst>
                <a:gd name="T0" fmla="*/ 0 w 6"/>
                <a:gd name="T1" fmla="*/ 397 h 397"/>
                <a:gd name="T2" fmla="*/ 0 w 6"/>
                <a:gd name="T3" fmla="*/ 0 h 397"/>
                <a:gd name="T4" fmla="*/ 6 w 6"/>
                <a:gd name="T5" fmla="*/ 0 h 397"/>
                <a:gd name="T6" fmla="*/ 0 60000 65536"/>
                <a:gd name="T7" fmla="*/ 0 60000 65536"/>
                <a:gd name="T8" fmla="*/ 0 60000 65536"/>
                <a:gd name="T9" fmla="*/ 0 w 6"/>
                <a:gd name="T10" fmla="*/ 0 h 397"/>
                <a:gd name="T11" fmla="*/ 6 w 6"/>
                <a:gd name="T12" fmla="*/ 397 h 3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" h="397">
                  <a:moveTo>
                    <a:pt x="0" y="397"/>
                  </a:moveTo>
                  <a:lnTo>
                    <a:pt x="0" y="0"/>
                  </a:lnTo>
                  <a:lnTo>
                    <a:pt x="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6" name="Rectangle 50"/>
            <p:cNvSpPr>
              <a:spLocks noChangeArrowheads="1"/>
            </p:cNvSpPr>
            <p:nvPr/>
          </p:nvSpPr>
          <p:spPr bwMode="auto">
            <a:xfrm>
              <a:off x="1232" y="1814"/>
              <a:ext cx="129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Williamsia serinedens </a:t>
              </a:r>
              <a:r>
                <a:rPr lang="en-US" altLang="en-US" sz="600">
                  <a:solidFill>
                    <a:srgbClr val="000000"/>
                  </a:solidFill>
                </a:rPr>
                <a:t>IMMIBSR-4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(AM283464) 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10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387" name="Freeform 51"/>
            <p:cNvSpPr>
              <a:spLocks/>
            </p:cNvSpPr>
            <p:nvPr/>
          </p:nvSpPr>
          <p:spPr bwMode="auto">
            <a:xfrm>
              <a:off x="1226" y="1815"/>
              <a:ext cx="3" cy="61"/>
            </a:xfrm>
            <a:custGeom>
              <a:avLst/>
              <a:gdLst>
                <a:gd name="T0" fmla="*/ 0 w 3"/>
                <a:gd name="T1" fmla="*/ 33 h 61"/>
                <a:gd name="T2" fmla="*/ 0 w 3"/>
                <a:gd name="T3" fmla="*/ 30 h 61"/>
                <a:gd name="T4" fmla="*/ 3 w 3"/>
                <a:gd name="T5" fmla="*/ 0 h 61"/>
                <a:gd name="T6" fmla="*/ 3 w 3"/>
                <a:gd name="T7" fmla="*/ 61 h 61"/>
                <a:gd name="T8" fmla="*/ 0 w 3"/>
                <a:gd name="T9" fmla="*/ 33 h 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"/>
                <a:gd name="T16" fmla="*/ 0 h 61"/>
                <a:gd name="T17" fmla="*/ 3 w 3"/>
                <a:gd name="T18" fmla="*/ 61 h 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" h="61">
                  <a:moveTo>
                    <a:pt x="0" y="33"/>
                  </a:moveTo>
                  <a:lnTo>
                    <a:pt x="0" y="30"/>
                  </a:lnTo>
                  <a:lnTo>
                    <a:pt x="3" y="0"/>
                  </a:lnTo>
                  <a:lnTo>
                    <a:pt x="3" y="61"/>
                  </a:lnTo>
                  <a:lnTo>
                    <a:pt x="0" y="33"/>
                  </a:lnTo>
                  <a:close/>
                </a:path>
              </a:pathLst>
            </a:custGeom>
            <a:solidFill>
              <a:srgbClr val="000000"/>
            </a:solidFill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8" name="Line 52"/>
            <p:cNvSpPr>
              <a:spLocks noChangeShapeType="1"/>
            </p:cNvSpPr>
            <p:nvPr/>
          </p:nvSpPr>
          <p:spPr bwMode="auto">
            <a:xfrm>
              <a:off x="1126" y="1845"/>
              <a:ext cx="97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89" name="Rectangle 53"/>
            <p:cNvSpPr>
              <a:spLocks noChangeArrowheads="1"/>
            </p:cNvSpPr>
            <p:nvPr/>
          </p:nvSpPr>
          <p:spPr bwMode="auto">
            <a:xfrm>
              <a:off x="1279" y="1896"/>
              <a:ext cx="105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Mycobacterium obuense</a:t>
              </a:r>
              <a:r>
                <a:rPr lang="en-US" altLang="en-US" sz="600">
                  <a:solidFill>
                    <a:srgbClr val="000000"/>
                  </a:solidFill>
                </a:rPr>
                <a:t> ATCC27023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(X55597)</a:t>
              </a:r>
            </a:p>
          </p:txBody>
        </p:sp>
        <p:sp>
          <p:nvSpPr>
            <p:cNvPr id="14390" name="Freeform 54"/>
            <p:cNvSpPr>
              <a:spLocks/>
            </p:cNvSpPr>
            <p:nvPr/>
          </p:nvSpPr>
          <p:spPr bwMode="auto">
            <a:xfrm>
              <a:off x="1260" y="1920"/>
              <a:ext cx="16" cy="36"/>
            </a:xfrm>
            <a:custGeom>
              <a:avLst/>
              <a:gdLst>
                <a:gd name="T0" fmla="*/ 0 w 16"/>
                <a:gd name="T1" fmla="*/ 36 h 36"/>
                <a:gd name="T2" fmla="*/ 0 w 16"/>
                <a:gd name="T3" fmla="*/ 0 h 36"/>
                <a:gd name="T4" fmla="*/ 16 w 16"/>
                <a:gd name="T5" fmla="*/ 0 h 36"/>
                <a:gd name="T6" fmla="*/ 0 60000 65536"/>
                <a:gd name="T7" fmla="*/ 0 60000 65536"/>
                <a:gd name="T8" fmla="*/ 0 60000 65536"/>
                <a:gd name="T9" fmla="*/ 0 w 16"/>
                <a:gd name="T10" fmla="*/ 0 h 36"/>
                <a:gd name="T11" fmla="*/ 16 w 16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" h="36">
                  <a:moveTo>
                    <a:pt x="0" y="36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1" name="Rectangle 55"/>
            <p:cNvSpPr>
              <a:spLocks noChangeArrowheads="1"/>
            </p:cNvSpPr>
            <p:nvPr/>
          </p:nvSpPr>
          <p:spPr bwMode="auto">
            <a:xfrm>
              <a:off x="1262" y="1968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S9-652</a:t>
              </a:r>
            </a:p>
          </p:txBody>
        </p:sp>
        <p:sp>
          <p:nvSpPr>
            <p:cNvPr id="14392" name="Freeform 56"/>
            <p:cNvSpPr>
              <a:spLocks/>
            </p:cNvSpPr>
            <p:nvPr/>
          </p:nvSpPr>
          <p:spPr bwMode="auto">
            <a:xfrm>
              <a:off x="1260" y="1959"/>
              <a:ext cx="0" cy="34"/>
            </a:xfrm>
            <a:custGeom>
              <a:avLst/>
              <a:gdLst>
                <a:gd name="T0" fmla="*/ 0 h 34"/>
                <a:gd name="T1" fmla="*/ 34 h 34"/>
                <a:gd name="T2" fmla="*/ 34 h 34"/>
                <a:gd name="T3" fmla="*/ 0 60000 65536"/>
                <a:gd name="T4" fmla="*/ 0 60000 65536"/>
                <a:gd name="T5" fmla="*/ 0 60000 65536"/>
                <a:gd name="T6" fmla="*/ 0 h 34"/>
                <a:gd name="T7" fmla="*/ 34 h 34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4">
                  <a:moveTo>
                    <a:pt x="0" y="0"/>
                  </a:moveTo>
                  <a:lnTo>
                    <a:pt x="0" y="34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3" name="Freeform 57"/>
            <p:cNvSpPr>
              <a:spLocks/>
            </p:cNvSpPr>
            <p:nvPr/>
          </p:nvSpPr>
          <p:spPr bwMode="auto">
            <a:xfrm>
              <a:off x="1123" y="1904"/>
              <a:ext cx="137" cy="52"/>
            </a:xfrm>
            <a:custGeom>
              <a:avLst/>
              <a:gdLst>
                <a:gd name="T0" fmla="*/ 0 w 137"/>
                <a:gd name="T1" fmla="*/ 0 h 52"/>
                <a:gd name="T2" fmla="*/ 0 w 137"/>
                <a:gd name="T3" fmla="*/ 52 h 52"/>
                <a:gd name="T4" fmla="*/ 137 w 137"/>
                <a:gd name="T5" fmla="*/ 52 h 52"/>
                <a:gd name="T6" fmla="*/ 0 60000 65536"/>
                <a:gd name="T7" fmla="*/ 0 60000 65536"/>
                <a:gd name="T8" fmla="*/ 0 60000 65536"/>
                <a:gd name="T9" fmla="*/ 0 w 137"/>
                <a:gd name="T10" fmla="*/ 0 h 52"/>
                <a:gd name="T11" fmla="*/ 137 w 137"/>
                <a:gd name="T12" fmla="*/ 52 h 5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7" h="52">
                  <a:moveTo>
                    <a:pt x="0" y="0"/>
                  </a:moveTo>
                  <a:lnTo>
                    <a:pt x="0" y="52"/>
                  </a:lnTo>
                  <a:lnTo>
                    <a:pt x="137" y="52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4" name="Line 58"/>
            <p:cNvSpPr>
              <a:spLocks noChangeShapeType="1"/>
            </p:cNvSpPr>
            <p:nvPr/>
          </p:nvSpPr>
          <p:spPr bwMode="auto">
            <a:xfrm>
              <a:off x="1123" y="1845"/>
              <a:ext cx="0" cy="5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5" name="Freeform 59"/>
            <p:cNvSpPr>
              <a:spLocks/>
            </p:cNvSpPr>
            <p:nvPr/>
          </p:nvSpPr>
          <p:spPr bwMode="auto">
            <a:xfrm>
              <a:off x="948" y="1901"/>
              <a:ext cx="175" cy="150"/>
            </a:xfrm>
            <a:custGeom>
              <a:avLst/>
              <a:gdLst>
                <a:gd name="T0" fmla="*/ 0 w 175"/>
                <a:gd name="T1" fmla="*/ 150 h 150"/>
                <a:gd name="T2" fmla="*/ 0 w 175"/>
                <a:gd name="T3" fmla="*/ 0 h 150"/>
                <a:gd name="T4" fmla="*/ 175 w 175"/>
                <a:gd name="T5" fmla="*/ 0 h 150"/>
                <a:gd name="T6" fmla="*/ 0 60000 65536"/>
                <a:gd name="T7" fmla="*/ 0 60000 65536"/>
                <a:gd name="T8" fmla="*/ 0 60000 65536"/>
                <a:gd name="T9" fmla="*/ 0 w 175"/>
                <a:gd name="T10" fmla="*/ 0 h 150"/>
                <a:gd name="T11" fmla="*/ 175 w 175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5" h="150">
                  <a:moveTo>
                    <a:pt x="0" y="150"/>
                  </a:moveTo>
                  <a:lnTo>
                    <a:pt x="0" y="0"/>
                  </a:lnTo>
                  <a:lnTo>
                    <a:pt x="175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6" name="Rectangle 60"/>
            <p:cNvSpPr>
              <a:spLocks noChangeArrowheads="1"/>
            </p:cNvSpPr>
            <p:nvPr/>
          </p:nvSpPr>
          <p:spPr bwMode="auto">
            <a:xfrm>
              <a:off x="1324" y="2040"/>
              <a:ext cx="1188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 i="1">
                  <a:solidFill>
                    <a:srgbClr val="000000"/>
                  </a:solidFill>
                </a:rPr>
                <a:t> Aestuariimicrobium kwangyangense</a:t>
              </a:r>
              <a:r>
                <a:rPr lang="en-US" altLang="en-US" sz="600">
                  <a:solidFill>
                    <a:srgbClr val="000000"/>
                  </a:solidFill>
                </a:rPr>
                <a:t> R27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(DQ830982)</a:t>
              </a:r>
            </a:p>
          </p:txBody>
        </p:sp>
        <p:sp>
          <p:nvSpPr>
            <p:cNvPr id="14397" name="Freeform 61"/>
            <p:cNvSpPr>
              <a:spLocks/>
            </p:cNvSpPr>
            <p:nvPr/>
          </p:nvSpPr>
          <p:spPr bwMode="auto">
            <a:xfrm>
              <a:off x="1324" y="2065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98" name="Rectangle 62"/>
            <p:cNvSpPr>
              <a:spLocks noChangeArrowheads="1"/>
            </p:cNvSpPr>
            <p:nvPr/>
          </p:nvSpPr>
          <p:spPr bwMode="auto">
            <a:xfrm>
              <a:off x="1324" y="2112"/>
              <a:ext cx="14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S1-24</a:t>
              </a:r>
            </a:p>
          </p:txBody>
        </p:sp>
        <p:sp>
          <p:nvSpPr>
            <p:cNvPr id="14399" name="Freeform 63"/>
            <p:cNvSpPr>
              <a:spLocks/>
            </p:cNvSpPr>
            <p:nvPr/>
          </p:nvSpPr>
          <p:spPr bwMode="auto">
            <a:xfrm>
              <a:off x="1324" y="2104"/>
              <a:ext cx="0" cy="33"/>
            </a:xfrm>
            <a:custGeom>
              <a:avLst/>
              <a:gdLst>
                <a:gd name="T0" fmla="*/ 0 h 33"/>
                <a:gd name="T1" fmla="*/ 33 h 33"/>
                <a:gd name="T2" fmla="*/ 33 h 33"/>
                <a:gd name="T3" fmla="*/ 0 60000 65536"/>
                <a:gd name="T4" fmla="*/ 0 60000 65536"/>
                <a:gd name="T5" fmla="*/ 0 60000 65536"/>
                <a:gd name="T6" fmla="*/ 0 h 33"/>
                <a:gd name="T7" fmla="*/ 33 h 33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3">
                  <a:moveTo>
                    <a:pt x="0" y="0"/>
                  </a:moveTo>
                  <a:lnTo>
                    <a:pt x="0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0" name="Freeform 64"/>
            <p:cNvSpPr>
              <a:spLocks/>
            </p:cNvSpPr>
            <p:nvPr/>
          </p:nvSpPr>
          <p:spPr bwMode="auto">
            <a:xfrm>
              <a:off x="1012" y="2101"/>
              <a:ext cx="312" cy="103"/>
            </a:xfrm>
            <a:custGeom>
              <a:avLst/>
              <a:gdLst>
                <a:gd name="T0" fmla="*/ 0 w 312"/>
                <a:gd name="T1" fmla="*/ 103 h 103"/>
                <a:gd name="T2" fmla="*/ 0 w 312"/>
                <a:gd name="T3" fmla="*/ 0 h 103"/>
                <a:gd name="T4" fmla="*/ 312 w 312"/>
                <a:gd name="T5" fmla="*/ 0 h 103"/>
                <a:gd name="T6" fmla="*/ 0 60000 65536"/>
                <a:gd name="T7" fmla="*/ 0 60000 65536"/>
                <a:gd name="T8" fmla="*/ 0 60000 65536"/>
                <a:gd name="T9" fmla="*/ 0 w 312"/>
                <a:gd name="T10" fmla="*/ 0 h 103"/>
                <a:gd name="T11" fmla="*/ 312 w 312"/>
                <a:gd name="T12" fmla="*/ 103 h 10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2" h="103">
                  <a:moveTo>
                    <a:pt x="0" y="103"/>
                  </a:moveTo>
                  <a:lnTo>
                    <a:pt x="0" y="0"/>
                  </a:lnTo>
                  <a:lnTo>
                    <a:pt x="312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1" name="Rectangle 65"/>
            <p:cNvSpPr>
              <a:spLocks noChangeArrowheads="1"/>
            </p:cNvSpPr>
            <p:nvPr/>
          </p:nvSpPr>
          <p:spPr bwMode="auto">
            <a:xfrm>
              <a:off x="1184" y="2185"/>
              <a:ext cx="106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Aeromicrobium tamlense</a:t>
              </a:r>
              <a:r>
                <a:rPr lang="en-US" altLang="en-US" sz="600">
                  <a:solidFill>
                    <a:srgbClr val="000000"/>
                  </a:solidFill>
                </a:rPr>
                <a:t> SSW1-57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(DQ411541)</a:t>
              </a:r>
            </a:p>
          </p:txBody>
        </p:sp>
        <p:sp>
          <p:nvSpPr>
            <p:cNvPr id="14402" name="Freeform 66"/>
            <p:cNvSpPr>
              <a:spLocks/>
            </p:cNvSpPr>
            <p:nvPr/>
          </p:nvSpPr>
          <p:spPr bwMode="auto">
            <a:xfrm>
              <a:off x="1182" y="2209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3" name="Rectangle 67"/>
            <p:cNvSpPr>
              <a:spLocks noChangeArrowheads="1"/>
            </p:cNvSpPr>
            <p:nvPr/>
          </p:nvSpPr>
          <p:spPr bwMode="auto">
            <a:xfrm>
              <a:off x="1209" y="2257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S1-150</a:t>
              </a:r>
            </a:p>
          </p:txBody>
        </p:sp>
        <p:sp>
          <p:nvSpPr>
            <p:cNvPr id="14404" name="Freeform 68"/>
            <p:cNvSpPr>
              <a:spLocks/>
            </p:cNvSpPr>
            <p:nvPr/>
          </p:nvSpPr>
          <p:spPr bwMode="auto">
            <a:xfrm>
              <a:off x="1182" y="2248"/>
              <a:ext cx="27" cy="33"/>
            </a:xfrm>
            <a:custGeom>
              <a:avLst/>
              <a:gdLst>
                <a:gd name="T0" fmla="*/ 0 w 27"/>
                <a:gd name="T1" fmla="*/ 0 h 33"/>
                <a:gd name="T2" fmla="*/ 0 w 27"/>
                <a:gd name="T3" fmla="*/ 33 h 33"/>
                <a:gd name="T4" fmla="*/ 27 w 27"/>
                <a:gd name="T5" fmla="*/ 33 h 33"/>
                <a:gd name="T6" fmla="*/ 0 60000 65536"/>
                <a:gd name="T7" fmla="*/ 0 60000 65536"/>
                <a:gd name="T8" fmla="*/ 0 60000 65536"/>
                <a:gd name="T9" fmla="*/ 0 w 27"/>
                <a:gd name="T10" fmla="*/ 0 h 33"/>
                <a:gd name="T11" fmla="*/ 27 w 27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" h="33">
                  <a:moveTo>
                    <a:pt x="0" y="0"/>
                  </a:moveTo>
                  <a:lnTo>
                    <a:pt x="0" y="33"/>
                  </a:lnTo>
                  <a:lnTo>
                    <a:pt x="27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5" name="Freeform 69"/>
            <p:cNvSpPr>
              <a:spLocks/>
            </p:cNvSpPr>
            <p:nvPr/>
          </p:nvSpPr>
          <p:spPr bwMode="auto">
            <a:xfrm>
              <a:off x="1026" y="2245"/>
              <a:ext cx="156" cy="61"/>
            </a:xfrm>
            <a:custGeom>
              <a:avLst/>
              <a:gdLst>
                <a:gd name="T0" fmla="*/ 0 w 156"/>
                <a:gd name="T1" fmla="*/ 61 h 61"/>
                <a:gd name="T2" fmla="*/ 0 w 156"/>
                <a:gd name="T3" fmla="*/ 0 h 61"/>
                <a:gd name="T4" fmla="*/ 156 w 156"/>
                <a:gd name="T5" fmla="*/ 0 h 61"/>
                <a:gd name="T6" fmla="*/ 0 60000 65536"/>
                <a:gd name="T7" fmla="*/ 0 60000 65536"/>
                <a:gd name="T8" fmla="*/ 0 60000 65536"/>
                <a:gd name="T9" fmla="*/ 0 w 156"/>
                <a:gd name="T10" fmla="*/ 0 h 61"/>
                <a:gd name="T11" fmla="*/ 156 w 156"/>
                <a:gd name="T12" fmla="*/ 61 h 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61">
                  <a:moveTo>
                    <a:pt x="0" y="61"/>
                  </a:moveTo>
                  <a:lnTo>
                    <a:pt x="0" y="0"/>
                  </a:lnTo>
                  <a:lnTo>
                    <a:pt x="15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6" name="Rectangle 70"/>
            <p:cNvSpPr>
              <a:spLocks noChangeArrowheads="1"/>
            </p:cNvSpPr>
            <p:nvPr/>
          </p:nvSpPr>
          <p:spPr bwMode="auto">
            <a:xfrm>
              <a:off x="1226" y="2304"/>
              <a:ext cx="1242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Nocardioides salarius </a:t>
              </a:r>
              <a:r>
                <a:rPr lang="en-US" altLang="en-US" sz="600">
                  <a:solidFill>
                    <a:srgbClr val="000000"/>
                  </a:solidFill>
                </a:rPr>
                <a:t>CL-Z59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(DQ401092)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12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);  </a:t>
              </a:r>
              <a:br>
                <a:rPr lang="en-US" altLang="en-US" sz="600">
                  <a:solidFill>
                    <a:srgbClr val="000000"/>
                  </a:solidFill>
                  <a:latin typeface="MS Sans Serif"/>
                </a:rPr>
              </a:b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Marmoricola korecus </a:t>
              </a:r>
              <a:r>
                <a:rPr lang="en-US" altLang="en-US" sz="600">
                  <a:solidFill>
                    <a:srgbClr val="000000"/>
                  </a:solidFill>
                </a:rPr>
                <a:t>Sco-A36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(FN386723)</a:t>
              </a:r>
              <a:r>
                <a:rPr lang="en-US" altLang="en-US" sz="600" i="1">
                  <a:solidFill>
                    <a:srgbClr val="000000"/>
                  </a:solidFill>
                </a:rPr>
                <a:t> 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3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407" name="Freeform 71"/>
            <p:cNvSpPr>
              <a:spLocks/>
            </p:cNvSpPr>
            <p:nvPr/>
          </p:nvSpPr>
          <p:spPr bwMode="auto">
            <a:xfrm>
              <a:off x="1073" y="2320"/>
              <a:ext cx="134" cy="95"/>
            </a:xfrm>
            <a:custGeom>
              <a:avLst/>
              <a:gdLst>
                <a:gd name="T0" fmla="*/ 0 w 134"/>
                <a:gd name="T1" fmla="*/ 50 h 95"/>
                <a:gd name="T2" fmla="*/ 0 w 134"/>
                <a:gd name="T3" fmla="*/ 48 h 95"/>
                <a:gd name="T4" fmla="*/ 134 w 134"/>
                <a:gd name="T5" fmla="*/ 0 h 95"/>
                <a:gd name="T6" fmla="*/ 134 w 134"/>
                <a:gd name="T7" fmla="*/ 95 h 95"/>
                <a:gd name="T8" fmla="*/ 0 w 134"/>
                <a:gd name="T9" fmla="*/ 50 h 9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4"/>
                <a:gd name="T16" fmla="*/ 0 h 95"/>
                <a:gd name="T17" fmla="*/ 134 w 134"/>
                <a:gd name="T18" fmla="*/ 95 h 9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4" h="95">
                  <a:moveTo>
                    <a:pt x="0" y="50"/>
                  </a:moveTo>
                  <a:lnTo>
                    <a:pt x="0" y="48"/>
                  </a:lnTo>
                  <a:lnTo>
                    <a:pt x="134" y="0"/>
                  </a:lnTo>
                  <a:lnTo>
                    <a:pt x="134" y="95"/>
                  </a:lnTo>
                  <a:lnTo>
                    <a:pt x="0" y="50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8" name="Line 72"/>
            <p:cNvSpPr>
              <a:spLocks noChangeShapeType="1"/>
            </p:cNvSpPr>
            <p:nvPr/>
          </p:nvSpPr>
          <p:spPr bwMode="auto">
            <a:xfrm>
              <a:off x="1026" y="2368"/>
              <a:ext cx="47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09" name="Line 73"/>
            <p:cNvSpPr>
              <a:spLocks noChangeShapeType="1"/>
            </p:cNvSpPr>
            <p:nvPr/>
          </p:nvSpPr>
          <p:spPr bwMode="auto">
            <a:xfrm>
              <a:off x="1026" y="2309"/>
              <a:ext cx="0" cy="5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0" name="Freeform 74"/>
            <p:cNvSpPr>
              <a:spLocks/>
            </p:cNvSpPr>
            <p:nvPr/>
          </p:nvSpPr>
          <p:spPr bwMode="auto">
            <a:xfrm>
              <a:off x="1012" y="2206"/>
              <a:ext cx="14" cy="100"/>
            </a:xfrm>
            <a:custGeom>
              <a:avLst/>
              <a:gdLst>
                <a:gd name="T0" fmla="*/ 0 w 14"/>
                <a:gd name="T1" fmla="*/ 0 h 100"/>
                <a:gd name="T2" fmla="*/ 0 w 14"/>
                <a:gd name="T3" fmla="*/ 100 h 100"/>
                <a:gd name="T4" fmla="*/ 14 w 14"/>
                <a:gd name="T5" fmla="*/ 100 h 100"/>
                <a:gd name="T6" fmla="*/ 0 60000 65536"/>
                <a:gd name="T7" fmla="*/ 0 60000 65536"/>
                <a:gd name="T8" fmla="*/ 0 60000 65536"/>
                <a:gd name="T9" fmla="*/ 0 w 14"/>
                <a:gd name="T10" fmla="*/ 0 h 100"/>
                <a:gd name="T11" fmla="*/ 14 w 14"/>
                <a:gd name="T12" fmla="*/ 100 h 1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100">
                  <a:moveTo>
                    <a:pt x="0" y="0"/>
                  </a:moveTo>
                  <a:lnTo>
                    <a:pt x="0" y="100"/>
                  </a:lnTo>
                  <a:lnTo>
                    <a:pt x="14" y="10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1" name="Freeform 75"/>
            <p:cNvSpPr>
              <a:spLocks/>
            </p:cNvSpPr>
            <p:nvPr/>
          </p:nvSpPr>
          <p:spPr bwMode="auto">
            <a:xfrm>
              <a:off x="948" y="2054"/>
              <a:ext cx="64" cy="150"/>
            </a:xfrm>
            <a:custGeom>
              <a:avLst/>
              <a:gdLst>
                <a:gd name="T0" fmla="*/ 0 w 64"/>
                <a:gd name="T1" fmla="*/ 0 h 150"/>
                <a:gd name="T2" fmla="*/ 0 w 64"/>
                <a:gd name="T3" fmla="*/ 150 h 150"/>
                <a:gd name="T4" fmla="*/ 64 w 64"/>
                <a:gd name="T5" fmla="*/ 150 h 150"/>
                <a:gd name="T6" fmla="*/ 0 60000 65536"/>
                <a:gd name="T7" fmla="*/ 0 60000 65536"/>
                <a:gd name="T8" fmla="*/ 0 60000 65536"/>
                <a:gd name="T9" fmla="*/ 0 w 64"/>
                <a:gd name="T10" fmla="*/ 0 h 150"/>
                <a:gd name="T11" fmla="*/ 64 w 64"/>
                <a:gd name="T12" fmla="*/ 150 h 15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4" h="150">
                  <a:moveTo>
                    <a:pt x="0" y="0"/>
                  </a:moveTo>
                  <a:lnTo>
                    <a:pt x="0" y="150"/>
                  </a:lnTo>
                  <a:lnTo>
                    <a:pt x="64" y="15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2" name="Freeform 76"/>
            <p:cNvSpPr>
              <a:spLocks/>
            </p:cNvSpPr>
            <p:nvPr/>
          </p:nvSpPr>
          <p:spPr bwMode="auto">
            <a:xfrm>
              <a:off x="931" y="1657"/>
              <a:ext cx="17" cy="397"/>
            </a:xfrm>
            <a:custGeom>
              <a:avLst/>
              <a:gdLst>
                <a:gd name="T0" fmla="*/ 0 w 17"/>
                <a:gd name="T1" fmla="*/ 0 h 397"/>
                <a:gd name="T2" fmla="*/ 0 w 17"/>
                <a:gd name="T3" fmla="*/ 397 h 397"/>
                <a:gd name="T4" fmla="*/ 17 w 17"/>
                <a:gd name="T5" fmla="*/ 397 h 397"/>
                <a:gd name="T6" fmla="*/ 0 60000 65536"/>
                <a:gd name="T7" fmla="*/ 0 60000 65536"/>
                <a:gd name="T8" fmla="*/ 0 60000 65536"/>
                <a:gd name="T9" fmla="*/ 0 w 17"/>
                <a:gd name="T10" fmla="*/ 0 h 397"/>
                <a:gd name="T11" fmla="*/ 17 w 17"/>
                <a:gd name="T12" fmla="*/ 397 h 3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397">
                  <a:moveTo>
                    <a:pt x="0" y="0"/>
                  </a:moveTo>
                  <a:lnTo>
                    <a:pt x="0" y="397"/>
                  </a:lnTo>
                  <a:lnTo>
                    <a:pt x="17" y="397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3" name="Freeform 77"/>
            <p:cNvSpPr>
              <a:spLocks/>
            </p:cNvSpPr>
            <p:nvPr/>
          </p:nvSpPr>
          <p:spPr bwMode="auto">
            <a:xfrm>
              <a:off x="870" y="1654"/>
              <a:ext cx="61" cy="416"/>
            </a:xfrm>
            <a:custGeom>
              <a:avLst/>
              <a:gdLst>
                <a:gd name="T0" fmla="*/ 0 w 61"/>
                <a:gd name="T1" fmla="*/ 416 h 416"/>
                <a:gd name="T2" fmla="*/ 0 w 61"/>
                <a:gd name="T3" fmla="*/ 0 h 416"/>
                <a:gd name="T4" fmla="*/ 61 w 61"/>
                <a:gd name="T5" fmla="*/ 0 h 416"/>
                <a:gd name="T6" fmla="*/ 0 60000 65536"/>
                <a:gd name="T7" fmla="*/ 0 60000 65536"/>
                <a:gd name="T8" fmla="*/ 0 60000 65536"/>
                <a:gd name="T9" fmla="*/ 0 w 61"/>
                <a:gd name="T10" fmla="*/ 0 h 416"/>
                <a:gd name="T11" fmla="*/ 61 w 61"/>
                <a:gd name="T12" fmla="*/ 416 h 41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1" h="416">
                  <a:moveTo>
                    <a:pt x="0" y="416"/>
                  </a:moveTo>
                  <a:lnTo>
                    <a:pt x="0" y="0"/>
                  </a:lnTo>
                  <a:lnTo>
                    <a:pt x="61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4" name="Rectangle 78"/>
            <p:cNvSpPr>
              <a:spLocks noChangeArrowheads="1"/>
            </p:cNvSpPr>
            <p:nvPr/>
          </p:nvSpPr>
          <p:spPr bwMode="auto">
            <a:xfrm>
              <a:off x="1332" y="2429"/>
              <a:ext cx="98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Glycomyces mayteni</a:t>
              </a:r>
              <a:r>
                <a:rPr lang="en-US" altLang="en-US" sz="600">
                  <a:solidFill>
                    <a:srgbClr val="000000"/>
                  </a:solidFill>
                </a:rPr>
                <a:t> YIM61331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(EU814511)</a:t>
              </a:r>
            </a:p>
          </p:txBody>
        </p:sp>
        <p:sp>
          <p:nvSpPr>
            <p:cNvPr id="14415" name="Freeform 79"/>
            <p:cNvSpPr>
              <a:spLocks/>
            </p:cNvSpPr>
            <p:nvPr/>
          </p:nvSpPr>
          <p:spPr bwMode="auto">
            <a:xfrm>
              <a:off x="1332" y="2454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6" name="Rectangle 80"/>
            <p:cNvSpPr>
              <a:spLocks noChangeArrowheads="1"/>
            </p:cNvSpPr>
            <p:nvPr/>
          </p:nvSpPr>
          <p:spPr bwMode="auto">
            <a:xfrm>
              <a:off x="1374" y="2501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S7-662</a:t>
              </a:r>
            </a:p>
          </p:txBody>
        </p:sp>
        <p:sp>
          <p:nvSpPr>
            <p:cNvPr id="14417" name="Freeform 81"/>
            <p:cNvSpPr>
              <a:spLocks/>
            </p:cNvSpPr>
            <p:nvPr/>
          </p:nvSpPr>
          <p:spPr bwMode="auto">
            <a:xfrm>
              <a:off x="1332" y="2493"/>
              <a:ext cx="42" cy="33"/>
            </a:xfrm>
            <a:custGeom>
              <a:avLst/>
              <a:gdLst>
                <a:gd name="T0" fmla="*/ 0 w 42"/>
                <a:gd name="T1" fmla="*/ 0 h 33"/>
                <a:gd name="T2" fmla="*/ 0 w 42"/>
                <a:gd name="T3" fmla="*/ 33 h 33"/>
                <a:gd name="T4" fmla="*/ 42 w 42"/>
                <a:gd name="T5" fmla="*/ 33 h 33"/>
                <a:gd name="T6" fmla="*/ 0 60000 65536"/>
                <a:gd name="T7" fmla="*/ 0 60000 65536"/>
                <a:gd name="T8" fmla="*/ 0 60000 65536"/>
                <a:gd name="T9" fmla="*/ 0 w 42"/>
                <a:gd name="T10" fmla="*/ 0 h 33"/>
                <a:gd name="T11" fmla="*/ 42 w 42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2" h="33">
                  <a:moveTo>
                    <a:pt x="0" y="0"/>
                  </a:moveTo>
                  <a:lnTo>
                    <a:pt x="0" y="33"/>
                  </a:lnTo>
                  <a:lnTo>
                    <a:pt x="42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8" name="Freeform 82"/>
            <p:cNvSpPr>
              <a:spLocks/>
            </p:cNvSpPr>
            <p:nvPr/>
          </p:nvSpPr>
          <p:spPr bwMode="auto">
            <a:xfrm>
              <a:off x="870" y="2073"/>
              <a:ext cx="462" cy="417"/>
            </a:xfrm>
            <a:custGeom>
              <a:avLst/>
              <a:gdLst>
                <a:gd name="T0" fmla="*/ 0 w 462"/>
                <a:gd name="T1" fmla="*/ 0 h 417"/>
                <a:gd name="T2" fmla="*/ 0 w 462"/>
                <a:gd name="T3" fmla="*/ 417 h 417"/>
                <a:gd name="T4" fmla="*/ 462 w 462"/>
                <a:gd name="T5" fmla="*/ 417 h 417"/>
                <a:gd name="T6" fmla="*/ 0 60000 65536"/>
                <a:gd name="T7" fmla="*/ 0 60000 65536"/>
                <a:gd name="T8" fmla="*/ 0 60000 65536"/>
                <a:gd name="T9" fmla="*/ 0 w 462"/>
                <a:gd name="T10" fmla="*/ 0 h 417"/>
                <a:gd name="T11" fmla="*/ 462 w 462"/>
                <a:gd name="T12" fmla="*/ 417 h 41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62" h="417">
                  <a:moveTo>
                    <a:pt x="0" y="0"/>
                  </a:moveTo>
                  <a:lnTo>
                    <a:pt x="0" y="417"/>
                  </a:lnTo>
                  <a:lnTo>
                    <a:pt x="462" y="417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19" name="Freeform 83"/>
            <p:cNvSpPr>
              <a:spLocks/>
            </p:cNvSpPr>
            <p:nvPr/>
          </p:nvSpPr>
          <p:spPr bwMode="auto">
            <a:xfrm>
              <a:off x="714" y="2073"/>
              <a:ext cx="156" cy="261"/>
            </a:xfrm>
            <a:custGeom>
              <a:avLst/>
              <a:gdLst>
                <a:gd name="T0" fmla="*/ 0 w 156"/>
                <a:gd name="T1" fmla="*/ 261 h 261"/>
                <a:gd name="T2" fmla="*/ 0 w 156"/>
                <a:gd name="T3" fmla="*/ 0 h 261"/>
                <a:gd name="T4" fmla="*/ 156 w 156"/>
                <a:gd name="T5" fmla="*/ 0 h 261"/>
                <a:gd name="T6" fmla="*/ 0 60000 65536"/>
                <a:gd name="T7" fmla="*/ 0 60000 65536"/>
                <a:gd name="T8" fmla="*/ 0 60000 65536"/>
                <a:gd name="T9" fmla="*/ 0 w 156"/>
                <a:gd name="T10" fmla="*/ 0 h 261"/>
                <a:gd name="T11" fmla="*/ 156 w 156"/>
                <a:gd name="T12" fmla="*/ 261 h 26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261">
                  <a:moveTo>
                    <a:pt x="0" y="261"/>
                  </a:moveTo>
                  <a:lnTo>
                    <a:pt x="0" y="0"/>
                  </a:lnTo>
                  <a:lnTo>
                    <a:pt x="15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0" name="Rectangle 84"/>
            <p:cNvSpPr>
              <a:spLocks noChangeArrowheads="1"/>
            </p:cNvSpPr>
            <p:nvPr/>
          </p:nvSpPr>
          <p:spPr bwMode="auto">
            <a:xfrm>
              <a:off x="1276" y="2582"/>
              <a:ext cx="124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Patulibacter americanus </a:t>
              </a:r>
              <a:r>
                <a:rPr lang="en-US" altLang="en-US" sz="600">
                  <a:solidFill>
                    <a:srgbClr val="000000"/>
                  </a:solidFill>
                </a:rPr>
                <a:t>CP177-2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(AJ871306) 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(3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421" name="Freeform 85"/>
            <p:cNvSpPr>
              <a:spLocks/>
            </p:cNvSpPr>
            <p:nvPr/>
          </p:nvSpPr>
          <p:spPr bwMode="auto">
            <a:xfrm>
              <a:off x="1237" y="2590"/>
              <a:ext cx="39" cy="22"/>
            </a:xfrm>
            <a:custGeom>
              <a:avLst/>
              <a:gdLst>
                <a:gd name="T0" fmla="*/ 0 w 39"/>
                <a:gd name="T1" fmla="*/ 14 h 22"/>
                <a:gd name="T2" fmla="*/ 0 w 39"/>
                <a:gd name="T3" fmla="*/ 11 h 22"/>
                <a:gd name="T4" fmla="*/ 39 w 39"/>
                <a:gd name="T5" fmla="*/ 0 h 22"/>
                <a:gd name="T6" fmla="*/ 39 w 39"/>
                <a:gd name="T7" fmla="*/ 22 h 22"/>
                <a:gd name="T8" fmla="*/ 0 w 39"/>
                <a:gd name="T9" fmla="*/ 14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22"/>
                <a:gd name="T17" fmla="*/ 39 w 39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22">
                  <a:moveTo>
                    <a:pt x="0" y="14"/>
                  </a:moveTo>
                  <a:lnTo>
                    <a:pt x="0" y="11"/>
                  </a:lnTo>
                  <a:lnTo>
                    <a:pt x="39" y="0"/>
                  </a:lnTo>
                  <a:lnTo>
                    <a:pt x="39" y="2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2" name="Line 86"/>
            <p:cNvSpPr>
              <a:spLocks noChangeShapeType="1"/>
            </p:cNvSpPr>
            <p:nvPr/>
          </p:nvSpPr>
          <p:spPr bwMode="auto">
            <a:xfrm>
              <a:off x="717" y="2601"/>
              <a:ext cx="518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3" name="Line 87"/>
            <p:cNvSpPr>
              <a:spLocks noChangeShapeType="1"/>
            </p:cNvSpPr>
            <p:nvPr/>
          </p:nvSpPr>
          <p:spPr bwMode="auto">
            <a:xfrm>
              <a:off x="714" y="2337"/>
              <a:ext cx="0" cy="264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4" name="Freeform 88"/>
            <p:cNvSpPr>
              <a:spLocks/>
            </p:cNvSpPr>
            <p:nvPr/>
          </p:nvSpPr>
          <p:spPr bwMode="auto">
            <a:xfrm>
              <a:off x="572" y="2337"/>
              <a:ext cx="142" cy="222"/>
            </a:xfrm>
            <a:custGeom>
              <a:avLst/>
              <a:gdLst>
                <a:gd name="T0" fmla="*/ 0 w 142"/>
                <a:gd name="T1" fmla="*/ 222 h 222"/>
                <a:gd name="T2" fmla="*/ 0 w 142"/>
                <a:gd name="T3" fmla="*/ 0 h 222"/>
                <a:gd name="T4" fmla="*/ 142 w 142"/>
                <a:gd name="T5" fmla="*/ 0 h 222"/>
                <a:gd name="T6" fmla="*/ 0 60000 65536"/>
                <a:gd name="T7" fmla="*/ 0 60000 65536"/>
                <a:gd name="T8" fmla="*/ 0 60000 65536"/>
                <a:gd name="T9" fmla="*/ 0 w 142"/>
                <a:gd name="T10" fmla="*/ 0 h 222"/>
                <a:gd name="T11" fmla="*/ 142 w 142"/>
                <a:gd name="T12" fmla="*/ 222 h 2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2" h="222">
                  <a:moveTo>
                    <a:pt x="0" y="222"/>
                  </a:moveTo>
                  <a:lnTo>
                    <a:pt x="0" y="0"/>
                  </a:lnTo>
                  <a:lnTo>
                    <a:pt x="142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5" name="Rectangle 89"/>
            <p:cNvSpPr>
              <a:spLocks noChangeArrowheads="1"/>
            </p:cNvSpPr>
            <p:nvPr/>
          </p:nvSpPr>
          <p:spPr bwMode="auto">
            <a:xfrm>
              <a:off x="1165" y="2651"/>
              <a:ext cx="818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Bacillus gibsonii</a:t>
              </a:r>
              <a:r>
                <a:rPr lang="en-US" altLang="en-US" sz="600">
                  <a:solidFill>
                    <a:srgbClr val="000000"/>
                  </a:solidFill>
                </a:rPr>
                <a:t> DSM8722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(X76446)</a:t>
              </a:r>
            </a:p>
          </p:txBody>
        </p:sp>
        <p:sp>
          <p:nvSpPr>
            <p:cNvPr id="14426" name="Freeform 90"/>
            <p:cNvSpPr>
              <a:spLocks/>
            </p:cNvSpPr>
            <p:nvPr/>
          </p:nvSpPr>
          <p:spPr bwMode="auto">
            <a:xfrm>
              <a:off x="1165" y="2676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7" name="Rectangle 91"/>
            <p:cNvSpPr>
              <a:spLocks noChangeArrowheads="1"/>
            </p:cNvSpPr>
            <p:nvPr/>
          </p:nvSpPr>
          <p:spPr bwMode="auto">
            <a:xfrm>
              <a:off x="1165" y="2724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S8-424</a:t>
              </a:r>
            </a:p>
          </p:txBody>
        </p:sp>
        <p:sp>
          <p:nvSpPr>
            <p:cNvPr id="14428" name="Freeform 92"/>
            <p:cNvSpPr>
              <a:spLocks/>
            </p:cNvSpPr>
            <p:nvPr/>
          </p:nvSpPr>
          <p:spPr bwMode="auto">
            <a:xfrm>
              <a:off x="1165" y="2715"/>
              <a:ext cx="0" cy="33"/>
            </a:xfrm>
            <a:custGeom>
              <a:avLst/>
              <a:gdLst>
                <a:gd name="T0" fmla="*/ 0 h 33"/>
                <a:gd name="T1" fmla="*/ 33 h 33"/>
                <a:gd name="T2" fmla="*/ 33 h 33"/>
                <a:gd name="T3" fmla="*/ 0 60000 65536"/>
                <a:gd name="T4" fmla="*/ 0 60000 65536"/>
                <a:gd name="T5" fmla="*/ 0 60000 65536"/>
                <a:gd name="T6" fmla="*/ 0 h 33"/>
                <a:gd name="T7" fmla="*/ 33 h 33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3">
                  <a:moveTo>
                    <a:pt x="0" y="0"/>
                  </a:moveTo>
                  <a:lnTo>
                    <a:pt x="0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29" name="Freeform 93"/>
            <p:cNvSpPr>
              <a:spLocks/>
            </p:cNvSpPr>
            <p:nvPr/>
          </p:nvSpPr>
          <p:spPr bwMode="auto">
            <a:xfrm>
              <a:off x="970" y="2712"/>
              <a:ext cx="195" cy="72"/>
            </a:xfrm>
            <a:custGeom>
              <a:avLst/>
              <a:gdLst>
                <a:gd name="T0" fmla="*/ 0 w 195"/>
                <a:gd name="T1" fmla="*/ 72 h 72"/>
                <a:gd name="T2" fmla="*/ 0 w 195"/>
                <a:gd name="T3" fmla="*/ 0 h 72"/>
                <a:gd name="T4" fmla="*/ 195 w 195"/>
                <a:gd name="T5" fmla="*/ 0 h 72"/>
                <a:gd name="T6" fmla="*/ 0 60000 65536"/>
                <a:gd name="T7" fmla="*/ 0 60000 65536"/>
                <a:gd name="T8" fmla="*/ 0 60000 65536"/>
                <a:gd name="T9" fmla="*/ 0 w 195"/>
                <a:gd name="T10" fmla="*/ 0 h 72"/>
                <a:gd name="T11" fmla="*/ 195 w 195"/>
                <a:gd name="T12" fmla="*/ 72 h 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5" h="72">
                  <a:moveTo>
                    <a:pt x="0" y="72"/>
                  </a:moveTo>
                  <a:lnTo>
                    <a:pt x="0" y="0"/>
                  </a:lnTo>
                  <a:lnTo>
                    <a:pt x="195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0" name="Rectangle 94"/>
            <p:cNvSpPr>
              <a:spLocks noChangeArrowheads="1"/>
            </p:cNvSpPr>
            <p:nvPr/>
          </p:nvSpPr>
          <p:spPr bwMode="auto">
            <a:xfrm>
              <a:off x="1168" y="2796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S4-248</a:t>
              </a:r>
            </a:p>
          </p:txBody>
        </p:sp>
        <p:sp>
          <p:nvSpPr>
            <p:cNvPr id="14431" name="Freeform 95"/>
            <p:cNvSpPr>
              <a:spLocks/>
            </p:cNvSpPr>
            <p:nvPr/>
          </p:nvSpPr>
          <p:spPr bwMode="auto">
            <a:xfrm>
              <a:off x="1018" y="2820"/>
              <a:ext cx="150" cy="36"/>
            </a:xfrm>
            <a:custGeom>
              <a:avLst/>
              <a:gdLst>
                <a:gd name="T0" fmla="*/ 0 w 150"/>
                <a:gd name="T1" fmla="*/ 36 h 36"/>
                <a:gd name="T2" fmla="*/ 0 w 150"/>
                <a:gd name="T3" fmla="*/ 0 h 36"/>
                <a:gd name="T4" fmla="*/ 150 w 150"/>
                <a:gd name="T5" fmla="*/ 0 h 36"/>
                <a:gd name="T6" fmla="*/ 0 60000 65536"/>
                <a:gd name="T7" fmla="*/ 0 60000 65536"/>
                <a:gd name="T8" fmla="*/ 0 60000 65536"/>
                <a:gd name="T9" fmla="*/ 0 w 150"/>
                <a:gd name="T10" fmla="*/ 0 h 36"/>
                <a:gd name="T11" fmla="*/ 150 w 150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0" h="36">
                  <a:moveTo>
                    <a:pt x="0" y="36"/>
                  </a:moveTo>
                  <a:lnTo>
                    <a:pt x="0" y="0"/>
                  </a:lnTo>
                  <a:lnTo>
                    <a:pt x="15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2" name="Rectangle 96"/>
            <p:cNvSpPr>
              <a:spLocks noChangeArrowheads="1"/>
            </p:cNvSpPr>
            <p:nvPr/>
          </p:nvSpPr>
          <p:spPr bwMode="auto">
            <a:xfrm>
              <a:off x="1226" y="2870"/>
              <a:ext cx="1296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 i="1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Staphylococcus kloosii</a:t>
              </a:r>
              <a:r>
                <a:rPr lang="en-US" altLang="en-US" sz="600">
                  <a:solidFill>
                    <a:srgbClr val="000000"/>
                  </a:solidFill>
                </a:rPr>
                <a:t> ATCC43959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(AB009940) 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6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433" name="Freeform 97"/>
            <p:cNvSpPr>
              <a:spLocks/>
            </p:cNvSpPr>
            <p:nvPr/>
          </p:nvSpPr>
          <p:spPr bwMode="auto">
            <a:xfrm>
              <a:off x="1184" y="2876"/>
              <a:ext cx="42" cy="39"/>
            </a:xfrm>
            <a:custGeom>
              <a:avLst/>
              <a:gdLst>
                <a:gd name="T0" fmla="*/ 0 w 42"/>
                <a:gd name="T1" fmla="*/ 22 h 39"/>
                <a:gd name="T2" fmla="*/ 0 w 42"/>
                <a:gd name="T3" fmla="*/ 19 h 39"/>
                <a:gd name="T4" fmla="*/ 42 w 42"/>
                <a:gd name="T5" fmla="*/ 0 h 39"/>
                <a:gd name="T6" fmla="*/ 42 w 42"/>
                <a:gd name="T7" fmla="*/ 39 h 39"/>
                <a:gd name="T8" fmla="*/ 0 w 42"/>
                <a:gd name="T9" fmla="*/ 22 h 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2"/>
                <a:gd name="T16" fmla="*/ 0 h 39"/>
                <a:gd name="T17" fmla="*/ 42 w 42"/>
                <a:gd name="T18" fmla="*/ 39 h 3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2" h="39">
                  <a:moveTo>
                    <a:pt x="0" y="22"/>
                  </a:moveTo>
                  <a:lnTo>
                    <a:pt x="0" y="19"/>
                  </a:lnTo>
                  <a:lnTo>
                    <a:pt x="42" y="0"/>
                  </a:lnTo>
                  <a:lnTo>
                    <a:pt x="42" y="39"/>
                  </a:lnTo>
                  <a:lnTo>
                    <a:pt x="0" y="22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4" name="Line 98"/>
            <p:cNvSpPr>
              <a:spLocks noChangeShapeType="1"/>
            </p:cNvSpPr>
            <p:nvPr/>
          </p:nvSpPr>
          <p:spPr bwMode="auto">
            <a:xfrm>
              <a:off x="1020" y="2895"/>
              <a:ext cx="162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5" name="Line 99"/>
            <p:cNvSpPr>
              <a:spLocks noChangeShapeType="1"/>
            </p:cNvSpPr>
            <p:nvPr/>
          </p:nvSpPr>
          <p:spPr bwMode="auto">
            <a:xfrm>
              <a:off x="1018" y="2859"/>
              <a:ext cx="0" cy="3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6" name="Freeform 100"/>
            <p:cNvSpPr>
              <a:spLocks/>
            </p:cNvSpPr>
            <p:nvPr/>
          </p:nvSpPr>
          <p:spPr bwMode="auto">
            <a:xfrm>
              <a:off x="970" y="2787"/>
              <a:ext cx="48" cy="72"/>
            </a:xfrm>
            <a:custGeom>
              <a:avLst/>
              <a:gdLst>
                <a:gd name="T0" fmla="*/ 0 w 48"/>
                <a:gd name="T1" fmla="*/ 0 h 72"/>
                <a:gd name="T2" fmla="*/ 0 w 48"/>
                <a:gd name="T3" fmla="*/ 72 h 72"/>
                <a:gd name="T4" fmla="*/ 48 w 48"/>
                <a:gd name="T5" fmla="*/ 72 h 72"/>
                <a:gd name="T6" fmla="*/ 0 60000 65536"/>
                <a:gd name="T7" fmla="*/ 0 60000 65536"/>
                <a:gd name="T8" fmla="*/ 0 60000 65536"/>
                <a:gd name="T9" fmla="*/ 0 w 48"/>
                <a:gd name="T10" fmla="*/ 0 h 72"/>
                <a:gd name="T11" fmla="*/ 48 w 48"/>
                <a:gd name="T12" fmla="*/ 72 h 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8" h="72">
                  <a:moveTo>
                    <a:pt x="0" y="0"/>
                  </a:moveTo>
                  <a:lnTo>
                    <a:pt x="0" y="72"/>
                  </a:lnTo>
                  <a:lnTo>
                    <a:pt x="48" y="72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7" name="Freeform 101"/>
            <p:cNvSpPr>
              <a:spLocks/>
            </p:cNvSpPr>
            <p:nvPr/>
          </p:nvSpPr>
          <p:spPr bwMode="auto">
            <a:xfrm>
              <a:off x="572" y="2562"/>
              <a:ext cx="398" cy="225"/>
            </a:xfrm>
            <a:custGeom>
              <a:avLst/>
              <a:gdLst>
                <a:gd name="T0" fmla="*/ 0 w 398"/>
                <a:gd name="T1" fmla="*/ 0 h 225"/>
                <a:gd name="T2" fmla="*/ 0 w 398"/>
                <a:gd name="T3" fmla="*/ 225 h 225"/>
                <a:gd name="T4" fmla="*/ 398 w 398"/>
                <a:gd name="T5" fmla="*/ 225 h 225"/>
                <a:gd name="T6" fmla="*/ 0 60000 65536"/>
                <a:gd name="T7" fmla="*/ 0 60000 65536"/>
                <a:gd name="T8" fmla="*/ 0 60000 65536"/>
                <a:gd name="T9" fmla="*/ 0 w 398"/>
                <a:gd name="T10" fmla="*/ 0 h 225"/>
                <a:gd name="T11" fmla="*/ 398 w 398"/>
                <a:gd name="T12" fmla="*/ 225 h 2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8" h="225">
                  <a:moveTo>
                    <a:pt x="0" y="0"/>
                  </a:moveTo>
                  <a:lnTo>
                    <a:pt x="0" y="225"/>
                  </a:lnTo>
                  <a:lnTo>
                    <a:pt x="398" y="225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8" name="Freeform 102"/>
            <p:cNvSpPr>
              <a:spLocks/>
            </p:cNvSpPr>
            <p:nvPr/>
          </p:nvSpPr>
          <p:spPr bwMode="auto">
            <a:xfrm>
              <a:off x="556" y="2562"/>
              <a:ext cx="16" cy="219"/>
            </a:xfrm>
            <a:custGeom>
              <a:avLst/>
              <a:gdLst>
                <a:gd name="T0" fmla="*/ 0 w 16"/>
                <a:gd name="T1" fmla="*/ 219 h 219"/>
                <a:gd name="T2" fmla="*/ 0 w 16"/>
                <a:gd name="T3" fmla="*/ 0 h 219"/>
                <a:gd name="T4" fmla="*/ 16 w 16"/>
                <a:gd name="T5" fmla="*/ 0 h 219"/>
                <a:gd name="T6" fmla="*/ 0 60000 65536"/>
                <a:gd name="T7" fmla="*/ 0 60000 65536"/>
                <a:gd name="T8" fmla="*/ 0 60000 65536"/>
                <a:gd name="T9" fmla="*/ 0 w 16"/>
                <a:gd name="T10" fmla="*/ 0 h 219"/>
                <a:gd name="T11" fmla="*/ 16 w 16"/>
                <a:gd name="T12" fmla="*/ 219 h 21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" h="219">
                  <a:moveTo>
                    <a:pt x="0" y="219"/>
                  </a:moveTo>
                  <a:lnTo>
                    <a:pt x="0" y="0"/>
                  </a:lnTo>
                  <a:lnTo>
                    <a:pt x="1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39" name="Rectangle 103"/>
            <p:cNvSpPr>
              <a:spLocks noChangeArrowheads="1"/>
            </p:cNvSpPr>
            <p:nvPr/>
          </p:nvSpPr>
          <p:spPr bwMode="auto">
            <a:xfrm>
              <a:off x="1479" y="2946"/>
              <a:ext cx="953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 i="1">
                  <a:solidFill>
                    <a:srgbClr val="000000"/>
                  </a:solidFill>
                </a:rPr>
                <a:t> Deinococcus ficus</a:t>
              </a:r>
              <a:r>
                <a:rPr lang="en-US" altLang="en-US" sz="600">
                  <a:solidFill>
                    <a:srgbClr val="000000"/>
                  </a:solidFill>
                </a:rPr>
                <a:t> CC-FR2-10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(AY941086)</a:t>
              </a:r>
            </a:p>
          </p:txBody>
        </p:sp>
        <p:sp>
          <p:nvSpPr>
            <p:cNvPr id="14440" name="Freeform 104"/>
            <p:cNvSpPr>
              <a:spLocks/>
            </p:cNvSpPr>
            <p:nvPr/>
          </p:nvSpPr>
          <p:spPr bwMode="auto">
            <a:xfrm>
              <a:off x="1477" y="2970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1" name="Rectangle 105"/>
            <p:cNvSpPr>
              <a:spLocks noChangeArrowheads="1"/>
            </p:cNvSpPr>
            <p:nvPr/>
          </p:nvSpPr>
          <p:spPr bwMode="auto">
            <a:xfrm>
              <a:off x="1479" y="3018"/>
              <a:ext cx="14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S3-38</a:t>
              </a:r>
            </a:p>
          </p:txBody>
        </p:sp>
        <p:sp>
          <p:nvSpPr>
            <p:cNvPr id="14442" name="Freeform 106"/>
            <p:cNvSpPr>
              <a:spLocks/>
            </p:cNvSpPr>
            <p:nvPr/>
          </p:nvSpPr>
          <p:spPr bwMode="auto">
            <a:xfrm>
              <a:off x="1477" y="3009"/>
              <a:ext cx="0" cy="33"/>
            </a:xfrm>
            <a:custGeom>
              <a:avLst/>
              <a:gdLst>
                <a:gd name="T0" fmla="*/ 0 h 33"/>
                <a:gd name="T1" fmla="*/ 33 h 33"/>
                <a:gd name="T2" fmla="*/ 33 h 33"/>
                <a:gd name="T3" fmla="*/ 0 60000 65536"/>
                <a:gd name="T4" fmla="*/ 0 60000 65536"/>
                <a:gd name="T5" fmla="*/ 0 60000 65536"/>
                <a:gd name="T6" fmla="*/ 0 h 33"/>
                <a:gd name="T7" fmla="*/ 33 h 33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3">
                  <a:moveTo>
                    <a:pt x="0" y="0"/>
                  </a:moveTo>
                  <a:lnTo>
                    <a:pt x="0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3" name="Freeform 107"/>
            <p:cNvSpPr>
              <a:spLocks/>
            </p:cNvSpPr>
            <p:nvPr/>
          </p:nvSpPr>
          <p:spPr bwMode="auto">
            <a:xfrm>
              <a:off x="556" y="2784"/>
              <a:ext cx="921" cy="222"/>
            </a:xfrm>
            <a:custGeom>
              <a:avLst/>
              <a:gdLst>
                <a:gd name="T0" fmla="*/ 0 w 921"/>
                <a:gd name="T1" fmla="*/ 0 h 222"/>
                <a:gd name="T2" fmla="*/ 0 w 921"/>
                <a:gd name="T3" fmla="*/ 222 h 222"/>
                <a:gd name="T4" fmla="*/ 921 w 921"/>
                <a:gd name="T5" fmla="*/ 222 h 222"/>
                <a:gd name="T6" fmla="*/ 0 60000 65536"/>
                <a:gd name="T7" fmla="*/ 0 60000 65536"/>
                <a:gd name="T8" fmla="*/ 0 60000 65536"/>
                <a:gd name="T9" fmla="*/ 0 w 921"/>
                <a:gd name="T10" fmla="*/ 0 h 222"/>
                <a:gd name="T11" fmla="*/ 921 w 921"/>
                <a:gd name="T12" fmla="*/ 222 h 22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21" h="222">
                  <a:moveTo>
                    <a:pt x="0" y="0"/>
                  </a:moveTo>
                  <a:lnTo>
                    <a:pt x="0" y="222"/>
                  </a:lnTo>
                  <a:lnTo>
                    <a:pt x="921" y="222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4" name="Freeform 108"/>
            <p:cNvSpPr>
              <a:spLocks/>
            </p:cNvSpPr>
            <p:nvPr/>
          </p:nvSpPr>
          <p:spPr bwMode="auto">
            <a:xfrm>
              <a:off x="503" y="2784"/>
              <a:ext cx="53" cy="625"/>
            </a:xfrm>
            <a:custGeom>
              <a:avLst/>
              <a:gdLst>
                <a:gd name="T0" fmla="*/ 0 w 53"/>
                <a:gd name="T1" fmla="*/ 625 h 625"/>
                <a:gd name="T2" fmla="*/ 0 w 53"/>
                <a:gd name="T3" fmla="*/ 0 h 625"/>
                <a:gd name="T4" fmla="*/ 53 w 53"/>
                <a:gd name="T5" fmla="*/ 0 h 625"/>
                <a:gd name="T6" fmla="*/ 0 60000 65536"/>
                <a:gd name="T7" fmla="*/ 0 60000 65536"/>
                <a:gd name="T8" fmla="*/ 0 60000 65536"/>
                <a:gd name="T9" fmla="*/ 0 w 53"/>
                <a:gd name="T10" fmla="*/ 0 h 625"/>
                <a:gd name="T11" fmla="*/ 53 w 53"/>
                <a:gd name="T12" fmla="*/ 625 h 6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625">
                  <a:moveTo>
                    <a:pt x="0" y="625"/>
                  </a:moveTo>
                  <a:lnTo>
                    <a:pt x="0" y="0"/>
                  </a:lnTo>
                  <a:lnTo>
                    <a:pt x="53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5" name="Rectangle 109"/>
            <p:cNvSpPr>
              <a:spLocks noChangeArrowheads="1"/>
            </p:cNvSpPr>
            <p:nvPr/>
          </p:nvSpPr>
          <p:spPr bwMode="auto">
            <a:xfrm>
              <a:off x="1251" y="3100"/>
              <a:ext cx="1930" cy="1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Pantoea stewartii </a:t>
              </a:r>
              <a:r>
                <a:rPr lang="en-US" altLang="en-US" sz="600">
                  <a:solidFill>
                    <a:srgbClr val="0000FF"/>
                  </a:solidFill>
                </a:rPr>
                <a:t>subsp.</a:t>
              </a:r>
              <a:r>
                <a:rPr lang="en-US" altLang="en-US" sz="600" i="1">
                  <a:solidFill>
                    <a:srgbClr val="0000FF"/>
                  </a:solidFill>
                </a:rPr>
                <a:t> Indologenes </a:t>
              </a:r>
              <a:r>
                <a:rPr lang="en-US" altLang="en-US" sz="600">
                  <a:solidFill>
                    <a:srgbClr val="0000FF"/>
                  </a:solidFill>
                </a:rPr>
                <a:t>LMG2632</a:t>
              </a:r>
              <a:r>
                <a:rPr lang="en-US" altLang="en-US" sz="6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600">
                  <a:solidFill>
                    <a:srgbClr val="0000FF"/>
                  </a:solidFill>
                </a:rPr>
                <a:t> (Y13251)</a:t>
              </a:r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14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);</a:t>
              </a:r>
              <a:r>
                <a:rPr lang="en-US" altLang="en-US" sz="600">
                  <a:solidFill>
                    <a:srgbClr val="0000FF"/>
                  </a:solidFill>
                  <a:latin typeface="MS Sans Serif"/>
                </a:rPr>
                <a:t> </a:t>
              </a:r>
              <a:br>
                <a:rPr lang="en-US" altLang="en-US" sz="600">
                  <a:solidFill>
                    <a:srgbClr val="0000FF"/>
                  </a:solidFill>
                  <a:latin typeface="MS Sans Serif"/>
                </a:rPr>
              </a:br>
              <a:r>
                <a:rPr lang="en-US" altLang="en-US" sz="600">
                  <a:solidFill>
                    <a:srgbClr val="0000FF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Enterobacter ludwigii </a:t>
              </a:r>
              <a:r>
                <a:rPr lang="en-US" altLang="en-US" sz="600">
                  <a:solidFill>
                    <a:srgbClr val="0000FF"/>
                  </a:solidFill>
                </a:rPr>
                <a:t>(AJ853891)</a:t>
              </a:r>
              <a:r>
                <a:rPr lang="en-US" altLang="en-US" sz="600" i="1">
                  <a:solidFill>
                    <a:srgbClr val="000000"/>
                  </a:solidFill>
                </a:rPr>
                <a:t> 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9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); </a:t>
              </a:r>
              <a:r>
                <a:rPr lang="en-US" altLang="en-US" sz="600" i="1">
                  <a:solidFill>
                    <a:srgbClr val="000000"/>
                  </a:solidFill>
                </a:rPr>
                <a:t>Tatumella morbirosei </a:t>
              </a:r>
              <a:r>
                <a:rPr lang="en-US" altLang="en-US" sz="600">
                  <a:solidFill>
                    <a:srgbClr val="000000"/>
                  </a:solidFill>
                </a:rPr>
                <a:t>(EU344769)</a:t>
              </a:r>
              <a:r>
                <a:rPr lang="en-US" altLang="en-US" sz="600" i="1">
                  <a:solidFill>
                    <a:srgbClr val="000000"/>
                  </a:solidFill>
                </a:rPr>
                <a:t> 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3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446" name="Freeform 110"/>
            <p:cNvSpPr>
              <a:spLocks/>
            </p:cNvSpPr>
            <p:nvPr/>
          </p:nvSpPr>
          <p:spPr bwMode="auto">
            <a:xfrm>
              <a:off x="1187" y="3081"/>
              <a:ext cx="64" cy="161"/>
            </a:xfrm>
            <a:custGeom>
              <a:avLst/>
              <a:gdLst>
                <a:gd name="T0" fmla="*/ 0 w 64"/>
                <a:gd name="T1" fmla="*/ 84 h 161"/>
                <a:gd name="T2" fmla="*/ 0 w 64"/>
                <a:gd name="T3" fmla="*/ 81 h 161"/>
                <a:gd name="T4" fmla="*/ 64 w 64"/>
                <a:gd name="T5" fmla="*/ 0 h 161"/>
                <a:gd name="T6" fmla="*/ 64 w 64"/>
                <a:gd name="T7" fmla="*/ 161 h 161"/>
                <a:gd name="T8" fmla="*/ 0 w 64"/>
                <a:gd name="T9" fmla="*/ 84 h 16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4"/>
                <a:gd name="T16" fmla="*/ 0 h 161"/>
                <a:gd name="T17" fmla="*/ 64 w 64"/>
                <a:gd name="T18" fmla="*/ 161 h 16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4" h="161">
                  <a:moveTo>
                    <a:pt x="0" y="84"/>
                  </a:moveTo>
                  <a:lnTo>
                    <a:pt x="0" y="81"/>
                  </a:lnTo>
                  <a:lnTo>
                    <a:pt x="64" y="0"/>
                  </a:lnTo>
                  <a:lnTo>
                    <a:pt x="64" y="161"/>
                  </a:lnTo>
                  <a:lnTo>
                    <a:pt x="0" y="84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7" name="Line 111"/>
            <p:cNvSpPr>
              <a:spLocks noChangeShapeType="1"/>
            </p:cNvSpPr>
            <p:nvPr/>
          </p:nvSpPr>
          <p:spPr bwMode="auto">
            <a:xfrm>
              <a:off x="814" y="3162"/>
              <a:ext cx="370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48" name="Rectangle 112"/>
            <p:cNvSpPr>
              <a:spLocks noChangeArrowheads="1"/>
            </p:cNvSpPr>
            <p:nvPr/>
          </p:nvSpPr>
          <p:spPr bwMode="auto">
            <a:xfrm>
              <a:off x="1221" y="3257"/>
              <a:ext cx="21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S7-628-2</a:t>
              </a:r>
            </a:p>
          </p:txBody>
        </p:sp>
        <p:sp>
          <p:nvSpPr>
            <p:cNvPr id="14449" name="Freeform 113"/>
            <p:cNvSpPr>
              <a:spLocks/>
            </p:cNvSpPr>
            <p:nvPr/>
          </p:nvSpPr>
          <p:spPr bwMode="auto">
            <a:xfrm>
              <a:off x="1115" y="3281"/>
              <a:ext cx="103" cy="42"/>
            </a:xfrm>
            <a:custGeom>
              <a:avLst/>
              <a:gdLst>
                <a:gd name="T0" fmla="*/ 0 w 103"/>
                <a:gd name="T1" fmla="*/ 42 h 42"/>
                <a:gd name="T2" fmla="*/ 0 w 103"/>
                <a:gd name="T3" fmla="*/ 0 h 42"/>
                <a:gd name="T4" fmla="*/ 103 w 103"/>
                <a:gd name="T5" fmla="*/ 0 h 42"/>
                <a:gd name="T6" fmla="*/ 0 60000 65536"/>
                <a:gd name="T7" fmla="*/ 0 60000 65536"/>
                <a:gd name="T8" fmla="*/ 0 60000 65536"/>
                <a:gd name="T9" fmla="*/ 0 w 103"/>
                <a:gd name="T10" fmla="*/ 0 h 42"/>
                <a:gd name="T11" fmla="*/ 103 w 103"/>
                <a:gd name="T12" fmla="*/ 42 h 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3" h="42">
                  <a:moveTo>
                    <a:pt x="0" y="42"/>
                  </a:moveTo>
                  <a:lnTo>
                    <a:pt x="0" y="0"/>
                  </a:lnTo>
                  <a:lnTo>
                    <a:pt x="103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0" name="Rectangle 114"/>
            <p:cNvSpPr>
              <a:spLocks noChangeArrowheads="1"/>
            </p:cNvSpPr>
            <p:nvPr/>
          </p:nvSpPr>
          <p:spPr bwMode="auto">
            <a:xfrm>
              <a:off x="1168" y="3344"/>
              <a:ext cx="131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Pseudomonas psychrotolerans </a:t>
              </a:r>
              <a:r>
                <a:rPr lang="en-US" altLang="en-US" sz="600">
                  <a:solidFill>
                    <a:srgbClr val="0000FF"/>
                  </a:solidFill>
                </a:rPr>
                <a:t>C36</a:t>
              </a:r>
              <a:r>
                <a:rPr lang="en-US" altLang="en-US" sz="6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600">
                  <a:solidFill>
                    <a:srgbClr val="0000FF"/>
                  </a:solidFill>
                </a:rPr>
                <a:t> (AJ575816)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15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451" name="Freeform 115"/>
            <p:cNvSpPr>
              <a:spLocks/>
            </p:cNvSpPr>
            <p:nvPr/>
          </p:nvSpPr>
          <p:spPr bwMode="auto">
            <a:xfrm>
              <a:off x="1159" y="3320"/>
              <a:ext cx="6" cy="89"/>
            </a:xfrm>
            <a:custGeom>
              <a:avLst/>
              <a:gdLst>
                <a:gd name="T0" fmla="*/ 0 w 6"/>
                <a:gd name="T1" fmla="*/ 47 h 89"/>
                <a:gd name="T2" fmla="*/ 0 w 6"/>
                <a:gd name="T3" fmla="*/ 45 h 89"/>
                <a:gd name="T4" fmla="*/ 6 w 6"/>
                <a:gd name="T5" fmla="*/ 0 h 89"/>
                <a:gd name="T6" fmla="*/ 6 w 6"/>
                <a:gd name="T7" fmla="*/ 89 h 89"/>
                <a:gd name="T8" fmla="*/ 0 w 6"/>
                <a:gd name="T9" fmla="*/ 47 h 8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89"/>
                <a:gd name="T17" fmla="*/ 6 w 6"/>
                <a:gd name="T18" fmla="*/ 89 h 8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89">
                  <a:moveTo>
                    <a:pt x="0" y="47"/>
                  </a:moveTo>
                  <a:lnTo>
                    <a:pt x="0" y="45"/>
                  </a:lnTo>
                  <a:lnTo>
                    <a:pt x="6" y="0"/>
                  </a:lnTo>
                  <a:lnTo>
                    <a:pt x="6" y="89"/>
                  </a:lnTo>
                  <a:lnTo>
                    <a:pt x="0" y="47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2" name="Line 116"/>
            <p:cNvSpPr>
              <a:spLocks noChangeShapeType="1"/>
            </p:cNvSpPr>
            <p:nvPr/>
          </p:nvSpPr>
          <p:spPr bwMode="auto">
            <a:xfrm>
              <a:off x="1115" y="3365"/>
              <a:ext cx="44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3" name="Line 117"/>
            <p:cNvSpPr>
              <a:spLocks noChangeShapeType="1"/>
            </p:cNvSpPr>
            <p:nvPr/>
          </p:nvSpPr>
          <p:spPr bwMode="auto">
            <a:xfrm>
              <a:off x="1115" y="3326"/>
              <a:ext cx="0" cy="39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4" name="Freeform 118"/>
            <p:cNvSpPr>
              <a:spLocks/>
            </p:cNvSpPr>
            <p:nvPr/>
          </p:nvSpPr>
          <p:spPr bwMode="auto">
            <a:xfrm>
              <a:off x="812" y="3245"/>
              <a:ext cx="303" cy="78"/>
            </a:xfrm>
            <a:custGeom>
              <a:avLst/>
              <a:gdLst>
                <a:gd name="T0" fmla="*/ 0 w 303"/>
                <a:gd name="T1" fmla="*/ 0 h 78"/>
                <a:gd name="T2" fmla="*/ 0 w 303"/>
                <a:gd name="T3" fmla="*/ 78 h 78"/>
                <a:gd name="T4" fmla="*/ 303 w 303"/>
                <a:gd name="T5" fmla="*/ 78 h 78"/>
                <a:gd name="T6" fmla="*/ 0 60000 65536"/>
                <a:gd name="T7" fmla="*/ 0 60000 65536"/>
                <a:gd name="T8" fmla="*/ 0 60000 65536"/>
                <a:gd name="T9" fmla="*/ 0 w 303"/>
                <a:gd name="T10" fmla="*/ 0 h 78"/>
                <a:gd name="T11" fmla="*/ 303 w 303"/>
                <a:gd name="T12" fmla="*/ 78 h 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3" h="78">
                  <a:moveTo>
                    <a:pt x="0" y="0"/>
                  </a:moveTo>
                  <a:lnTo>
                    <a:pt x="0" y="78"/>
                  </a:lnTo>
                  <a:lnTo>
                    <a:pt x="303" y="78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5" name="Line 119"/>
            <p:cNvSpPr>
              <a:spLocks noChangeShapeType="1"/>
            </p:cNvSpPr>
            <p:nvPr/>
          </p:nvSpPr>
          <p:spPr bwMode="auto">
            <a:xfrm>
              <a:off x="812" y="3162"/>
              <a:ext cx="0" cy="8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6" name="Freeform 120"/>
            <p:cNvSpPr>
              <a:spLocks/>
            </p:cNvSpPr>
            <p:nvPr/>
          </p:nvSpPr>
          <p:spPr bwMode="auto">
            <a:xfrm>
              <a:off x="742" y="3242"/>
              <a:ext cx="70" cy="287"/>
            </a:xfrm>
            <a:custGeom>
              <a:avLst/>
              <a:gdLst>
                <a:gd name="T0" fmla="*/ 0 w 70"/>
                <a:gd name="T1" fmla="*/ 287 h 287"/>
                <a:gd name="T2" fmla="*/ 0 w 70"/>
                <a:gd name="T3" fmla="*/ 0 h 287"/>
                <a:gd name="T4" fmla="*/ 70 w 70"/>
                <a:gd name="T5" fmla="*/ 0 h 287"/>
                <a:gd name="T6" fmla="*/ 0 60000 65536"/>
                <a:gd name="T7" fmla="*/ 0 60000 65536"/>
                <a:gd name="T8" fmla="*/ 0 60000 65536"/>
                <a:gd name="T9" fmla="*/ 0 w 70"/>
                <a:gd name="T10" fmla="*/ 0 h 287"/>
                <a:gd name="T11" fmla="*/ 70 w 70"/>
                <a:gd name="T12" fmla="*/ 287 h 28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0" h="287">
                  <a:moveTo>
                    <a:pt x="0" y="287"/>
                  </a:moveTo>
                  <a:lnTo>
                    <a:pt x="0" y="0"/>
                  </a:lnTo>
                  <a:lnTo>
                    <a:pt x="7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7" name="Rectangle 121"/>
            <p:cNvSpPr>
              <a:spLocks noChangeArrowheads="1"/>
            </p:cNvSpPr>
            <p:nvPr/>
          </p:nvSpPr>
          <p:spPr bwMode="auto">
            <a:xfrm>
              <a:off x="1129" y="3430"/>
              <a:ext cx="1288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Pseudomonas psychrotolerans </a:t>
              </a:r>
              <a:r>
                <a:rPr lang="en-US" altLang="en-US" sz="600">
                  <a:solidFill>
                    <a:srgbClr val="0000FF"/>
                  </a:solidFill>
                </a:rPr>
                <a:t>C36</a:t>
              </a:r>
              <a:r>
                <a:rPr lang="en-US" altLang="en-US" sz="6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600">
                  <a:solidFill>
                    <a:srgbClr val="0000FF"/>
                  </a:solidFill>
                </a:rPr>
                <a:t> (AJ575816)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8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458" name="Freeform 122"/>
            <p:cNvSpPr>
              <a:spLocks/>
            </p:cNvSpPr>
            <p:nvPr/>
          </p:nvSpPr>
          <p:spPr bwMode="auto">
            <a:xfrm>
              <a:off x="1123" y="3429"/>
              <a:ext cx="6" cy="44"/>
            </a:xfrm>
            <a:custGeom>
              <a:avLst/>
              <a:gdLst>
                <a:gd name="T0" fmla="*/ 0 w 6"/>
                <a:gd name="T1" fmla="*/ 25 h 44"/>
                <a:gd name="T2" fmla="*/ 0 w 6"/>
                <a:gd name="T3" fmla="*/ 22 h 44"/>
                <a:gd name="T4" fmla="*/ 6 w 6"/>
                <a:gd name="T5" fmla="*/ 0 h 44"/>
                <a:gd name="T6" fmla="*/ 6 w 6"/>
                <a:gd name="T7" fmla="*/ 44 h 44"/>
                <a:gd name="T8" fmla="*/ 0 w 6"/>
                <a:gd name="T9" fmla="*/ 25 h 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"/>
                <a:gd name="T16" fmla="*/ 0 h 44"/>
                <a:gd name="T17" fmla="*/ 6 w 6"/>
                <a:gd name="T18" fmla="*/ 44 h 4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" h="44">
                  <a:moveTo>
                    <a:pt x="0" y="25"/>
                  </a:moveTo>
                  <a:lnTo>
                    <a:pt x="0" y="22"/>
                  </a:lnTo>
                  <a:lnTo>
                    <a:pt x="6" y="0"/>
                  </a:lnTo>
                  <a:lnTo>
                    <a:pt x="6" y="44"/>
                  </a:lnTo>
                  <a:lnTo>
                    <a:pt x="0" y="25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59" name="Line 123"/>
            <p:cNvSpPr>
              <a:spLocks noChangeShapeType="1"/>
            </p:cNvSpPr>
            <p:nvPr/>
          </p:nvSpPr>
          <p:spPr bwMode="auto">
            <a:xfrm>
              <a:off x="1101" y="3451"/>
              <a:ext cx="22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0" name="Rectangle 124"/>
            <p:cNvSpPr>
              <a:spLocks noChangeArrowheads="1"/>
            </p:cNvSpPr>
            <p:nvPr/>
          </p:nvSpPr>
          <p:spPr bwMode="auto">
            <a:xfrm>
              <a:off x="1196" y="3501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S9-444</a:t>
              </a:r>
            </a:p>
          </p:txBody>
        </p:sp>
        <p:sp>
          <p:nvSpPr>
            <p:cNvPr id="14461" name="Freeform 125"/>
            <p:cNvSpPr>
              <a:spLocks/>
            </p:cNvSpPr>
            <p:nvPr/>
          </p:nvSpPr>
          <p:spPr bwMode="auto">
            <a:xfrm>
              <a:off x="1118" y="3526"/>
              <a:ext cx="78" cy="80"/>
            </a:xfrm>
            <a:custGeom>
              <a:avLst/>
              <a:gdLst>
                <a:gd name="T0" fmla="*/ 0 w 78"/>
                <a:gd name="T1" fmla="*/ 80 h 80"/>
                <a:gd name="T2" fmla="*/ 0 w 78"/>
                <a:gd name="T3" fmla="*/ 0 h 80"/>
                <a:gd name="T4" fmla="*/ 78 w 78"/>
                <a:gd name="T5" fmla="*/ 0 h 80"/>
                <a:gd name="T6" fmla="*/ 0 60000 65536"/>
                <a:gd name="T7" fmla="*/ 0 60000 65536"/>
                <a:gd name="T8" fmla="*/ 0 60000 65536"/>
                <a:gd name="T9" fmla="*/ 0 w 78"/>
                <a:gd name="T10" fmla="*/ 0 h 80"/>
                <a:gd name="T11" fmla="*/ 78 w 78"/>
                <a:gd name="T12" fmla="*/ 80 h 8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8" h="80">
                  <a:moveTo>
                    <a:pt x="0" y="80"/>
                  </a:moveTo>
                  <a:lnTo>
                    <a:pt x="0" y="0"/>
                  </a:lnTo>
                  <a:lnTo>
                    <a:pt x="78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2" name="Rectangle 126"/>
            <p:cNvSpPr>
              <a:spLocks noChangeArrowheads="1"/>
            </p:cNvSpPr>
            <p:nvPr/>
          </p:nvSpPr>
          <p:spPr bwMode="auto">
            <a:xfrm>
              <a:off x="1154" y="3573"/>
              <a:ext cx="119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Xanthomonas gardneri</a:t>
              </a:r>
              <a:r>
                <a:rPr lang="en-US" altLang="en-US" sz="600">
                  <a:solidFill>
                    <a:srgbClr val="000000"/>
                  </a:solidFill>
                </a:rPr>
                <a:t> ATCC19865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(AEQX01000446)</a:t>
              </a:r>
            </a:p>
          </p:txBody>
        </p:sp>
        <p:sp>
          <p:nvSpPr>
            <p:cNvPr id="14463" name="Freeform 127"/>
            <p:cNvSpPr>
              <a:spLocks/>
            </p:cNvSpPr>
            <p:nvPr/>
          </p:nvSpPr>
          <p:spPr bwMode="auto">
            <a:xfrm>
              <a:off x="1120" y="3598"/>
              <a:ext cx="31" cy="89"/>
            </a:xfrm>
            <a:custGeom>
              <a:avLst/>
              <a:gdLst>
                <a:gd name="T0" fmla="*/ 0 w 31"/>
                <a:gd name="T1" fmla="*/ 89 h 89"/>
                <a:gd name="T2" fmla="*/ 0 w 31"/>
                <a:gd name="T3" fmla="*/ 0 h 89"/>
                <a:gd name="T4" fmla="*/ 31 w 31"/>
                <a:gd name="T5" fmla="*/ 0 h 89"/>
                <a:gd name="T6" fmla="*/ 0 60000 65536"/>
                <a:gd name="T7" fmla="*/ 0 60000 65536"/>
                <a:gd name="T8" fmla="*/ 0 60000 65536"/>
                <a:gd name="T9" fmla="*/ 0 w 31"/>
                <a:gd name="T10" fmla="*/ 0 h 89"/>
                <a:gd name="T11" fmla="*/ 31 w 31"/>
                <a:gd name="T12" fmla="*/ 89 h 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" h="89">
                  <a:moveTo>
                    <a:pt x="0" y="89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4" name="Rectangle 128"/>
            <p:cNvSpPr>
              <a:spLocks noChangeArrowheads="1"/>
            </p:cNvSpPr>
            <p:nvPr/>
          </p:nvSpPr>
          <p:spPr bwMode="auto">
            <a:xfrm>
              <a:off x="1159" y="3646"/>
              <a:ext cx="112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Stenotrophomonas panacihumi</a:t>
              </a:r>
              <a:r>
                <a:rPr lang="en-US" altLang="en-US" sz="600">
                  <a:solidFill>
                    <a:srgbClr val="000000"/>
                  </a:solidFill>
                </a:rPr>
                <a:t> MK06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(GQ856217)</a:t>
              </a:r>
            </a:p>
          </p:txBody>
        </p:sp>
        <p:sp>
          <p:nvSpPr>
            <p:cNvPr id="14465" name="Freeform 129"/>
            <p:cNvSpPr>
              <a:spLocks/>
            </p:cNvSpPr>
            <p:nvPr/>
          </p:nvSpPr>
          <p:spPr bwMode="auto">
            <a:xfrm>
              <a:off x="1154" y="3670"/>
              <a:ext cx="3" cy="36"/>
            </a:xfrm>
            <a:custGeom>
              <a:avLst/>
              <a:gdLst>
                <a:gd name="T0" fmla="*/ 0 w 3"/>
                <a:gd name="T1" fmla="*/ 36 h 36"/>
                <a:gd name="T2" fmla="*/ 0 w 3"/>
                <a:gd name="T3" fmla="*/ 0 h 36"/>
                <a:gd name="T4" fmla="*/ 3 w 3"/>
                <a:gd name="T5" fmla="*/ 0 h 36"/>
                <a:gd name="T6" fmla="*/ 0 60000 65536"/>
                <a:gd name="T7" fmla="*/ 0 60000 65536"/>
                <a:gd name="T8" fmla="*/ 0 60000 65536"/>
                <a:gd name="T9" fmla="*/ 0 w 3"/>
                <a:gd name="T10" fmla="*/ 0 h 36"/>
                <a:gd name="T11" fmla="*/ 3 w 3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36">
                  <a:moveTo>
                    <a:pt x="0" y="36"/>
                  </a:moveTo>
                  <a:lnTo>
                    <a:pt x="0" y="0"/>
                  </a:lnTo>
                  <a:lnTo>
                    <a:pt x="3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6" name="Rectangle 130"/>
            <p:cNvSpPr>
              <a:spLocks noChangeArrowheads="1"/>
            </p:cNvSpPr>
            <p:nvPr/>
          </p:nvSpPr>
          <p:spPr bwMode="auto">
            <a:xfrm>
              <a:off x="1159" y="3718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S6-272</a:t>
              </a:r>
            </a:p>
          </p:txBody>
        </p:sp>
        <p:sp>
          <p:nvSpPr>
            <p:cNvPr id="14467" name="Freeform 131"/>
            <p:cNvSpPr>
              <a:spLocks/>
            </p:cNvSpPr>
            <p:nvPr/>
          </p:nvSpPr>
          <p:spPr bwMode="auto">
            <a:xfrm>
              <a:off x="1154" y="3709"/>
              <a:ext cx="3" cy="33"/>
            </a:xfrm>
            <a:custGeom>
              <a:avLst/>
              <a:gdLst>
                <a:gd name="T0" fmla="*/ 0 w 3"/>
                <a:gd name="T1" fmla="*/ 0 h 33"/>
                <a:gd name="T2" fmla="*/ 0 w 3"/>
                <a:gd name="T3" fmla="*/ 33 h 33"/>
                <a:gd name="T4" fmla="*/ 3 w 3"/>
                <a:gd name="T5" fmla="*/ 33 h 33"/>
                <a:gd name="T6" fmla="*/ 0 60000 65536"/>
                <a:gd name="T7" fmla="*/ 0 60000 65536"/>
                <a:gd name="T8" fmla="*/ 0 60000 65536"/>
                <a:gd name="T9" fmla="*/ 0 w 3"/>
                <a:gd name="T10" fmla="*/ 0 h 33"/>
                <a:gd name="T11" fmla="*/ 3 w 3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" h="33">
                  <a:moveTo>
                    <a:pt x="0" y="0"/>
                  </a:moveTo>
                  <a:lnTo>
                    <a:pt x="0" y="33"/>
                  </a:lnTo>
                  <a:lnTo>
                    <a:pt x="3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8" name="Freeform 132"/>
            <p:cNvSpPr>
              <a:spLocks/>
            </p:cNvSpPr>
            <p:nvPr/>
          </p:nvSpPr>
          <p:spPr bwMode="auto">
            <a:xfrm>
              <a:off x="1129" y="3706"/>
              <a:ext cx="25" cy="73"/>
            </a:xfrm>
            <a:custGeom>
              <a:avLst/>
              <a:gdLst>
                <a:gd name="T0" fmla="*/ 0 w 25"/>
                <a:gd name="T1" fmla="*/ 73 h 73"/>
                <a:gd name="T2" fmla="*/ 0 w 25"/>
                <a:gd name="T3" fmla="*/ 0 h 73"/>
                <a:gd name="T4" fmla="*/ 25 w 25"/>
                <a:gd name="T5" fmla="*/ 0 h 73"/>
                <a:gd name="T6" fmla="*/ 0 60000 65536"/>
                <a:gd name="T7" fmla="*/ 0 60000 65536"/>
                <a:gd name="T8" fmla="*/ 0 60000 65536"/>
                <a:gd name="T9" fmla="*/ 0 w 25"/>
                <a:gd name="T10" fmla="*/ 0 h 73"/>
                <a:gd name="T11" fmla="*/ 25 w 25"/>
                <a:gd name="T12" fmla="*/ 73 h 7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73">
                  <a:moveTo>
                    <a:pt x="0" y="73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69" name="Rectangle 133"/>
            <p:cNvSpPr>
              <a:spLocks noChangeArrowheads="1"/>
            </p:cNvSpPr>
            <p:nvPr/>
          </p:nvSpPr>
          <p:spPr bwMode="auto">
            <a:xfrm>
              <a:off x="1204" y="3790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S9-676</a:t>
              </a:r>
            </a:p>
          </p:txBody>
        </p:sp>
        <p:sp>
          <p:nvSpPr>
            <p:cNvPr id="14470" name="Freeform 134"/>
            <p:cNvSpPr>
              <a:spLocks/>
            </p:cNvSpPr>
            <p:nvPr/>
          </p:nvSpPr>
          <p:spPr bwMode="auto">
            <a:xfrm>
              <a:off x="1201" y="3815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1" name="Rectangle 135"/>
            <p:cNvSpPr>
              <a:spLocks noChangeArrowheads="1"/>
            </p:cNvSpPr>
            <p:nvPr/>
          </p:nvSpPr>
          <p:spPr bwMode="auto">
            <a:xfrm>
              <a:off x="1232" y="3862"/>
              <a:ext cx="99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Pseudoxanthomonas indica</a:t>
              </a:r>
              <a:r>
                <a:rPr lang="en-US" altLang="en-US" sz="600">
                  <a:solidFill>
                    <a:srgbClr val="000000"/>
                  </a:solidFill>
                </a:rPr>
                <a:t> P15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(EF424397)</a:t>
              </a:r>
            </a:p>
          </p:txBody>
        </p:sp>
        <p:sp>
          <p:nvSpPr>
            <p:cNvPr id="14472" name="Freeform 136"/>
            <p:cNvSpPr>
              <a:spLocks/>
            </p:cNvSpPr>
            <p:nvPr/>
          </p:nvSpPr>
          <p:spPr bwMode="auto">
            <a:xfrm>
              <a:off x="1201" y="3854"/>
              <a:ext cx="31" cy="33"/>
            </a:xfrm>
            <a:custGeom>
              <a:avLst/>
              <a:gdLst>
                <a:gd name="T0" fmla="*/ 0 w 31"/>
                <a:gd name="T1" fmla="*/ 0 h 33"/>
                <a:gd name="T2" fmla="*/ 0 w 31"/>
                <a:gd name="T3" fmla="*/ 33 h 33"/>
                <a:gd name="T4" fmla="*/ 31 w 31"/>
                <a:gd name="T5" fmla="*/ 33 h 33"/>
                <a:gd name="T6" fmla="*/ 0 60000 65536"/>
                <a:gd name="T7" fmla="*/ 0 60000 65536"/>
                <a:gd name="T8" fmla="*/ 0 60000 65536"/>
                <a:gd name="T9" fmla="*/ 0 w 31"/>
                <a:gd name="T10" fmla="*/ 0 h 33"/>
                <a:gd name="T11" fmla="*/ 31 w 31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" h="33">
                  <a:moveTo>
                    <a:pt x="0" y="0"/>
                  </a:moveTo>
                  <a:lnTo>
                    <a:pt x="0" y="33"/>
                  </a:lnTo>
                  <a:lnTo>
                    <a:pt x="31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3" name="Freeform 137"/>
            <p:cNvSpPr>
              <a:spLocks/>
            </p:cNvSpPr>
            <p:nvPr/>
          </p:nvSpPr>
          <p:spPr bwMode="auto">
            <a:xfrm>
              <a:off x="1129" y="3781"/>
              <a:ext cx="72" cy="70"/>
            </a:xfrm>
            <a:custGeom>
              <a:avLst/>
              <a:gdLst>
                <a:gd name="T0" fmla="*/ 0 w 72"/>
                <a:gd name="T1" fmla="*/ 0 h 70"/>
                <a:gd name="T2" fmla="*/ 0 w 72"/>
                <a:gd name="T3" fmla="*/ 70 h 70"/>
                <a:gd name="T4" fmla="*/ 72 w 72"/>
                <a:gd name="T5" fmla="*/ 70 h 70"/>
                <a:gd name="T6" fmla="*/ 0 60000 65536"/>
                <a:gd name="T7" fmla="*/ 0 60000 65536"/>
                <a:gd name="T8" fmla="*/ 0 60000 65536"/>
                <a:gd name="T9" fmla="*/ 0 w 72"/>
                <a:gd name="T10" fmla="*/ 0 h 70"/>
                <a:gd name="T11" fmla="*/ 72 w 72"/>
                <a:gd name="T12" fmla="*/ 70 h 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2" h="70">
                  <a:moveTo>
                    <a:pt x="0" y="0"/>
                  </a:moveTo>
                  <a:lnTo>
                    <a:pt x="0" y="70"/>
                  </a:lnTo>
                  <a:lnTo>
                    <a:pt x="72" y="7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4" name="Freeform 138"/>
            <p:cNvSpPr>
              <a:spLocks/>
            </p:cNvSpPr>
            <p:nvPr/>
          </p:nvSpPr>
          <p:spPr bwMode="auto">
            <a:xfrm>
              <a:off x="1120" y="3690"/>
              <a:ext cx="9" cy="89"/>
            </a:xfrm>
            <a:custGeom>
              <a:avLst/>
              <a:gdLst>
                <a:gd name="T0" fmla="*/ 0 w 9"/>
                <a:gd name="T1" fmla="*/ 0 h 89"/>
                <a:gd name="T2" fmla="*/ 0 w 9"/>
                <a:gd name="T3" fmla="*/ 89 h 89"/>
                <a:gd name="T4" fmla="*/ 9 w 9"/>
                <a:gd name="T5" fmla="*/ 89 h 89"/>
                <a:gd name="T6" fmla="*/ 0 60000 65536"/>
                <a:gd name="T7" fmla="*/ 0 60000 65536"/>
                <a:gd name="T8" fmla="*/ 0 60000 65536"/>
                <a:gd name="T9" fmla="*/ 0 w 9"/>
                <a:gd name="T10" fmla="*/ 0 h 89"/>
                <a:gd name="T11" fmla="*/ 9 w 9"/>
                <a:gd name="T12" fmla="*/ 89 h 8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" h="89">
                  <a:moveTo>
                    <a:pt x="0" y="0"/>
                  </a:moveTo>
                  <a:lnTo>
                    <a:pt x="0" y="89"/>
                  </a:lnTo>
                  <a:lnTo>
                    <a:pt x="9" y="89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5" name="Freeform 139"/>
            <p:cNvSpPr>
              <a:spLocks/>
            </p:cNvSpPr>
            <p:nvPr/>
          </p:nvSpPr>
          <p:spPr bwMode="auto">
            <a:xfrm>
              <a:off x="1118" y="3609"/>
              <a:ext cx="2" cy="81"/>
            </a:xfrm>
            <a:custGeom>
              <a:avLst/>
              <a:gdLst>
                <a:gd name="T0" fmla="*/ 0 w 2"/>
                <a:gd name="T1" fmla="*/ 0 h 81"/>
                <a:gd name="T2" fmla="*/ 0 w 2"/>
                <a:gd name="T3" fmla="*/ 81 h 81"/>
                <a:gd name="T4" fmla="*/ 2 w 2"/>
                <a:gd name="T5" fmla="*/ 81 h 81"/>
                <a:gd name="T6" fmla="*/ 0 60000 65536"/>
                <a:gd name="T7" fmla="*/ 0 60000 65536"/>
                <a:gd name="T8" fmla="*/ 0 60000 65536"/>
                <a:gd name="T9" fmla="*/ 0 w 2"/>
                <a:gd name="T10" fmla="*/ 0 h 81"/>
                <a:gd name="T11" fmla="*/ 2 w 2"/>
                <a:gd name="T12" fmla="*/ 81 h 81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" h="81">
                  <a:moveTo>
                    <a:pt x="0" y="0"/>
                  </a:moveTo>
                  <a:lnTo>
                    <a:pt x="0" y="81"/>
                  </a:lnTo>
                  <a:lnTo>
                    <a:pt x="2" y="81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6" name="Freeform 140"/>
            <p:cNvSpPr>
              <a:spLocks/>
            </p:cNvSpPr>
            <p:nvPr/>
          </p:nvSpPr>
          <p:spPr bwMode="auto">
            <a:xfrm>
              <a:off x="1101" y="3531"/>
              <a:ext cx="17" cy="78"/>
            </a:xfrm>
            <a:custGeom>
              <a:avLst/>
              <a:gdLst>
                <a:gd name="T0" fmla="*/ 0 w 17"/>
                <a:gd name="T1" fmla="*/ 0 h 78"/>
                <a:gd name="T2" fmla="*/ 0 w 17"/>
                <a:gd name="T3" fmla="*/ 78 h 78"/>
                <a:gd name="T4" fmla="*/ 17 w 17"/>
                <a:gd name="T5" fmla="*/ 78 h 78"/>
                <a:gd name="T6" fmla="*/ 0 60000 65536"/>
                <a:gd name="T7" fmla="*/ 0 60000 65536"/>
                <a:gd name="T8" fmla="*/ 0 60000 65536"/>
                <a:gd name="T9" fmla="*/ 0 w 17"/>
                <a:gd name="T10" fmla="*/ 0 h 78"/>
                <a:gd name="T11" fmla="*/ 17 w 17"/>
                <a:gd name="T12" fmla="*/ 78 h 7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7" h="78">
                  <a:moveTo>
                    <a:pt x="0" y="0"/>
                  </a:moveTo>
                  <a:lnTo>
                    <a:pt x="0" y="78"/>
                  </a:lnTo>
                  <a:lnTo>
                    <a:pt x="17" y="78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7" name="Line 141"/>
            <p:cNvSpPr>
              <a:spLocks noChangeShapeType="1"/>
            </p:cNvSpPr>
            <p:nvPr/>
          </p:nvSpPr>
          <p:spPr bwMode="auto">
            <a:xfrm>
              <a:off x="1101" y="3451"/>
              <a:ext cx="0" cy="78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8" name="Freeform 142"/>
            <p:cNvSpPr>
              <a:spLocks/>
            </p:cNvSpPr>
            <p:nvPr/>
          </p:nvSpPr>
          <p:spPr bwMode="auto">
            <a:xfrm>
              <a:off x="795" y="3529"/>
              <a:ext cx="306" cy="286"/>
            </a:xfrm>
            <a:custGeom>
              <a:avLst/>
              <a:gdLst>
                <a:gd name="T0" fmla="*/ 0 w 306"/>
                <a:gd name="T1" fmla="*/ 286 h 286"/>
                <a:gd name="T2" fmla="*/ 0 w 306"/>
                <a:gd name="T3" fmla="*/ 0 h 286"/>
                <a:gd name="T4" fmla="*/ 306 w 306"/>
                <a:gd name="T5" fmla="*/ 0 h 286"/>
                <a:gd name="T6" fmla="*/ 0 60000 65536"/>
                <a:gd name="T7" fmla="*/ 0 60000 65536"/>
                <a:gd name="T8" fmla="*/ 0 60000 65536"/>
                <a:gd name="T9" fmla="*/ 0 w 306"/>
                <a:gd name="T10" fmla="*/ 0 h 286"/>
                <a:gd name="T11" fmla="*/ 306 w 306"/>
                <a:gd name="T12" fmla="*/ 286 h 2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06" h="286">
                  <a:moveTo>
                    <a:pt x="0" y="286"/>
                  </a:moveTo>
                  <a:lnTo>
                    <a:pt x="0" y="0"/>
                  </a:lnTo>
                  <a:lnTo>
                    <a:pt x="30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79" name="Rectangle 143"/>
            <p:cNvSpPr>
              <a:spLocks noChangeArrowheads="1"/>
            </p:cNvSpPr>
            <p:nvPr/>
          </p:nvSpPr>
          <p:spPr bwMode="auto">
            <a:xfrm>
              <a:off x="1312" y="3934"/>
              <a:ext cx="21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S5-252-1</a:t>
              </a:r>
            </a:p>
          </p:txBody>
        </p:sp>
        <p:sp>
          <p:nvSpPr>
            <p:cNvPr id="14480" name="Freeform 144"/>
            <p:cNvSpPr>
              <a:spLocks/>
            </p:cNvSpPr>
            <p:nvPr/>
          </p:nvSpPr>
          <p:spPr bwMode="auto">
            <a:xfrm>
              <a:off x="1279" y="3959"/>
              <a:ext cx="31" cy="36"/>
            </a:xfrm>
            <a:custGeom>
              <a:avLst/>
              <a:gdLst>
                <a:gd name="T0" fmla="*/ 0 w 31"/>
                <a:gd name="T1" fmla="*/ 36 h 36"/>
                <a:gd name="T2" fmla="*/ 0 w 31"/>
                <a:gd name="T3" fmla="*/ 0 h 36"/>
                <a:gd name="T4" fmla="*/ 31 w 31"/>
                <a:gd name="T5" fmla="*/ 0 h 36"/>
                <a:gd name="T6" fmla="*/ 0 60000 65536"/>
                <a:gd name="T7" fmla="*/ 0 60000 65536"/>
                <a:gd name="T8" fmla="*/ 0 60000 65536"/>
                <a:gd name="T9" fmla="*/ 0 w 31"/>
                <a:gd name="T10" fmla="*/ 0 h 36"/>
                <a:gd name="T11" fmla="*/ 31 w 31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" h="36">
                  <a:moveTo>
                    <a:pt x="0" y="36"/>
                  </a:moveTo>
                  <a:lnTo>
                    <a:pt x="0" y="0"/>
                  </a:lnTo>
                  <a:lnTo>
                    <a:pt x="31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1" name="Rectangle 145"/>
            <p:cNvSpPr>
              <a:spLocks noChangeArrowheads="1"/>
            </p:cNvSpPr>
            <p:nvPr/>
          </p:nvSpPr>
          <p:spPr bwMode="auto">
            <a:xfrm>
              <a:off x="1318" y="4007"/>
              <a:ext cx="906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Massilia niastensis</a:t>
              </a:r>
              <a:r>
                <a:rPr lang="en-US" altLang="en-US" sz="600">
                  <a:solidFill>
                    <a:srgbClr val="000000"/>
                  </a:solidFill>
                </a:rPr>
                <a:t> 5516S-1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(EU808005)</a:t>
              </a:r>
            </a:p>
          </p:txBody>
        </p:sp>
        <p:sp>
          <p:nvSpPr>
            <p:cNvPr id="14482" name="Freeform 146"/>
            <p:cNvSpPr>
              <a:spLocks/>
            </p:cNvSpPr>
            <p:nvPr/>
          </p:nvSpPr>
          <p:spPr bwMode="auto">
            <a:xfrm>
              <a:off x="1279" y="3998"/>
              <a:ext cx="39" cy="33"/>
            </a:xfrm>
            <a:custGeom>
              <a:avLst/>
              <a:gdLst>
                <a:gd name="T0" fmla="*/ 0 w 39"/>
                <a:gd name="T1" fmla="*/ 0 h 33"/>
                <a:gd name="T2" fmla="*/ 0 w 39"/>
                <a:gd name="T3" fmla="*/ 33 h 33"/>
                <a:gd name="T4" fmla="*/ 39 w 39"/>
                <a:gd name="T5" fmla="*/ 33 h 33"/>
                <a:gd name="T6" fmla="*/ 0 60000 65536"/>
                <a:gd name="T7" fmla="*/ 0 60000 65536"/>
                <a:gd name="T8" fmla="*/ 0 60000 65536"/>
                <a:gd name="T9" fmla="*/ 0 w 39"/>
                <a:gd name="T10" fmla="*/ 0 h 33"/>
                <a:gd name="T11" fmla="*/ 39 w 39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9" h="33">
                  <a:moveTo>
                    <a:pt x="0" y="0"/>
                  </a:moveTo>
                  <a:lnTo>
                    <a:pt x="0" y="33"/>
                  </a:lnTo>
                  <a:lnTo>
                    <a:pt x="39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3" name="Freeform 147"/>
            <p:cNvSpPr>
              <a:spLocks/>
            </p:cNvSpPr>
            <p:nvPr/>
          </p:nvSpPr>
          <p:spPr bwMode="auto">
            <a:xfrm>
              <a:off x="1062" y="3995"/>
              <a:ext cx="217" cy="108"/>
            </a:xfrm>
            <a:custGeom>
              <a:avLst/>
              <a:gdLst>
                <a:gd name="T0" fmla="*/ 0 w 217"/>
                <a:gd name="T1" fmla="*/ 108 h 108"/>
                <a:gd name="T2" fmla="*/ 0 w 217"/>
                <a:gd name="T3" fmla="*/ 0 h 108"/>
                <a:gd name="T4" fmla="*/ 217 w 217"/>
                <a:gd name="T5" fmla="*/ 0 h 108"/>
                <a:gd name="T6" fmla="*/ 0 60000 65536"/>
                <a:gd name="T7" fmla="*/ 0 60000 65536"/>
                <a:gd name="T8" fmla="*/ 0 60000 65536"/>
                <a:gd name="T9" fmla="*/ 0 w 217"/>
                <a:gd name="T10" fmla="*/ 0 h 108"/>
                <a:gd name="T11" fmla="*/ 217 w 217"/>
                <a:gd name="T12" fmla="*/ 108 h 10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7" h="108">
                  <a:moveTo>
                    <a:pt x="0" y="108"/>
                  </a:moveTo>
                  <a:lnTo>
                    <a:pt x="0" y="0"/>
                  </a:lnTo>
                  <a:lnTo>
                    <a:pt x="217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4" name="Rectangle 148"/>
            <p:cNvSpPr>
              <a:spLocks noChangeArrowheads="1"/>
            </p:cNvSpPr>
            <p:nvPr/>
          </p:nvSpPr>
          <p:spPr bwMode="auto">
            <a:xfrm>
              <a:off x="1343" y="4079"/>
              <a:ext cx="103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Xylophilus ampelinus</a:t>
              </a:r>
              <a:r>
                <a:rPr lang="en-US" altLang="en-US" sz="600">
                  <a:solidFill>
                    <a:srgbClr val="000000"/>
                  </a:solidFill>
                </a:rPr>
                <a:t> ATCC33914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(AF078758)</a:t>
              </a:r>
            </a:p>
          </p:txBody>
        </p:sp>
        <p:sp>
          <p:nvSpPr>
            <p:cNvPr id="14485" name="Freeform 149"/>
            <p:cNvSpPr>
              <a:spLocks/>
            </p:cNvSpPr>
            <p:nvPr/>
          </p:nvSpPr>
          <p:spPr bwMode="auto">
            <a:xfrm>
              <a:off x="1315" y="4103"/>
              <a:ext cx="25" cy="37"/>
            </a:xfrm>
            <a:custGeom>
              <a:avLst/>
              <a:gdLst>
                <a:gd name="T0" fmla="*/ 0 w 25"/>
                <a:gd name="T1" fmla="*/ 37 h 37"/>
                <a:gd name="T2" fmla="*/ 0 w 25"/>
                <a:gd name="T3" fmla="*/ 0 h 37"/>
                <a:gd name="T4" fmla="*/ 25 w 25"/>
                <a:gd name="T5" fmla="*/ 0 h 37"/>
                <a:gd name="T6" fmla="*/ 0 60000 65536"/>
                <a:gd name="T7" fmla="*/ 0 60000 65536"/>
                <a:gd name="T8" fmla="*/ 0 60000 65536"/>
                <a:gd name="T9" fmla="*/ 0 w 25"/>
                <a:gd name="T10" fmla="*/ 0 h 37"/>
                <a:gd name="T11" fmla="*/ 25 w 25"/>
                <a:gd name="T12" fmla="*/ 37 h 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37">
                  <a:moveTo>
                    <a:pt x="0" y="37"/>
                  </a:moveTo>
                  <a:lnTo>
                    <a:pt x="0" y="0"/>
                  </a:lnTo>
                  <a:lnTo>
                    <a:pt x="25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6" name="Rectangle 150"/>
            <p:cNvSpPr>
              <a:spLocks noChangeArrowheads="1"/>
            </p:cNvSpPr>
            <p:nvPr/>
          </p:nvSpPr>
          <p:spPr bwMode="auto">
            <a:xfrm>
              <a:off x="1340" y="4151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S6-258</a:t>
              </a:r>
            </a:p>
          </p:txBody>
        </p:sp>
        <p:sp>
          <p:nvSpPr>
            <p:cNvPr id="14487" name="Freeform 151"/>
            <p:cNvSpPr>
              <a:spLocks/>
            </p:cNvSpPr>
            <p:nvPr/>
          </p:nvSpPr>
          <p:spPr bwMode="auto">
            <a:xfrm>
              <a:off x="1315" y="4142"/>
              <a:ext cx="25" cy="34"/>
            </a:xfrm>
            <a:custGeom>
              <a:avLst/>
              <a:gdLst>
                <a:gd name="T0" fmla="*/ 0 w 25"/>
                <a:gd name="T1" fmla="*/ 0 h 34"/>
                <a:gd name="T2" fmla="*/ 0 w 25"/>
                <a:gd name="T3" fmla="*/ 34 h 34"/>
                <a:gd name="T4" fmla="*/ 25 w 25"/>
                <a:gd name="T5" fmla="*/ 34 h 34"/>
                <a:gd name="T6" fmla="*/ 0 60000 65536"/>
                <a:gd name="T7" fmla="*/ 0 60000 65536"/>
                <a:gd name="T8" fmla="*/ 0 60000 65536"/>
                <a:gd name="T9" fmla="*/ 0 w 25"/>
                <a:gd name="T10" fmla="*/ 0 h 34"/>
                <a:gd name="T11" fmla="*/ 25 w 25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5" h="34">
                  <a:moveTo>
                    <a:pt x="0" y="0"/>
                  </a:moveTo>
                  <a:lnTo>
                    <a:pt x="0" y="34"/>
                  </a:lnTo>
                  <a:lnTo>
                    <a:pt x="25" y="34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8" name="Freeform 152"/>
            <p:cNvSpPr>
              <a:spLocks/>
            </p:cNvSpPr>
            <p:nvPr/>
          </p:nvSpPr>
          <p:spPr bwMode="auto">
            <a:xfrm>
              <a:off x="1154" y="4140"/>
              <a:ext cx="161" cy="72"/>
            </a:xfrm>
            <a:custGeom>
              <a:avLst/>
              <a:gdLst>
                <a:gd name="T0" fmla="*/ 0 w 161"/>
                <a:gd name="T1" fmla="*/ 72 h 72"/>
                <a:gd name="T2" fmla="*/ 0 w 161"/>
                <a:gd name="T3" fmla="*/ 0 h 72"/>
                <a:gd name="T4" fmla="*/ 161 w 161"/>
                <a:gd name="T5" fmla="*/ 0 h 72"/>
                <a:gd name="T6" fmla="*/ 0 60000 65536"/>
                <a:gd name="T7" fmla="*/ 0 60000 65536"/>
                <a:gd name="T8" fmla="*/ 0 60000 65536"/>
                <a:gd name="T9" fmla="*/ 0 w 161"/>
                <a:gd name="T10" fmla="*/ 0 h 72"/>
                <a:gd name="T11" fmla="*/ 161 w 161"/>
                <a:gd name="T12" fmla="*/ 72 h 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1" h="72">
                  <a:moveTo>
                    <a:pt x="0" y="72"/>
                  </a:moveTo>
                  <a:lnTo>
                    <a:pt x="0" y="0"/>
                  </a:lnTo>
                  <a:lnTo>
                    <a:pt x="161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89" name="Rectangle 153"/>
            <p:cNvSpPr>
              <a:spLocks noChangeArrowheads="1"/>
            </p:cNvSpPr>
            <p:nvPr/>
          </p:nvSpPr>
          <p:spPr bwMode="auto">
            <a:xfrm>
              <a:off x="1298" y="4223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S3-119</a:t>
              </a:r>
            </a:p>
          </p:txBody>
        </p:sp>
        <p:sp>
          <p:nvSpPr>
            <p:cNvPr id="14490" name="Freeform 154"/>
            <p:cNvSpPr>
              <a:spLocks/>
            </p:cNvSpPr>
            <p:nvPr/>
          </p:nvSpPr>
          <p:spPr bwMode="auto">
            <a:xfrm>
              <a:off x="1285" y="4248"/>
              <a:ext cx="13" cy="36"/>
            </a:xfrm>
            <a:custGeom>
              <a:avLst/>
              <a:gdLst>
                <a:gd name="T0" fmla="*/ 0 w 13"/>
                <a:gd name="T1" fmla="*/ 36 h 36"/>
                <a:gd name="T2" fmla="*/ 0 w 13"/>
                <a:gd name="T3" fmla="*/ 0 h 36"/>
                <a:gd name="T4" fmla="*/ 13 w 13"/>
                <a:gd name="T5" fmla="*/ 0 h 36"/>
                <a:gd name="T6" fmla="*/ 0 60000 65536"/>
                <a:gd name="T7" fmla="*/ 0 60000 65536"/>
                <a:gd name="T8" fmla="*/ 0 60000 65536"/>
                <a:gd name="T9" fmla="*/ 0 w 13"/>
                <a:gd name="T10" fmla="*/ 0 h 36"/>
                <a:gd name="T11" fmla="*/ 13 w 13"/>
                <a:gd name="T12" fmla="*/ 36 h 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" h="36">
                  <a:moveTo>
                    <a:pt x="0" y="36"/>
                  </a:moveTo>
                  <a:lnTo>
                    <a:pt x="0" y="0"/>
                  </a:lnTo>
                  <a:lnTo>
                    <a:pt x="13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1" name="Rectangle 155"/>
            <p:cNvSpPr>
              <a:spLocks noChangeArrowheads="1"/>
            </p:cNvSpPr>
            <p:nvPr/>
          </p:nvSpPr>
          <p:spPr bwMode="auto">
            <a:xfrm>
              <a:off x="1310" y="4296"/>
              <a:ext cx="106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Pelomonas puraquae</a:t>
              </a:r>
              <a:r>
                <a:rPr lang="en-US" altLang="en-US" sz="600">
                  <a:solidFill>
                    <a:srgbClr val="000000"/>
                  </a:solidFill>
                </a:rPr>
                <a:t> CCUG52769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(AM501439)</a:t>
              </a:r>
            </a:p>
          </p:txBody>
        </p:sp>
        <p:sp>
          <p:nvSpPr>
            <p:cNvPr id="14492" name="Freeform 156"/>
            <p:cNvSpPr>
              <a:spLocks/>
            </p:cNvSpPr>
            <p:nvPr/>
          </p:nvSpPr>
          <p:spPr bwMode="auto">
            <a:xfrm>
              <a:off x="1285" y="4287"/>
              <a:ext cx="22" cy="33"/>
            </a:xfrm>
            <a:custGeom>
              <a:avLst/>
              <a:gdLst>
                <a:gd name="T0" fmla="*/ 0 w 22"/>
                <a:gd name="T1" fmla="*/ 0 h 33"/>
                <a:gd name="T2" fmla="*/ 0 w 22"/>
                <a:gd name="T3" fmla="*/ 33 h 33"/>
                <a:gd name="T4" fmla="*/ 22 w 22"/>
                <a:gd name="T5" fmla="*/ 33 h 33"/>
                <a:gd name="T6" fmla="*/ 0 60000 65536"/>
                <a:gd name="T7" fmla="*/ 0 60000 65536"/>
                <a:gd name="T8" fmla="*/ 0 60000 65536"/>
                <a:gd name="T9" fmla="*/ 0 w 22"/>
                <a:gd name="T10" fmla="*/ 0 h 33"/>
                <a:gd name="T11" fmla="*/ 22 w 22"/>
                <a:gd name="T12" fmla="*/ 33 h 3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" h="33">
                  <a:moveTo>
                    <a:pt x="0" y="0"/>
                  </a:moveTo>
                  <a:lnTo>
                    <a:pt x="0" y="33"/>
                  </a:lnTo>
                  <a:lnTo>
                    <a:pt x="22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3" name="Freeform 157"/>
            <p:cNvSpPr>
              <a:spLocks/>
            </p:cNvSpPr>
            <p:nvPr/>
          </p:nvSpPr>
          <p:spPr bwMode="auto">
            <a:xfrm>
              <a:off x="1154" y="4215"/>
              <a:ext cx="131" cy="69"/>
            </a:xfrm>
            <a:custGeom>
              <a:avLst/>
              <a:gdLst>
                <a:gd name="T0" fmla="*/ 0 w 131"/>
                <a:gd name="T1" fmla="*/ 0 h 69"/>
                <a:gd name="T2" fmla="*/ 0 w 131"/>
                <a:gd name="T3" fmla="*/ 69 h 69"/>
                <a:gd name="T4" fmla="*/ 131 w 131"/>
                <a:gd name="T5" fmla="*/ 69 h 69"/>
                <a:gd name="T6" fmla="*/ 0 60000 65536"/>
                <a:gd name="T7" fmla="*/ 0 60000 65536"/>
                <a:gd name="T8" fmla="*/ 0 60000 65536"/>
                <a:gd name="T9" fmla="*/ 0 w 131"/>
                <a:gd name="T10" fmla="*/ 0 h 69"/>
                <a:gd name="T11" fmla="*/ 131 w 131"/>
                <a:gd name="T12" fmla="*/ 69 h 6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1" h="69">
                  <a:moveTo>
                    <a:pt x="0" y="0"/>
                  </a:moveTo>
                  <a:lnTo>
                    <a:pt x="0" y="69"/>
                  </a:lnTo>
                  <a:lnTo>
                    <a:pt x="131" y="69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4" name="Freeform 158"/>
            <p:cNvSpPr>
              <a:spLocks/>
            </p:cNvSpPr>
            <p:nvPr/>
          </p:nvSpPr>
          <p:spPr bwMode="auto">
            <a:xfrm>
              <a:off x="1062" y="4106"/>
              <a:ext cx="92" cy="106"/>
            </a:xfrm>
            <a:custGeom>
              <a:avLst/>
              <a:gdLst>
                <a:gd name="T0" fmla="*/ 0 w 92"/>
                <a:gd name="T1" fmla="*/ 0 h 106"/>
                <a:gd name="T2" fmla="*/ 0 w 92"/>
                <a:gd name="T3" fmla="*/ 106 h 106"/>
                <a:gd name="T4" fmla="*/ 92 w 92"/>
                <a:gd name="T5" fmla="*/ 106 h 106"/>
                <a:gd name="T6" fmla="*/ 0 60000 65536"/>
                <a:gd name="T7" fmla="*/ 0 60000 65536"/>
                <a:gd name="T8" fmla="*/ 0 60000 65536"/>
                <a:gd name="T9" fmla="*/ 0 w 92"/>
                <a:gd name="T10" fmla="*/ 0 h 106"/>
                <a:gd name="T11" fmla="*/ 92 w 92"/>
                <a:gd name="T12" fmla="*/ 106 h 1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2" h="106">
                  <a:moveTo>
                    <a:pt x="0" y="0"/>
                  </a:moveTo>
                  <a:lnTo>
                    <a:pt x="0" y="106"/>
                  </a:lnTo>
                  <a:lnTo>
                    <a:pt x="92" y="106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5" name="Freeform 159"/>
            <p:cNvSpPr>
              <a:spLocks/>
            </p:cNvSpPr>
            <p:nvPr/>
          </p:nvSpPr>
          <p:spPr bwMode="auto">
            <a:xfrm>
              <a:off x="795" y="3817"/>
              <a:ext cx="267" cy="286"/>
            </a:xfrm>
            <a:custGeom>
              <a:avLst/>
              <a:gdLst>
                <a:gd name="T0" fmla="*/ 0 w 267"/>
                <a:gd name="T1" fmla="*/ 0 h 286"/>
                <a:gd name="T2" fmla="*/ 0 w 267"/>
                <a:gd name="T3" fmla="*/ 286 h 286"/>
                <a:gd name="T4" fmla="*/ 267 w 267"/>
                <a:gd name="T5" fmla="*/ 286 h 286"/>
                <a:gd name="T6" fmla="*/ 0 60000 65536"/>
                <a:gd name="T7" fmla="*/ 0 60000 65536"/>
                <a:gd name="T8" fmla="*/ 0 60000 65536"/>
                <a:gd name="T9" fmla="*/ 0 w 267"/>
                <a:gd name="T10" fmla="*/ 0 h 286"/>
                <a:gd name="T11" fmla="*/ 267 w 267"/>
                <a:gd name="T12" fmla="*/ 286 h 2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67" h="286">
                  <a:moveTo>
                    <a:pt x="0" y="0"/>
                  </a:moveTo>
                  <a:lnTo>
                    <a:pt x="0" y="286"/>
                  </a:lnTo>
                  <a:lnTo>
                    <a:pt x="267" y="286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6" name="Freeform 160"/>
            <p:cNvSpPr>
              <a:spLocks/>
            </p:cNvSpPr>
            <p:nvPr/>
          </p:nvSpPr>
          <p:spPr bwMode="auto">
            <a:xfrm>
              <a:off x="742" y="3531"/>
              <a:ext cx="53" cy="286"/>
            </a:xfrm>
            <a:custGeom>
              <a:avLst/>
              <a:gdLst>
                <a:gd name="T0" fmla="*/ 0 w 53"/>
                <a:gd name="T1" fmla="*/ 0 h 286"/>
                <a:gd name="T2" fmla="*/ 0 w 53"/>
                <a:gd name="T3" fmla="*/ 286 h 286"/>
                <a:gd name="T4" fmla="*/ 53 w 53"/>
                <a:gd name="T5" fmla="*/ 286 h 286"/>
                <a:gd name="T6" fmla="*/ 0 60000 65536"/>
                <a:gd name="T7" fmla="*/ 0 60000 65536"/>
                <a:gd name="T8" fmla="*/ 0 60000 65536"/>
                <a:gd name="T9" fmla="*/ 0 w 53"/>
                <a:gd name="T10" fmla="*/ 0 h 286"/>
                <a:gd name="T11" fmla="*/ 53 w 53"/>
                <a:gd name="T12" fmla="*/ 286 h 28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286">
                  <a:moveTo>
                    <a:pt x="0" y="0"/>
                  </a:moveTo>
                  <a:lnTo>
                    <a:pt x="0" y="286"/>
                  </a:lnTo>
                  <a:lnTo>
                    <a:pt x="53" y="286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7" name="Freeform 161"/>
            <p:cNvSpPr>
              <a:spLocks/>
            </p:cNvSpPr>
            <p:nvPr/>
          </p:nvSpPr>
          <p:spPr bwMode="auto">
            <a:xfrm>
              <a:off x="642" y="3531"/>
              <a:ext cx="100" cy="506"/>
            </a:xfrm>
            <a:custGeom>
              <a:avLst/>
              <a:gdLst>
                <a:gd name="T0" fmla="*/ 0 w 100"/>
                <a:gd name="T1" fmla="*/ 506 h 506"/>
                <a:gd name="T2" fmla="*/ 0 w 100"/>
                <a:gd name="T3" fmla="*/ 0 h 506"/>
                <a:gd name="T4" fmla="*/ 100 w 100"/>
                <a:gd name="T5" fmla="*/ 0 h 506"/>
                <a:gd name="T6" fmla="*/ 0 60000 65536"/>
                <a:gd name="T7" fmla="*/ 0 60000 65536"/>
                <a:gd name="T8" fmla="*/ 0 60000 65536"/>
                <a:gd name="T9" fmla="*/ 0 w 100"/>
                <a:gd name="T10" fmla="*/ 0 h 506"/>
                <a:gd name="T11" fmla="*/ 100 w 100"/>
                <a:gd name="T12" fmla="*/ 506 h 50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0" h="506">
                  <a:moveTo>
                    <a:pt x="0" y="506"/>
                  </a:moveTo>
                  <a:lnTo>
                    <a:pt x="0" y="0"/>
                  </a:lnTo>
                  <a:lnTo>
                    <a:pt x="10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498" name="Rectangle 162"/>
            <p:cNvSpPr>
              <a:spLocks noChangeArrowheads="1"/>
            </p:cNvSpPr>
            <p:nvPr/>
          </p:nvSpPr>
          <p:spPr bwMode="auto">
            <a:xfrm>
              <a:off x="1276" y="4375"/>
              <a:ext cx="1136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Roseomonas pecuniae </a:t>
              </a:r>
              <a:r>
                <a:rPr lang="en-US" altLang="en-US" sz="600">
                  <a:solidFill>
                    <a:srgbClr val="000000"/>
                  </a:solidFill>
                </a:rPr>
                <a:t>N75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(GU168019)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3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499" name="Freeform 163"/>
            <p:cNvSpPr>
              <a:spLocks/>
            </p:cNvSpPr>
            <p:nvPr/>
          </p:nvSpPr>
          <p:spPr bwMode="auto">
            <a:xfrm>
              <a:off x="1154" y="4384"/>
              <a:ext cx="119" cy="22"/>
            </a:xfrm>
            <a:custGeom>
              <a:avLst/>
              <a:gdLst>
                <a:gd name="T0" fmla="*/ 0 w 119"/>
                <a:gd name="T1" fmla="*/ 14 h 22"/>
                <a:gd name="T2" fmla="*/ 0 w 119"/>
                <a:gd name="T3" fmla="*/ 11 h 22"/>
                <a:gd name="T4" fmla="*/ 119 w 119"/>
                <a:gd name="T5" fmla="*/ 0 h 22"/>
                <a:gd name="T6" fmla="*/ 119 w 119"/>
                <a:gd name="T7" fmla="*/ 22 h 22"/>
                <a:gd name="T8" fmla="*/ 0 w 119"/>
                <a:gd name="T9" fmla="*/ 14 h 2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9"/>
                <a:gd name="T16" fmla="*/ 0 h 22"/>
                <a:gd name="T17" fmla="*/ 119 w 119"/>
                <a:gd name="T18" fmla="*/ 22 h 2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9" h="22">
                  <a:moveTo>
                    <a:pt x="0" y="14"/>
                  </a:moveTo>
                  <a:lnTo>
                    <a:pt x="0" y="11"/>
                  </a:lnTo>
                  <a:lnTo>
                    <a:pt x="119" y="0"/>
                  </a:lnTo>
                  <a:lnTo>
                    <a:pt x="119" y="22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0" name="Line 164"/>
            <p:cNvSpPr>
              <a:spLocks noChangeShapeType="1"/>
            </p:cNvSpPr>
            <p:nvPr/>
          </p:nvSpPr>
          <p:spPr bwMode="auto">
            <a:xfrm>
              <a:off x="809" y="4395"/>
              <a:ext cx="342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1" name="Rectangle 165"/>
            <p:cNvSpPr>
              <a:spLocks noChangeArrowheads="1"/>
            </p:cNvSpPr>
            <p:nvPr/>
          </p:nvSpPr>
          <p:spPr bwMode="auto">
            <a:xfrm>
              <a:off x="1229" y="4500"/>
              <a:ext cx="1428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FF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Methylobacterium rhodesianum </a:t>
              </a:r>
              <a:r>
                <a:rPr lang="en-US" altLang="en-US" sz="600">
                  <a:solidFill>
                    <a:srgbClr val="0000FF"/>
                  </a:solidFill>
                </a:rPr>
                <a:t>DSM5687</a:t>
              </a:r>
              <a:r>
                <a:rPr lang="en-US" altLang="en-US" sz="6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600">
                  <a:solidFill>
                    <a:srgbClr val="0000FF"/>
                  </a:solidFill>
                </a:rPr>
                <a:t> AB175642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29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502" name="Freeform 166"/>
            <p:cNvSpPr>
              <a:spLocks/>
            </p:cNvSpPr>
            <p:nvPr/>
          </p:nvSpPr>
          <p:spPr bwMode="auto">
            <a:xfrm>
              <a:off x="1090" y="4437"/>
              <a:ext cx="139" cy="166"/>
            </a:xfrm>
            <a:custGeom>
              <a:avLst/>
              <a:gdLst>
                <a:gd name="T0" fmla="*/ 0 w 139"/>
                <a:gd name="T1" fmla="*/ 86 h 166"/>
                <a:gd name="T2" fmla="*/ 0 w 139"/>
                <a:gd name="T3" fmla="*/ 83 h 166"/>
                <a:gd name="T4" fmla="*/ 139 w 139"/>
                <a:gd name="T5" fmla="*/ 0 h 166"/>
                <a:gd name="T6" fmla="*/ 139 w 139"/>
                <a:gd name="T7" fmla="*/ 166 h 166"/>
                <a:gd name="T8" fmla="*/ 0 w 139"/>
                <a:gd name="T9" fmla="*/ 86 h 16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9"/>
                <a:gd name="T16" fmla="*/ 0 h 166"/>
                <a:gd name="T17" fmla="*/ 139 w 139"/>
                <a:gd name="T18" fmla="*/ 166 h 16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9" h="166">
                  <a:moveTo>
                    <a:pt x="0" y="86"/>
                  </a:moveTo>
                  <a:lnTo>
                    <a:pt x="0" y="83"/>
                  </a:lnTo>
                  <a:lnTo>
                    <a:pt x="139" y="0"/>
                  </a:lnTo>
                  <a:lnTo>
                    <a:pt x="139" y="166"/>
                  </a:lnTo>
                  <a:lnTo>
                    <a:pt x="0" y="86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3" name="Line 167"/>
            <p:cNvSpPr>
              <a:spLocks noChangeShapeType="1"/>
            </p:cNvSpPr>
            <p:nvPr/>
          </p:nvSpPr>
          <p:spPr bwMode="auto">
            <a:xfrm>
              <a:off x="881" y="4520"/>
              <a:ext cx="209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4" name="Rectangle 168"/>
            <p:cNvSpPr>
              <a:spLocks noChangeArrowheads="1"/>
            </p:cNvSpPr>
            <p:nvPr/>
          </p:nvSpPr>
          <p:spPr bwMode="auto">
            <a:xfrm>
              <a:off x="1212" y="4630"/>
              <a:ext cx="1090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Rhizobium larrymoore</a:t>
              </a:r>
              <a:r>
                <a:rPr lang="en-US" altLang="en-US" sz="600" i="1">
                  <a:solidFill>
                    <a:srgbClr val="000000"/>
                  </a:solidFill>
                </a:rPr>
                <a:t> </a:t>
              </a:r>
              <a:r>
                <a:rPr lang="en-US" altLang="en-US" sz="600">
                  <a:solidFill>
                    <a:srgbClr val="0000FF"/>
                  </a:solidFill>
                </a:rPr>
                <a:t>i3-10</a:t>
              </a:r>
              <a:r>
                <a:rPr lang="en-US" altLang="en-US" sz="6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600">
                  <a:solidFill>
                    <a:srgbClr val="0000FF"/>
                  </a:solidFill>
                </a:rPr>
                <a:t> (Z30542</a:t>
              </a:r>
              <a:r>
                <a:rPr lang="en-US" altLang="en-US" sz="600">
                  <a:solidFill>
                    <a:srgbClr val="000000"/>
                  </a:solidFill>
                </a:rPr>
                <a:t>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14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505" name="Freeform 169"/>
            <p:cNvSpPr>
              <a:spLocks/>
            </p:cNvSpPr>
            <p:nvPr/>
          </p:nvSpPr>
          <p:spPr bwMode="auto">
            <a:xfrm>
              <a:off x="1082" y="4609"/>
              <a:ext cx="127" cy="83"/>
            </a:xfrm>
            <a:custGeom>
              <a:avLst/>
              <a:gdLst>
                <a:gd name="T0" fmla="*/ 0 w 127"/>
                <a:gd name="T1" fmla="*/ 44 h 83"/>
                <a:gd name="T2" fmla="*/ 0 w 127"/>
                <a:gd name="T3" fmla="*/ 42 h 83"/>
                <a:gd name="T4" fmla="*/ 127 w 127"/>
                <a:gd name="T5" fmla="*/ 0 h 83"/>
                <a:gd name="T6" fmla="*/ 127 w 127"/>
                <a:gd name="T7" fmla="*/ 83 h 83"/>
                <a:gd name="T8" fmla="*/ 0 w 127"/>
                <a:gd name="T9" fmla="*/ 44 h 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27"/>
                <a:gd name="T16" fmla="*/ 0 h 83"/>
                <a:gd name="T17" fmla="*/ 127 w 127"/>
                <a:gd name="T18" fmla="*/ 83 h 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27" h="83">
                  <a:moveTo>
                    <a:pt x="0" y="44"/>
                  </a:moveTo>
                  <a:lnTo>
                    <a:pt x="0" y="42"/>
                  </a:lnTo>
                  <a:lnTo>
                    <a:pt x="127" y="0"/>
                  </a:lnTo>
                  <a:lnTo>
                    <a:pt x="127" y="83"/>
                  </a:lnTo>
                  <a:lnTo>
                    <a:pt x="0" y="44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6" name="Line 170"/>
            <p:cNvSpPr>
              <a:spLocks noChangeShapeType="1"/>
            </p:cNvSpPr>
            <p:nvPr/>
          </p:nvSpPr>
          <p:spPr bwMode="auto">
            <a:xfrm>
              <a:off x="1051" y="4651"/>
              <a:ext cx="3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7" name="Rectangle 171"/>
            <p:cNvSpPr>
              <a:spLocks noChangeArrowheads="1"/>
            </p:cNvSpPr>
            <p:nvPr/>
          </p:nvSpPr>
          <p:spPr bwMode="auto">
            <a:xfrm>
              <a:off x="1137" y="4707"/>
              <a:ext cx="14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S2-45</a:t>
              </a:r>
            </a:p>
          </p:txBody>
        </p:sp>
        <p:sp>
          <p:nvSpPr>
            <p:cNvPr id="14508" name="Freeform 172"/>
            <p:cNvSpPr>
              <a:spLocks/>
            </p:cNvSpPr>
            <p:nvPr/>
          </p:nvSpPr>
          <p:spPr bwMode="auto">
            <a:xfrm>
              <a:off x="1082" y="4731"/>
              <a:ext cx="52" cy="53"/>
            </a:xfrm>
            <a:custGeom>
              <a:avLst/>
              <a:gdLst>
                <a:gd name="T0" fmla="*/ 0 w 52"/>
                <a:gd name="T1" fmla="*/ 53 h 53"/>
                <a:gd name="T2" fmla="*/ 0 w 52"/>
                <a:gd name="T3" fmla="*/ 0 h 53"/>
                <a:gd name="T4" fmla="*/ 52 w 52"/>
                <a:gd name="T5" fmla="*/ 0 h 53"/>
                <a:gd name="T6" fmla="*/ 0 60000 65536"/>
                <a:gd name="T7" fmla="*/ 0 60000 65536"/>
                <a:gd name="T8" fmla="*/ 0 60000 65536"/>
                <a:gd name="T9" fmla="*/ 0 w 52"/>
                <a:gd name="T10" fmla="*/ 0 h 53"/>
                <a:gd name="T11" fmla="*/ 52 w 52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" h="53">
                  <a:moveTo>
                    <a:pt x="0" y="53"/>
                  </a:moveTo>
                  <a:lnTo>
                    <a:pt x="0" y="0"/>
                  </a:lnTo>
                  <a:lnTo>
                    <a:pt x="52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09" name="Rectangle 173"/>
            <p:cNvSpPr>
              <a:spLocks noChangeArrowheads="1"/>
            </p:cNvSpPr>
            <p:nvPr/>
          </p:nvSpPr>
          <p:spPr bwMode="auto">
            <a:xfrm>
              <a:off x="1157" y="4779"/>
              <a:ext cx="113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Mesorhizobium robiniae</a:t>
              </a:r>
              <a:r>
                <a:rPr lang="en-US" altLang="en-US" sz="600">
                  <a:solidFill>
                    <a:srgbClr val="000000"/>
                  </a:solidFill>
                </a:rPr>
                <a:t> CCNWYC115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(EU849582)</a:t>
              </a:r>
            </a:p>
          </p:txBody>
        </p:sp>
        <p:sp>
          <p:nvSpPr>
            <p:cNvPr id="14510" name="Freeform 174"/>
            <p:cNvSpPr>
              <a:spLocks/>
            </p:cNvSpPr>
            <p:nvPr/>
          </p:nvSpPr>
          <p:spPr bwMode="auto">
            <a:xfrm>
              <a:off x="1101" y="4803"/>
              <a:ext cx="53" cy="37"/>
            </a:xfrm>
            <a:custGeom>
              <a:avLst/>
              <a:gdLst>
                <a:gd name="T0" fmla="*/ 0 w 53"/>
                <a:gd name="T1" fmla="*/ 37 h 37"/>
                <a:gd name="T2" fmla="*/ 0 w 53"/>
                <a:gd name="T3" fmla="*/ 0 h 37"/>
                <a:gd name="T4" fmla="*/ 53 w 53"/>
                <a:gd name="T5" fmla="*/ 0 h 37"/>
                <a:gd name="T6" fmla="*/ 0 60000 65536"/>
                <a:gd name="T7" fmla="*/ 0 60000 65536"/>
                <a:gd name="T8" fmla="*/ 0 60000 65536"/>
                <a:gd name="T9" fmla="*/ 0 w 53"/>
                <a:gd name="T10" fmla="*/ 0 h 37"/>
                <a:gd name="T11" fmla="*/ 53 w 53"/>
                <a:gd name="T12" fmla="*/ 37 h 3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3" h="37">
                  <a:moveTo>
                    <a:pt x="0" y="37"/>
                  </a:moveTo>
                  <a:lnTo>
                    <a:pt x="0" y="0"/>
                  </a:lnTo>
                  <a:lnTo>
                    <a:pt x="53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1" name="Rectangle 175"/>
            <p:cNvSpPr>
              <a:spLocks noChangeArrowheads="1"/>
            </p:cNvSpPr>
            <p:nvPr/>
          </p:nvSpPr>
          <p:spPr bwMode="auto">
            <a:xfrm>
              <a:off x="1221" y="4851"/>
              <a:ext cx="169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S6-271</a:t>
              </a:r>
            </a:p>
          </p:txBody>
        </p:sp>
        <p:sp>
          <p:nvSpPr>
            <p:cNvPr id="14512" name="Freeform 176"/>
            <p:cNvSpPr>
              <a:spLocks/>
            </p:cNvSpPr>
            <p:nvPr/>
          </p:nvSpPr>
          <p:spPr bwMode="auto">
            <a:xfrm>
              <a:off x="1101" y="4842"/>
              <a:ext cx="120" cy="34"/>
            </a:xfrm>
            <a:custGeom>
              <a:avLst/>
              <a:gdLst>
                <a:gd name="T0" fmla="*/ 0 w 120"/>
                <a:gd name="T1" fmla="*/ 0 h 34"/>
                <a:gd name="T2" fmla="*/ 0 w 120"/>
                <a:gd name="T3" fmla="*/ 34 h 34"/>
                <a:gd name="T4" fmla="*/ 120 w 120"/>
                <a:gd name="T5" fmla="*/ 34 h 34"/>
                <a:gd name="T6" fmla="*/ 0 60000 65536"/>
                <a:gd name="T7" fmla="*/ 0 60000 65536"/>
                <a:gd name="T8" fmla="*/ 0 60000 65536"/>
                <a:gd name="T9" fmla="*/ 0 w 120"/>
                <a:gd name="T10" fmla="*/ 0 h 34"/>
                <a:gd name="T11" fmla="*/ 120 w 120"/>
                <a:gd name="T12" fmla="*/ 34 h 3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20" h="34">
                  <a:moveTo>
                    <a:pt x="0" y="0"/>
                  </a:moveTo>
                  <a:lnTo>
                    <a:pt x="0" y="34"/>
                  </a:lnTo>
                  <a:lnTo>
                    <a:pt x="120" y="34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3" name="Freeform 177"/>
            <p:cNvSpPr>
              <a:spLocks/>
            </p:cNvSpPr>
            <p:nvPr/>
          </p:nvSpPr>
          <p:spPr bwMode="auto">
            <a:xfrm>
              <a:off x="1082" y="4787"/>
              <a:ext cx="19" cy="53"/>
            </a:xfrm>
            <a:custGeom>
              <a:avLst/>
              <a:gdLst>
                <a:gd name="T0" fmla="*/ 0 w 19"/>
                <a:gd name="T1" fmla="*/ 0 h 53"/>
                <a:gd name="T2" fmla="*/ 0 w 19"/>
                <a:gd name="T3" fmla="*/ 53 h 53"/>
                <a:gd name="T4" fmla="*/ 19 w 19"/>
                <a:gd name="T5" fmla="*/ 53 h 53"/>
                <a:gd name="T6" fmla="*/ 0 60000 65536"/>
                <a:gd name="T7" fmla="*/ 0 60000 65536"/>
                <a:gd name="T8" fmla="*/ 0 60000 65536"/>
                <a:gd name="T9" fmla="*/ 0 w 19"/>
                <a:gd name="T10" fmla="*/ 0 h 53"/>
                <a:gd name="T11" fmla="*/ 19 w 19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9" h="53">
                  <a:moveTo>
                    <a:pt x="0" y="0"/>
                  </a:moveTo>
                  <a:lnTo>
                    <a:pt x="0" y="53"/>
                  </a:lnTo>
                  <a:lnTo>
                    <a:pt x="19" y="5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4" name="Freeform 178"/>
            <p:cNvSpPr>
              <a:spLocks/>
            </p:cNvSpPr>
            <p:nvPr/>
          </p:nvSpPr>
          <p:spPr bwMode="auto">
            <a:xfrm>
              <a:off x="1051" y="4720"/>
              <a:ext cx="31" cy="67"/>
            </a:xfrm>
            <a:custGeom>
              <a:avLst/>
              <a:gdLst>
                <a:gd name="T0" fmla="*/ 0 w 31"/>
                <a:gd name="T1" fmla="*/ 0 h 67"/>
                <a:gd name="T2" fmla="*/ 0 w 31"/>
                <a:gd name="T3" fmla="*/ 67 h 67"/>
                <a:gd name="T4" fmla="*/ 31 w 31"/>
                <a:gd name="T5" fmla="*/ 67 h 67"/>
                <a:gd name="T6" fmla="*/ 0 60000 65536"/>
                <a:gd name="T7" fmla="*/ 0 60000 65536"/>
                <a:gd name="T8" fmla="*/ 0 60000 65536"/>
                <a:gd name="T9" fmla="*/ 0 w 31"/>
                <a:gd name="T10" fmla="*/ 0 h 67"/>
                <a:gd name="T11" fmla="*/ 31 w 31"/>
                <a:gd name="T12" fmla="*/ 67 h 6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1" h="67">
                  <a:moveTo>
                    <a:pt x="0" y="0"/>
                  </a:moveTo>
                  <a:lnTo>
                    <a:pt x="0" y="67"/>
                  </a:lnTo>
                  <a:lnTo>
                    <a:pt x="31" y="67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5" name="Line 179"/>
            <p:cNvSpPr>
              <a:spLocks noChangeShapeType="1"/>
            </p:cNvSpPr>
            <p:nvPr/>
          </p:nvSpPr>
          <p:spPr bwMode="auto">
            <a:xfrm>
              <a:off x="1051" y="4651"/>
              <a:ext cx="0" cy="66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6" name="Freeform 180"/>
            <p:cNvSpPr>
              <a:spLocks/>
            </p:cNvSpPr>
            <p:nvPr/>
          </p:nvSpPr>
          <p:spPr bwMode="auto">
            <a:xfrm>
              <a:off x="895" y="4720"/>
              <a:ext cx="156" cy="142"/>
            </a:xfrm>
            <a:custGeom>
              <a:avLst/>
              <a:gdLst>
                <a:gd name="T0" fmla="*/ 0 w 156"/>
                <a:gd name="T1" fmla="*/ 142 h 142"/>
                <a:gd name="T2" fmla="*/ 0 w 156"/>
                <a:gd name="T3" fmla="*/ 0 h 142"/>
                <a:gd name="T4" fmla="*/ 156 w 156"/>
                <a:gd name="T5" fmla="*/ 0 h 142"/>
                <a:gd name="T6" fmla="*/ 0 60000 65536"/>
                <a:gd name="T7" fmla="*/ 0 60000 65536"/>
                <a:gd name="T8" fmla="*/ 0 60000 65536"/>
                <a:gd name="T9" fmla="*/ 0 w 156"/>
                <a:gd name="T10" fmla="*/ 0 h 142"/>
                <a:gd name="T11" fmla="*/ 156 w 156"/>
                <a:gd name="T12" fmla="*/ 142 h 14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56" h="142">
                  <a:moveTo>
                    <a:pt x="0" y="142"/>
                  </a:moveTo>
                  <a:lnTo>
                    <a:pt x="0" y="0"/>
                  </a:lnTo>
                  <a:lnTo>
                    <a:pt x="156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7" name="Rectangle 181"/>
            <p:cNvSpPr>
              <a:spLocks noChangeArrowheads="1"/>
            </p:cNvSpPr>
            <p:nvPr/>
          </p:nvSpPr>
          <p:spPr bwMode="auto">
            <a:xfrm>
              <a:off x="1254" y="4982"/>
              <a:ext cx="1358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FF"/>
                  </a:solidFill>
                </a:rPr>
                <a:t>Sphingomonas yunnanensis </a:t>
              </a:r>
              <a:r>
                <a:rPr lang="en-US" altLang="en-US" sz="600">
                  <a:solidFill>
                    <a:srgbClr val="0000FF"/>
                  </a:solidFill>
                </a:rPr>
                <a:t>YIM 003</a:t>
              </a:r>
              <a:r>
                <a:rPr lang="en-US" altLang="en-US" sz="600" baseline="30000">
                  <a:solidFill>
                    <a:srgbClr val="0000FF"/>
                  </a:solidFill>
                </a:rPr>
                <a:t>T</a:t>
              </a:r>
              <a:r>
                <a:rPr lang="en-US" altLang="en-US" sz="600">
                  <a:solidFill>
                    <a:srgbClr val="0000FF"/>
                  </a:solidFill>
                </a:rPr>
                <a:t> (AY894691)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32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518" name="Freeform 182"/>
            <p:cNvSpPr>
              <a:spLocks/>
            </p:cNvSpPr>
            <p:nvPr/>
          </p:nvSpPr>
          <p:spPr bwMode="auto">
            <a:xfrm>
              <a:off x="1120" y="4915"/>
              <a:ext cx="131" cy="183"/>
            </a:xfrm>
            <a:custGeom>
              <a:avLst/>
              <a:gdLst>
                <a:gd name="T0" fmla="*/ 0 w 131"/>
                <a:gd name="T1" fmla="*/ 94 h 183"/>
                <a:gd name="T2" fmla="*/ 0 w 131"/>
                <a:gd name="T3" fmla="*/ 91 h 183"/>
                <a:gd name="T4" fmla="*/ 131 w 131"/>
                <a:gd name="T5" fmla="*/ 0 h 183"/>
                <a:gd name="T6" fmla="*/ 131 w 131"/>
                <a:gd name="T7" fmla="*/ 183 h 183"/>
                <a:gd name="T8" fmla="*/ 0 w 131"/>
                <a:gd name="T9" fmla="*/ 94 h 18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31"/>
                <a:gd name="T16" fmla="*/ 0 h 183"/>
                <a:gd name="T17" fmla="*/ 131 w 131"/>
                <a:gd name="T18" fmla="*/ 183 h 18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31" h="183">
                  <a:moveTo>
                    <a:pt x="0" y="94"/>
                  </a:moveTo>
                  <a:lnTo>
                    <a:pt x="0" y="91"/>
                  </a:lnTo>
                  <a:lnTo>
                    <a:pt x="131" y="0"/>
                  </a:lnTo>
                  <a:lnTo>
                    <a:pt x="131" y="183"/>
                  </a:lnTo>
                  <a:lnTo>
                    <a:pt x="0" y="94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19" name="Line 183"/>
            <p:cNvSpPr>
              <a:spLocks noChangeShapeType="1"/>
            </p:cNvSpPr>
            <p:nvPr/>
          </p:nvSpPr>
          <p:spPr bwMode="auto">
            <a:xfrm>
              <a:off x="898" y="5006"/>
              <a:ext cx="222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0" name="Line 184"/>
            <p:cNvSpPr>
              <a:spLocks noChangeShapeType="1"/>
            </p:cNvSpPr>
            <p:nvPr/>
          </p:nvSpPr>
          <p:spPr bwMode="auto">
            <a:xfrm>
              <a:off x="895" y="4865"/>
              <a:ext cx="0" cy="141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1" name="Freeform 185"/>
            <p:cNvSpPr>
              <a:spLocks/>
            </p:cNvSpPr>
            <p:nvPr/>
          </p:nvSpPr>
          <p:spPr bwMode="auto">
            <a:xfrm>
              <a:off x="881" y="4692"/>
              <a:ext cx="14" cy="170"/>
            </a:xfrm>
            <a:custGeom>
              <a:avLst/>
              <a:gdLst>
                <a:gd name="T0" fmla="*/ 0 w 14"/>
                <a:gd name="T1" fmla="*/ 0 h 170"/>
                <a:gd name="T2" fmla="*/ 0 w 14"/>
                <a:gd name="T3" fmla="*/ 170 h 170"/>
                <a:gd name="T4" fmla="*/ 14 w 14"/>
                <a:gd name="T5" fmla="*/ 170 h 170"/>
                <a:gd name="T6" fmla="*/ 0 60000 65536"/>
                <a:gd name="T7" fmla="*/ 0 60000 65536"/>
                <a:gd name="T8" fmla="*/ 0 60000 65536"/>
                <a:gd name="T9" fmla="*/ 0 w 14"/>
                <a:gd name="T10" fmla="*/ 0 h 170"/>
                <a:gd name="T11" fmla="*/ 14 w 14"/>
                <a:gd name="T12" fmla="*/ 170 h 17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4" h="170">
                  <a:moveTo>
                    <a:pt x="0" y="0"/>
                  </a:moveTo>
                  <a:lnTo>
                    <a:pt x="0" y="170"/>
                  </a:lnTo>
                  <a:lnTo>
                    <a:pt x="14" y="17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2" name="Line 186"/>
            <p:cNvSpPr>
              <a:spLocks noChangeShapeType="1"/>
            </p:cNvSpPr>
            <p:nvPr/>
          </p:nvSpPr>
          <p:spPr bwMode="auto">
            <a:xfrm>
              <a:off x="881" y="4520"/>
              <a:ext cx="0" cy="17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3" name="Freeform 187"/>
            <p:cNvSpPr>
              <a:spLocks/>
            </p:cNvSpPr>
            <p:nvPr/>
          </p:nvSpPr>
          <p:spPr bwMode="auto">
            <a:xfrm>
              <a:off x="806" y="4545"/>
              <a:ext cx="75" cy="147"/>
            </a:xfrm>
            <a:custGeom>
              <a:avLst/>
              <a:gdLst>
                <a:gd name="T0" fmla="*/ 0 w 75"/>
                <a:gd name="T1" fmla="*/ 0 h 147"/>
                <a:gd name="T2" fmla="*/ 0 w 75"/>
                <a:gd name="T3" fmla="*/ 147 h 147"/>
                <a:gd name="T4" fmla="*/ 75 w 75"/>
                <a:gd name="T5" fmla="*/ 147 h 147"/>
                <a:gd name="T6" fmla="*/ 0 60000 65536"/>
                <a:gd name="T7" fmla="*/ 0 60000 65536"/>
                <a:gd name="T8" fmla="*/ 0 60000 65536"/>
                <a:gd name="T9" fmla="*/ 0 w 75"/>
                <a:gd name="T10" fmla="*/ 0 h 147"/>
                <a:gd name="T11" fmla="*/ 75 w 75"/>
                <a:gd name="T12" fmla="*/ 147 h 1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5" h="147">
                  <a:moveTo>
                    <a:pt x="0" y="0"/>
                  </a:moveTo>
                  <a:lnTo>
                    <a:pt x="0" y="147"/>
                  </a:lnTo>
                  <a:lnTo>
                    <a:pt x="75" y="147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4" name="Line 188"/>
            <p:cNvSpPr>
              <a:spLocks noChangeShapeType="1"/>
            </p:cNvSpPr>
            <p:nvPr/>
          </p:nvSpPr>
          <p:spPr bwMode="auto">
            <a:xfrm>
              <a:off x="806" y="4395"/>
              <a:ext cx="0" cy="14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5" name="Freeform 189"/>
            <p:cNvSpPr>
              <a:spLocks/>
            </p:cNvSpPr>
            <p:nvPr/>
          </p:nvSpPr>
          <p:spPr bwMode="auto">
            <a:xfrm>
              <a:off x="642" y="4040"/>
              <a:ext cx="164" cy="505"/>
            </a:xfrm>
            <a:custGeom>
              <a:avLst/>
              <a:gdLst>
                <a:gd name="T0" fmla="*/ 0 w 164"/>
                <a:gd name="T1" fmla="*/ 0 h 505"/>
                <a:gd name="T2" fmla="*/ 0 w 164"/>
                <a:gd name="T3" fmla="*/ 505 h 505"/>
                <a:gd name="T4" fmla="*/ 164 w 164"/>
                <a:gd name="T5" fmla="*/ 505 h 505"/>
                <a:gd name="T6" fmla="*/ 0 60000 65536"/>
                <a:gd name="T7" fmla="*/ 0 60000 65536"/>
                <a:gd name="T8" fmla="*/ 0 60000 65536"/>
                <a:gd name="T9" fmla="*/ 0 w 164"/>
                <a:gd name="T10" fmla="*/ 0 h 505"/>
                <a:gd name="T11" fmla="*/ 164 w 164"/>
                <a:gd name="T12" fmla="*/ 505 h 50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64" h="505">
                  <a:moveTo>
                    <a:pt x="0" y="0"/>
                  </a:moveTo>
                  <a:lnTo>
                    <a:pt x="0" y="505"/>
                  </a:lnTo>
                  <a:lnTo>
                    <a:pt x="164" y="505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6" name="Freeform 190"/>
            <p:cNvSpPr>
              <a:spLocks/>
            </p:cNvSpPr>
            <p:nvPr/>
          </p:nvSpPr>
          <p:spPr bwMode="auto">
            <a:xfrm>
              <a:off x="503" y="3412"/>
              <a:ext cx="139" cy="625"/>
            </a:xfrm>
            <a:custGeom>
              <a:avLst/>
              <a:gdLst>
                <a:gd name="T0" fmla="*/ 0 w 139"/>
                <a:gd name="T1" fmla="*/ 0 h 625"/>
                <a:gd name="T2" fmla="*/ 0 w 139"/>
                <a:gd name="T3" fmla="*/ 625 h 625"/>
                <a:gd name="T4" fmla="*/ 139 w 139"/>
                <a:gd name="T5" fmla="*/ 625 h 625"/>
                <a:gd name="T6" fmla="*/ 0 60000 65536"/>
                <a:gd name="T7" fmla="*/ 0 60000 65536"/>
                <a:gd name="T8" fmla="*/ 0 60000 65536"/>
                <a:gd name="T9" fmla="*/ 0 w 139"/>
                <a:gd name="T10" fmla="*/ 0 h 625"/>
                <a:gd name="T11" fmla="*/ 139 w 139"/>
                <a:gd name="T12" fmla="*/ 625 h 625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9" h="625">
                  <a:moveTo>
                    <a:pt x="0" y="0"/>
                  </a:moveTo>
                  <a:lnTo>
                    <a:pt x="0" y="625"/>
                  </a:lnTo>
                  <a:lnTo>
                    <a:pt x="139" y="625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7" name="Freeform 191"/>
            <p:cNvSpPr>
              <a:spLocks/>
            </p:cNvSpPr>
            <p:nvPr/>
          </p:nvSpPr>
          <p:spPr bwMode="auto">
            <a:xfrm>
              <a:off x="364" y="3409"/>
              <a:ext cx="139" cy="897"/>
            </a:xfrm>
            <a:custGeom>
              <a:avLst/>
              <a:gdLst>
                <a:gd name="T0" fmla="*/ 0 w 139"/>
                <a:gd name="T1" fmla="*/ 897 h 897"/>
                <a:gd name="T2" fmla="*/ 0 w 139"/>
                <a:gd name="T3" fmla="*/ 0 h 897"/>
                <a:gd name="T4" fmla="*/ 139 w 139"/>
                <a:gd name="T5" fmla="*/ 0 h 897"/>
                <a:gd name="T6" fmla="*/ 0 60000 65536"/>
                <a:gd name="T7" fmla="*/ 0 60000 65536"/>
                <a:gd name="T8" fmla="*/ 0 60000 65536"/>
                <a:gd name="T9" fmla="*/ 0 w 139"/>
                <a:gd name="T10" fmla="*/ 0 h 897"/>
                <a:gd name="T11" fmla="*/ 139 w 139"/>
                <a:gd name="T12" fmla="*/ 897 h 8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39" h="897">
                  <a:moveTo>
                    <a:pt x="0" y="897"/>
                  </a:moveTo>
                  <a:lnTo>
                    <a:pt x="0" y="0"/>
                  </a:lnTo>
                  <a:lnTo>
                    <a:pt x="139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28" name="Rectangle 192"/>
            <p:cNvSpPr>
              <a:spLocks noChangeArrowheads="1"/>
            </p:cNvSpPr>
            <p:nvPr/>
          </p:nvSpPr>
          <p:spPr bwMode="auto">
            <a:xfrm>
              <a:off x="1376" y="5088"/>
              <a:ext cx="1474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Chryseobacterium taiwanense </a:t>
              </a:r>
              <a:r>
                <a:rPr lang="en-US" altLang="en-US" sz="600">
                  <a:solidFill>
                    <a:srgbClr val="000000"/>
                  </a:solidFill>
                </a:rPr>
                <a:t>BCRC17412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(DQ318789)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 (</a:t>
              </a:r>
              <a:r>
                <a:rPr lang="en-US" altLang="en-US" sz="600">
                  <a:solidFill>
                    <a:srgbClr val="FF0000"/>
                  </a:solidFill>
                  <a:latin typeface="MS Sans Serif"/>
                </a:rPr>
                <a:t>3 strains</a:t>
              </a:r>
              <a:r>
                <a:rPr lang="en-US" altLang="en-US" sz="600">
                  <a:solidFill>
                    <a:srgbClr val="000000"/>
                  </a:solidFill>
                  <a:latin typeface="MS Sans Serif"/>
                </a:rPr>
                <a:t>)</a:t>
              </a:r>
            </a:p>
          </p:txBody>
        </p:sp>
        <p:sp>
          <p:nvSpPr>
            <p:cNvPr id="14529" name="Freeform 193"/>
            <p:cNvSpPr>
              <a:spLocks/>
            </p:cNvSpPr>
            <p:nvPr/>
          </p:nvSpPr>
          <p:spPr bwMode="auto">
            <a:xfrm>
              <a:off x="1337" y="5128"/>
              <a:ext cx="39" cy="23"/>
            </a:xfrm>
            <a:custGeom>
              <a:avLst/>
              <a:gdLst>
                <a:gd name="T0" fmla="*/ 0 w 39"/>
                <a:gd name="T1" fmla="*/ 14 h 23"/>
                <a:gd name="T2" fmla="*/ 0 w 39"/>
                <a:gd name="T3" fmla="*/ 11 h 23"/>
                <a:gd name="T4" fmla="*/ 39 w 39"/>
                <a:gd name="T5" fmla="*/ 0 h 23"/>
                <a:gd name="T6" fmla="*/ 39 w 39"/>
                <a:gd name="T7" fmla="*/ 23 h 23"/>
                <a:gd name="T8" fmla="*/ 0 w 39"/>
                <a:gd name="T9" fmla="*/ 14 h 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9"/>
                <a:gd name="T16" fmla="*/ 0 h 23"/>
                <a:gd name="T17" fmla="*/ 39 w 39"/>
                <a:gd name="T18" fmla="*/ 23 h 2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9" h="23">
                  <a:moveTo>
                    <a:pt x="0" y="14"/>
                  </a:moveTo>
                  <a:lnTo>
                    <a:pt x="0" y="11"/>
                  </a:lnTo>
                  <a:lnTo>
                    <a:pt x="39" y="0"/>
                  </a:lnTo>
                  <a:lnTo>
                    <a:pt x="39" y="23"/>
                  </a:lnTo>
                  <a:lnTo>
                    <a:pt x="0" y="14"/>
                  </a:lnTo>
                  <a:close/>
                </a:path>
              </a:pathLst>
            </a:custGeom>
            <a:solidFill>
              <a:srgbClr val="009900"/>
            </a:solidFill>
            <a:ln w="4826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0" name="Line 194"/>
            <p:cNvSpPr>
              <a:spLocks noChangeShapeType="1"/>
            </p:cNvSpPr>
            <p:nvPr/>
          </p:nvSpPr>
          <p:spPr bwMode="auto">
            <a:xfrm>
              <a:off x="884" y="5139"/>
              <a:ext cx="451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1" name="Rectangle 195"/>
            <p:cNvSpPr>
              <a:spLocks noChangeArrowheads="1"/>
            </p:cNvSpPr>
            <p:nvPr/>
          </p:nvSpPr>
          <p:spPr bwMode="auto">
            <a:xfrm>
              <a:off x="1446" y="5190"/>
              <a:ext cx="108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000000"/>
                  </a:solidFill>
                </a:rPr>
                <a:t> </a:t>
              </a:r>
              <a:r>
                <a:rPr lang="en-US" altLang="en-US" sz="600" i="1">
                  <a:solidFill>
                    <a:srgbClr val="000000"/>
                  </a:solidFill>
                </a:rPr>
                <a:t>Mucilaginibacter daejeonensis</a:t>
              </a:r>
              <a:r>
                <a:rPr lang="en-US" altLang="en-US" sz="600">
                  <a:solidFill>
                    <a:srgbClr val="000000"/>
                  </a:solidFill>
                </a:rPr>
                <a:t> Jip10</a:t>
              </a:r>
              <a:r>
                <a:rPr lang="en-US" altLang="en-US" sz="600" baseline="30000">
                  <a:solidFill>
                    <a:srgbClr val="000000"/>
                  </a:solidFill>
                </a:rPr>
                <a:t>T</a:t>
              </a:r>
              <a:r>
                <a:rPr lang="en-US" altLang="en-US" sz="600">
                  <a:solidFill>
                    <a:srgbClr val="000000"/>
                  </a:solidFill>
                </a:rPr>
                <a:t> (AB267717)</a:t>
              </a:r>
            </a:p>
          </p:txBody>
        </p:sp>
        <p:sp>
          <p:nvSpPr>
            <p:cNvPr id="14532" name="Freeform 196"/>
            <p:cNvSpPr>
              <a:spLocks/>
            </p:cNvSpPr>
            <p:nvPr/>
          </p:nvSpPr>
          <p:spPr bwMode="auto">
            <a:xfrm>
              <a:off x="1401" y="5214"/>
              <a:ext cx="45" cy="53"/>
            </a:xfrm>
            <a:custGeom>
              <a:avLst/>
              <a:gdLst>
                <a:gd name="T0" fmla="*/ 0 w 45"/>
                <a:gd name="T1" fmla="*/ 53 h 53"/>
                <a:gd name="T2" fmla="*/ 0 w 45"/>
                <a:gd name="T3" fmla="*/ 0 h 53"/>
                <a:gd name="T4" fmla="*/ 45 w 45"/>
                <a:gd name="T5" fmla="*/ 0 h 53"/>
                <a:gd name="T6" fmla="*/ 0 60000 65536"/>
                <a:gd name="T7" fmla="*/ 0 60000 65536"/>
                <a:gd name="T8" fmla="*/ 0 60000 65536"/>
                <a:gd name="T9" fmla="*/ 0 w 45"/>
                <a:gd name="T10" fmla="*/ 0 h 53"/>
                <a:gd name="T11" fmla="*/ 45 w 45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45" h="53">
                  <a:moveTo>
                    <a:pt x="0" y="53"/>
                  </a:moveTo>
                  <a:lnTo>
                    <a:pt x="0" y="0"/>
                  </a:lnTo>
                  <a:lnTo>
                    <a:pt x="45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3" name="Rectangle 197"/>
            <p:cNvSpPr>
              <a:spLocks noChangeArrowheads="1"/>
            </p:cNvSpPr>
            <p:nvPr/>
          </p:nvSpPr>
          <p:spPr bwMode="auto">
            <a:xfrm>
              <a:off x="1479" y="5262"/>
              <a:ext cx="185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S2-44-2</a:t>
              </a:r>
            </a:p>
          </p:txBody>
        </p:sp>
        <p:sp>
          <p:nvSpPr>
            <p:cNvPr id="14534" name="Freeform 198"/>
            <p:cNvSpPr>
              <a:spLocks/>
            </p:cNvSpPr>
            <p:nvPr/>
          </p:nvSpPr>
          <p:spPr bwMode="auto">
            <a:xfrm>
              <a:off x="1477" y="5287"/>
              <a:ext cx="0" cy="36"/>
            </a:xfrm>
            <a:custGeom>
              <a:avLst/>
              <a:gdLst>
                <a:gd name="T0" fmla="*/ 36 h 36"/>
                <a:gd name="T1" fmla="*/ 0 h 36"/>
                <a:gd name="T2" fmla="*/ 0 h 36"/>
                <a:gd name="T3" fmla="*/ 0 60000 65536"/>
                <a:gd name="T4" fmla="*/ 0 60000 65536"/>
                <a:gd name="T5" fmla="*/ 0 60000 65536"/>
                <a:gd name="T6" fmla="*/ 0 h 36"/>
                <a:gd name="T7" fmla="*/ 36 h 36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6">
                  <a:moveTo>
                    <a:pt x="0" y="36"/>
                  </a:moveTo>
                  <a:lnTo>
                    <a:pt x="0" y="0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5" name="Rectangle 199"/>
            <p:cNvSpPr>
              <a:spLocks noChangeArrowheads="1"/>
            </p:cNvSpPr>
            <p:nvPr/>
          </p:nvSpPr>
          <p:spPr bwMode="auto">
            <a:xfrm>
              <a:off x="1479" y="5334"/>
              <a:ext cx="142" cy="5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600">
                  <a:solidFill>
                    <a:srgbClr val="FF0000"/>
                  </a:solidFill>
                </a:rPr>
                <a:t> S2-44</a:t>
              </a:r>
            </a:p>
          </p:txBody>
        </p:sp>
        <p:sp>
          <p:nvSpPr>
            <p:cNvPr id="14536" name="Freeform 200"/>
            <p:cNvSpPr>
              <a:spLocks/>
            </p:cNvSpPr>
            <p:nvPr/>
          </p:nvSpPr>
          <p:spPr bwMode="auto">
            <a:xfrm>
              <a:off x="1477" y="5326"/>
              <a:ext cx="0" cy="33"/>
            </a:xfrm>
            <a:custGeom>
              <a:avLst/>
              <a:gdLst>
                <a:gd name="T0" fmla="*/ 0 h 33"/>
                <a:gd name="T1" fmla="*/ 33 h 33"/>
                <a:gd name="T2" fmla="*/ 33 h 33"/>
                <a:gd name="T3" fmla="*/ 0 60000 65536"/>
                <a:gd name="T4" fmla="*/ 0 60000 65536"/>
                <a:gd name="T5" fmla="*/ 0 60000 65536"/>
                <a:gd name="T6" fmla="*/ 0 h 33"/>
                <a:gd name="T7" fmla="*/ 33 h 33"/>
              </a:gdLst>
              <a:ahLst/>
              <a:cxnLst>
                <a:cxn ang="T3">
                  <a:pos x="0" y="T0"/>
                </a:cxn>
                <a:cxn ang="T4">
                  <a:pos x="0" y="T1"/>
                </a:cxn>
                <a:cxn ang="T5">
                  <a:pos x="0" y="T2"/>
                </a:cxn>
              </a:cxnLst>
              <a:rect l="0" t="T6" r="0" b="T7"/>
              <a:pathLst>
                <a:path h="33">
                  <a:moveTo>
                    <a:pt x="0" y="0"/>
                  </a:moveTo>
                  <a:lnTo>
                    <a:pt x="0" y="3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7" name="Freeform 201"/>
            <p:cNvSpPr>
              <a:spLocks/>
            </p:cNvSpPr>
            <p:nvPr/>
          </p:nvSpPr>
          <p:spPr bwMode="auto">
            <a:xfrm>
              <a:off x="1401" y="5270"/>
              <a:ext cx="76" cy="53"/>
            </a:xfrm>
            <a:custGeom>
              <a:avLst/>
              <a:gdLst>
                <a:gd name="T0" fmla="*/ 0 w 76"/>
                <a:gd name="T1" fmla="*/ 0 h 53"/>
                <a:gd name="T2" fmla="*/ 0 w 76"/>
                <a:gd name="T3" fmla="*/ 53 h 53"/>
                <a:gd name="T4" fmla="*/ 76 w 76"/>
                <a:gd name="T5" fmla="*/ 53 h 53"/>
                <a:gd name="T6" fmla="*/ 0 60000 65536"/>
                <a:gd name="T7" fmla="*/ 0 60000 65536"/>
                <a:gd name="T8" fmla="*/ 0 60000 65536"/>
                <a:gd name="T9" fmla="*/ 0 w 76"/>
                <a:gd name="T10" fmla="*/ 0 h 53"/>
                <a:gd name="T11" fmla="*/ 76 w 76"/>
                <a:gd name="T12" fmla="*/ 53 h 53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76" h="53">
                  <a:moveTo>
                    <a:pt x="0" y="0"/>
                  </a:moveTo>
                  <a:lnTo>
                    <a:pt x="0" y="53"/>
                  </a:lnTo>
                  <a:lnTo>
                    <a:pt x="76" y="53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8" name="Freeform 202"/>
            <p:cNvSpPr>
              <a:spLocks/>
            </p:cNvSpPr>
            <p:nvPr/>
          </p:nvSpPr>
          <p:spPr bwMode="auto">
            <a:xfrm>
              <a:off x="884" y="5206"/>
              <a:ext cx="517" cy="64"/>
            </a:xfrm>
            <a:custGeom>
              <a:avLst/>
              <a:gdLst>
                <a:gd name="T0" fmla="*/ 0 w 517"/>
                <a:gd name="T1" fmla="*/ 0 h 64"/>
                <a:gd name="T2" fmla="*/ 0 w 517"/>
                <a:gd name="T3" fmla="*/ 64 h 64"/>
                <a:gd name="T4" fmla="*/ 517 w 517"/>
                <a:gd name="T5" fmla="*/ 64 h 64"/>
                <a:gd name="T6" fmla="*/ 0 60000 65536"/>
                <a:gd name="T7" fmla="*/ 0 60000 65536"/>
                <a:gd name="T8" fmla="*/ 0 60000 65536"/>
                <a:gd name="T9" fmla="*/ 0 w 517"/>
                <a:gd name="T10" fmla="*/ 0 h 64"/>
                <a:gd name="T11" fmla="*/ 517 w 517"/>
                <a:gd name="T12" fmla="*/ 64 h 64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17" h="64">
                  <a:moveTo>
                    <a:pt x="0" y="0"/>
                  </a:moveTo>
                  <a:lnTo>
                    <a:pt x="0" y="64"/>
                  </a:lnTo>
                  <a:lnTo>
                    <a:pt x="517" y="64"/>
                  </a:lnTo>
                </a:path>
              </a:pathLst>
            </a:cu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39" name="Line 203"/>
            <p:cNvSpPr>
              <a:spLocks noChangeShapeType="1"/>
            </p:cNvSpPr>
            <p:nvPr/>
          </p:nvSpPr>
          <p:spPr bwMode="auto">
            <a:xfrm>
              <a:off x="884" y="5139"/>
              <a:ext cx="0" cy="64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0" name="Line 204"/>
            <p:cNvSpPr>
              <a:spLocks noChangeShapeType="1"/>
            </p:cNvSpPr>
            <p:nvPr/>
          </p:nvSpPr>
          <p:spPr bwMode="auto">
            <a:xfrm>
              <a:off x="367" y="5206"/>
              <a:ext cx="517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1" name="Line 205"/>
            <p:cNvSpPr>
              <a:spLocks noChangeShapeType="1"/>
            </p:cNvSpPr>
            <p:nvPr/>
          </p:nvSpPr>
          <p:spPr bwMode="auto">
            <a:xfrm>
              <a:off x="364" y="4309"/>
              <a:ext cx="0" cy="897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42" name="Rectangle 206"/>
            <p:cNvSpPr>
              <a:spLocks noChangeArrowheads="1"/>
            </p:cNvSpPr>
            <p:nvPr/>
          </p:nvSpPr>
          <p:spPr bwMode="auto">
            <a:xfrm>
              <a:off x="1392" y="5333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43" name="Rectangle 207"/>
            <p:cNvSpPr>
              <a:spLocks noChangeArrowheads="1"/>
            </p:cNvSpPr>
            <p:nvPr/>
          </p:nvSpPr>
          <p:spPr bwMode="auto">
            <a:xfrm>
              <a:off x="1296" y="5280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44" name="Rectangle 208"/>
            <p:cNvSpPr>
              <a:spLocks noChangeArrowheads="1"/>
            </p:cNvSpPr>
            <p:nvPr/>
          </p:nvSpPr>
          <p:spPr bwMode="auto">
            <a:xfrm>
              <a:off x="1290" y="5088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45" name="Rectangle 209"/>
            <p:cNvSpPr>
              <a:spLocks noChangeArrowheads="1"/>
            </p:cNvSpPr>
            <p:nvPr/>
          </p:nvSpPr>
          <p:spPr bwMode="auto">
            <a:xfrm>
              <a:off x="1392" y="3017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46" name="Rectangle 210"/>
            <p:cNvSpPr>
              <a:spLocks noChangeArrowheads="1"/>
            </p:cNvSpPr>
            <p:nvPr/>
          </p:nvSpPr>
          <p:spPr bwMode="auto">
            <a:xfrm>
              <a:off x="816" y="521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47" name="Rectangle 211"/>
            <p:cNvSpPr>
              <a:spLocks noChangeArrowheads="1"/>
            </p:cNvSpPr>
            <p:nvPr/>
          </p:nvSpPr>
          <p:spPr bwMode="auto">
            <a:xfrm>
              <a:off x="1248" y="4080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48" name="Rectangle 212"/>
            <p:cNvSpPr>
              <a:spLocks noChangeArrowheads="1"/>
            </p:cNvSpPr>
            <p:nvPr/>
          </p:nvSpPr>
          <p:spPr bwMode="auto">
            <a:xfrm>
              <a:off x="1200" y="429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49" name="Rectangle 213"/>
            <p:cNvSpPr>
              <a:spLocks noChangeArrowheads="1"/>
            </p:cNvSpPr>
            <p:nvPr/>
          </p:nvSpPr>
          <p:spPr bwMode="auto">
            <a:xfrm>
              <a:off x="1200" y="393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0" name="Rectangle 214"/>
            <p:cNvSpPr>
              <a:spLocks noChangeArrowheads="1"/>
            </p:cNvSpPr>
            <p:nvPr/>
          </p:nvSpPr>
          <p:spPr bwMode="auto">
            <a:xfrm>
              <a:off x="1104" y="2905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1" name="Rectangle 215"/>
            <p:cNvSpPr>
              <a:spLocks noChangeArrowheads="1"/>
            </p:cNvSpPr>
            <p:nvPr/>
          </p:nvSpPr>
          <p:spPr bwMode="auto">
            <a:xfrm>
              <a:off x="1140" y="3117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2" name="Rectangle 216"/>
            <p:cNvSpPr>
              <a:spLocks noChangeArrowheads="1"/>
            </p:cNvSpPr>
            <p:nvPr/>
          </p:nvSpPr>
          <p:spPr bwMode="auto">
            <a:xfrm>
              <a:off x="1152" y="3861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3" name="Rectangle 217"/>
            <p:cNvSpPr>
              <a:spLocks noChangeArrowheads="1"/>
            </p:cNvSpPr>
            <p:nvPr/>
          </p:nvSpPr>
          <p:spPr bwMode="auto">
            <a:xfrm>
              <a:off x="1104" y="2667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4" name="Rectangle 218"/>
            <p:cNvSpPr>
              <a:spLocks noChangeArrowheads="1"/>
            </p:cNvSpPr>
            <p:nvPr/>
          </p:nvSpPr>
          <p:spPr bwMode="auto">
            <a:xfrm>
              <a:off x="1098" y="4222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98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5" name="Rectangle 219"/>
            <p:cNvSpPr>
              <a:spLocks noChangeArrowheads="1"/>
            </p:cNvSpPr>
            <p:nvPr/>
          </p:nvSpPr>
          <p:spPr bwMode="auto">
            <a:xfrm>
              <a:off x="1098" y="3661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98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6" name="Rectangle 220"/>
            <p:cNvSpPr>
              <a:spLocks noChangeArrowheads="1"/>
            </p:cNvSpPr>
            <p:nvPr/>
          </p:nvSpPr>
          <p:spPr bwMode="auto">
            <a:xfrm>
              <a:off x="1104" y="3360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7" name="Rectangle 221"/>
            <p:cNvSpPr>
              <a:spLocks noChangeArrowheads="1"/>
            </p:cNvSpPr>
            <p:nvPr/>
          </p:nvSpPr>
          <p:spPr bwMode="auto">
            <a:xfrm>
              <a:off x="1056" y="3398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90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8" name="Rectangle 222"/>
            <p:cNvSpPr>
              <a:spLocks noChangeArrowheads="1"/>
            </p:cNvSpPr>
            <p:nvPr/>
          </p:nvSpPr>
          <p:spPr bwMode="auto">
            <a:xfrm>
              <a:off x="1008" y="345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59" name="Rectangle 223"/>
            <p:cNvSpPr>
              <a:spLocks noChangeArrowheads="1"/>
            </p:cNvSpPr>
            <p:nvPr/>
          </p:nvSpPr>
          <p:spPr bwMode="auto">
            <a:xfrm>
              <a:off x="1050" y="3333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0" name="Rectangle 224"/>
            <p:cNvSpPr>
              <a:spLocks noChangeArrowheads="1"/>
            </p:cNvSpPr>
            <p:nvPr/>
          </p:nvSpPr>
          <p:spPr bwMode="auto">
            <a:xfrm>
              <a:off x="1104" y="4320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1" name="Rectangle 225"/>
            <p:cNvSpPr>
              <a:spLocks noChangeArrowheads="1"/>
            </p:cNvSpPr>
            <p:nvPr/>
          </p:nvSpPr>
          <p:spPr bwMode="auto">
            <a:xfrm>
              <a:off x="1073" y="501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2" name="Rectangle 226"/>
            <p:cNvSpPr>
              <a:spLocks noChangeArrowheads="1"/>
            </p:cNvSpPr>
            <p:nvPr/>
          </p:nvSpPr>
          <p:spPr bwMode="auto">
            <a:xfrm>
              <a:off x="1043" y="446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3" name="Rectangle 227"/>
            <p:cNvSpPr>
              <a:spLocks noChangeArrowheads="1"/>
            </p:cNvSpPr>
            <p:nvPr/>
          </p:nvSpPr>
          <p:spPr bwMode="auto">
            <a:xfrm>
              <a:off x="960" y="411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4" name="Rectangle 228"/>
            <p:cNvSpPr>
              <a:spLocks noChangeArrowheads="1"/>
            </p:cNvSpPr>
            <p:nvPr/>
          </p:nvSpPr>
          <p:spPr bwMode="auto">
            <a:xfrm>
              <a:off x="960" y="465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5" name="Rectangle 229"/>
            <p:cNvSpPr>
              <a:spLocks noChangeArrowheads="1"/>
            </p:cNvSpPr>
            <p:nvPr/>
          </p:nvSpPr>
          <p:spPr bwMode="auto">
            <a:xfrm>
              <a:off x="960" y="2869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83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6" name="Rectangle 230"/>
            <p:cNvSpPr>
              <a:spLocks noChangeArrowheads="1"/>
            </p:cNvSpPr>
            <p:nvPr/>
          </p:nvSpPr>
          <p:spPr bwMode="auto">
            <a:xfrm>
              <a:off x="816" y="4703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91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7" name="Rectangle 231"/>
            <p:cNvSpPr>
              <a:spLocks noChangeArrowheads="1"/>
            </p:cNvSpPr>
            <p:nvPr/>
          </p:nvSpPr>
          <p:spPr bwMode="auto">
            <a:xfrm>
              <a:off x="912" y="279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8" name="Rectangle 232"/>
            <p:cNvSpPr>
              <a:spLocks noChangeArrowheads="1"/>
            </p:cNvSpPr>
            <p:nvPr/>
          </p:nvSpPr>
          <p:spPr bwMode="auto">
            <a:xfrm>
              <a:off x="1190" y="2592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69" name="Rectangle 233"/>
            <p:cNvSpPr>
              <a:spLocks noChangeArrowheads="1"/>
            </p:cNvSpPr>
            <p:nvPr/>
          </p:nvSpPr>
          <p:spPr bwMode="auto">
            <a:xfrm>
              <a:off x="720" y="4553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0" name="Rectangle 234"/>
            <p:cNvSpPr>
              <a:spLocks noChangeArrowheads="1"/>
            </p:cNvSpPr>
            <p:nvPr/>
          </p:nvSpPr>
          <p:spPr bwMode="auto">
            <a:xfrm>
              <a:off x="672" y="345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98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1" name="Rectangle 235"/>
            <p:cNvSpPr>
              <a:spLocks noChangeArrowheads="1"/>
            </p:cNvSpPr>
            <p:nvPr/>
          </p:nvSpPr>
          <p:spPr bwMode="auto">
            <a:xfrm>
              <a:off x="576" y="4047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2" name="Rectangle 236"/>
            <p:cNvSpPr>
              <a:spLocks noChangeArrowheads="1"/>
            </p:cNvSpPr>
            <p:nvPr/>
          </p:nvSpPr>
          <p:spPr bwMode="auto">
            <a:xfrm>
              <a:off x="1248" y="2500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3" name="Rectangle 237"/>
            <p:cNvSpPr>
              <a:spLocks noChangeArrowheads="1"/>
            </p:cNvSpPr>
            <p:nvPr/>
          </p:nvSpPr>
          <p:spPr bwMode="auto">
            <a:xfrm>
              <a:off x="1248" y="205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4" name="Rectangle 238"/>
            <p:cNvSpPr>
              <a:spLocks noChangeArrowheads="1"/>
            </p:cNvSpPr>
            <p:nvPr/>
          </p:nvSpPr>
          <p:spPr bwMode="auto">
            <a:xfrm>
              <a:off x="1200" y="1967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5" name="Rectangle 239"/>
            <p:cNvSpPr>
              <a:spLocks noChangeArrowheads="1"/>
            </p:cNvSpPr>
            <p:nvPr/>
          </p:nvSpPr>
          <p:spPr bwMode="auto">
            <a:xfrm>
              <a:off x="1179" y="1800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6" name="Rectangle 240"/>
            <p:cNvSpPr>
              <a:spLocks noChangeArrowheads="1"/>
            </p:cNvSpPr>
            <p:nvPr/>
          </p:nvSpPr>
          <p:spPr bwMode="auto">
            <a:xfrm>
              <a:off x="1104" y="2198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7" name="Rectangle 241"/>
            <p:cNvSpPr>
              <a:spLocks noChangeArrowheads="1"/>
            </p:cNvSpPr>
            <p:nvPr/>
          </p:nvSpPr>
          <p:spPr bwMode="auto">
            <a:xfrm>
              <a:off x="624" y="225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97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8" name="Rectangle 242"/>
            <p:cNvSpPr>
              <a:spLocks noChangeArrowheads="1"/>
            </p:cNvSpPr>
            <p:nvPr/>
          </p:nvSpPr>
          <p:spPr bwMode="auto">
            <a:xfrm>
              <a:off x="1056" y="182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79" name="Rectangle 243"/>
            <p:cNvSpPr>
              <a:spLocks noChangeArrowheads="1"/>
            </p:cNvSpPr>
            <p:nvPr/>
          </p:nvSpPr>
          <p:spPr bwMode="auto">
            <a:xfrm>
              <a:off x="1082" y="1745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0" name="Rectangle 244"/>
            <p:cNvSpPr>
              <a:spLocks noChangeArrowheads="1"/>
            </p:cNvSpPr>
            <p:nvPr/>
          </p:nvSpPr>
          <p:spPr bwMode="auto">
            <a:xfrm>
              <a:off x="1026" y="2378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96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1" name="Rectangle 245"/>
            <p:cNvSpPr>
              <a:spLocks noChangeArrowheads="1"/>
            </p:cNvSpPr>
            <p:nvPr/>
          </p:nvSpPr>
          <p:spPr bwMode="auto">
            <a:xfrm>
              <a:off x="1194" y="783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2" name="Rectangle 246"/>
            <p:cNvSpPr>
              <a:spLocks noChangeArrowheads="1"/>
            </p:cNvSpPr>
            <p:nvPr/>
          </p:nvSpPr>
          <p:spPr bwMode="auto">
            <a:xfrm>
              <a:off x="954" y="221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98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3" name="Rectangle 247"/>
            <p:cNvSpPr>
              <a:spLocks noChangeArrowheads="1"/>
            </p:cNvSpPr>
            <p:nvPr/>
          </p:nvSpPr>
          <p:spPr bwMode="auto">
            <a:xfrm>
              <a:off x="954" y="153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85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4" name="Rectangle 248"/>
            <p:cNvSpPr>
              <a:spLocks noChangeArrowheads="1"/>
            </p:cNvSpPr>
            <p:nvPr/>
          </p:nvSpPr>
          <p:spPr bwMode="auto">
            <a:xfrm>
              <a:off x="810" y="201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5" name="Rectangle 249"/>
            <p:cNvSpPr>
              <a:spLocks noChangeArrowheads="1"/>
            </p:cNvSpPr>
            <p:nvPr/>
          </p:nvSpPr>
          <p:spPr bwMode="auto">
            <a:xfrm>
              <a:off x="1104" y="576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6" name="Rectangle 250"/>
            <p:cNvSpPr>
              <a:spLocks noChangeArrowheads="1"/>
            </p:cNvSpPr>
            <p:nvPr/>
          </p:nvSpPr>
          <p:spPr bwMode="auto">
            <a:xfrm>
              <a:off x="1056" y="288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97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7" name="Rectangle 251"/>
            <p:cNvSpPr>
              <a:spLocks noChangeArrowheads="1"/>
            </p:cNvSpPr>
            <p:nvPr/>
          </p:nvSpPr>
          <p:spPr bwMode="auto">
            <a:xfrm>
              <a:off x="1079" y="495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8" name="Rectangle 252"/>
            <p:cNvSpPr>
              <a:spLocks noChangeArrowheads="1"/>
            </p:cNvSpPr>
            <p:nvPr/>
          </p:nvSpPr>
          <p:spPr bwMode="auto">
            <a:xfrm>
              <a:off x="1008" y="374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89" name="Rectangle 253"/>
            <p:cNvSpPr>
              <a:spLocks noChangeArrowheads="1"/>
            </p:cNvSpPr>
            <p:nvPr/>
          </p:nvSpPr>
          <p:spPr bwMode="auto">
            <a:xfrm>
              <a:off x="1056" y="912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90" name="Rectangle 254"/>
            <p:cNvSpPr>
              <a:spLocks noChangeArrowheads="1"/>
            </p:cNvSpPr>
            <p:nvPr/>
          </p:nvSpPr>
          <p:spPr bwMode="auto">
            <a:xfrm>
              <a:off x="960" y="768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99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91" name="Rectangle 255"/>
            <p:cNvSpPr>
              <a:spLocks noChangeArrowheads="1"/>
            </p:cNvSpPr>
            <p:nvPr/>
          </p:nvSpPr>
          <p:spPr bwMode="auto">
            <a:xfrm>
              <a:off x="1026" y="1317"/>
              <a:ext cx="44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95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92" name="Line 256"/>
            <p:cNvSpPr>
              <a:spLocks noChangeShapeType="1"/>
            </p:cNvSpPr>
            <p:nvPr/>
          </p:nvSpPr>
          <p:spPr bwMode="auto">
            <a:xfrm>
              <a:off x="503" y="5462"/>
              <a:ext cx="273" cy="0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3" name="Line 257"/>
            <p:cNvSpPr>
              <a:spLocks noChangeShapeType="1"/>
            </p:cNvSpPr>
            <p:nvPr/>
          </p:nvSpPr>
          <p:spPr bwMode="auto">
            <a:xfrm>
              <a:off x="503" y="5451"/>
              <a:ext cx="0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4" name="Line 258"/>
            <p:cNvSpPr>
              <a:spLocks noChangeShapeType="1"/>
            </p:cNvSpPr>
            <p:nvPr/>
          </p:nvSpPr>
          <p:spPr bwMode="auto">
            <a:xfrm>
              <a:off x="776" y="5451"/>
              <a:ext cx="0" cy="22"/>
            </a:xfrm>
            <a:prstGeom prst="line">
              <a:avLst/>
            </a:prstGeom>
            <a:noFill/>
            <a:ln w="4763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595" name="Rectangle 259"/>
            <p:cNvSpPr>
              <a:spLocks noChangeArrowheads="1"/>
            </p:cNvSpPr>
            <p:nvPr/>
          </p:nvSpPr>
          <p:spPr bwMode="auto">
            <a:xfrm>
              <a:off x="609" y="5472"/>
              <a:ext cx="77" cy="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defTabSz="914400"/>
              <a:r>
                <a:rPr lang="en-US" altLang="en-US" sz="500">
                  <a:solidFill>
                    <a:srgbClr val="000000"/>
                  </a:solidFill>
                  <a:latin typeface="MS Sans Serif"/>
                </a:rPr>
                <a:t>0.05</a:t>
              </a:r>
              <a:endParaRPr lang="en-US" altLang="en-US" sz="500">
                <a:solidFill>
                  <a:srgbClr val="000000"/>
                </a:solidFill>
              </a:endParaRPr>
            </a:p>
          </p:txBody>
        </p:sp>
        <p:sp>
          <p:nvSpPr>
            <p:cNvPr id="14596" name="AutoShape 260"/>
            <p:cNvSpPr>
              <a:spLocks/>
            </p:cNvSpPr>
            <p:nvPr/>
          </p:nvSpPr>
          <p:spPr bwMode="auto">
            <a:xfrm>
              <a:off x="3216" y="288"/>
              <a:ext cx="65" cy="2304"/>
            </a:xfrm>
            <a:prstGeom prst="rightBracket">
              <a:avLst>
                <a:gd name="adj" fmla="val 29538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597" name="Text Box 261"/>
            <p:cNvSpPr txBox="1">
              <a:spLocks noChangeArrowheads="1"/>
            </p:cNvSpPr>
            <p:nvPr/>
          </p:nvSpPr>
          <p:spPr bwMode="auto">
            <a:xfrm>
              <a:off x="3281" y="1257"/>
              <a:ext cx="524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en-US" sz="800" i="1">
                  <a:solidFill>
                    <a:srgbClr val="000000"/>
                  </a:solidFill>
                </a:rPr>
                <a:t>Actinobacteria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598" name="AutoShape 262"/>
            <p:cNvSpPr>
              <a:spLocks/>
            </p:cNvSpPr>
            <p:nvPr/>
          </p:nvSpPr>
          <p:spPr bwMode="auto">
            <a:xfrm>
              <a:off x="3216" y="2640"/>
              <a:ext cx="65" cy="288"/>
            </a:xfrm>
            <a:prstGeom prst="rightBracket">
              <a:avLst>
                <a:gd name="adj" fmla="val 3692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599" name="Text Box 263"/>
            <p:cNvSpPr txBox="1">
              <a:spLocks noChangeArrowheads="1"/>
            </p:cNvSpPr>
            <p:nvPr/>
          </p:nvSpPr>
          <p:spPr bwMode="auto">
            <a:xfrm>
              <a:off x="3281" y="2688"/>
              <a:ext cx="411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en-US" sz="800" i="1">
                  <a:solidFill>
                    <a:srgbClr val="000000"/>
                  </a:solidFill>
                </a:rPr>
                <a:t>Firmicutes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600" name="AutoShape 264"/>
            <p:cNvSpPr>
              <a:spLocks/>
            </p:cNvSpPr>
            <p:nvPr/>
          </p:nvSpPr>
          <p:spPr bwMode="auto">
            <a:xfrm>
              <a:off x="3233" y="2976"/>
              <a:ext cx="48" cy="96"/>
            </a:xfrm>
            <a:prstGeom prst="rightBracket">
              <a:avLst>
                <a:gd name="adj" fmla="val 16667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601" name="Text Box 265"/>
            <p:cNvSpPr txBox="1">
              <a:spLocks noChangeArrowheads="1"/>
            </p:cNvSpPr>
            <p:nvPr/>
          </p:nvSpPr>
          <p:spPr bwMode="auto">
            <a:xfrm>
              <a:off x="3281" y="2937"/>
              <a:ext cx="758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en-US" sz="800" i="1">
                  <a:solidFill>
                    <a:srgbClr val="000000"/>
                  </a:solidFill>
                </a:rPr>
                <a:t>Deinococcus-Thermus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602" name="AutoShape 266"/>
            <p:cNvSpPr>
              <a:spLocks/>
            </p:cNvSpPr>
            <p:nvPr/>
          </p:nvSpPr>
          <p:spPr bwMode="auto">
            <a:xfrm>
              <a:off x="3233" y="3120"/>
              <a:ext cx="65" cy="816"/>
            </a:xfrm>
            <a:prstGeom prst="rightBracket">
              <a:avLst>
                <a:gd name="adj" fmla="val 104615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603" name="AutoShape 267"/>
            <p:cNvSpPr>
              <a:spLocks/>
            </p:cNvSpPr>
            <p:nvPr/>
          </p:nvSpPr>
          <p:spPr bwMode="auto">
            <a:xfrm>
              <a:off x="3233" y="3984"/>
              <a:ext cx="65" cy="288"/>
            </a:xfrm>
            <a:prstGeom prst="rightBracket">
              <a:avLst>
                <a:gd name="adj" fmla="val 36923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604" name="AutoShape 268"/>
            <p:cNvSpPr>
              <a:spLocks/>
            </p:cNvSpPr>
            <p:nvPr/>
          </p:nvSpPr>
          <p:spPr bwMode="auto">
            <a:xfrm>
              <a:off x="3233" y="4320"/>
              <a:ext cx="65" cy="720"/>
            </a:xfrm>
            <a:prstGeom prst="rightBracket">
              <a:avLst>
                <a:gd name="adj" fmla="val 92308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605" name="AutoShape 269"/>
            <p:cNvSpPr>
              <a:spLocks/>
            </p:cNvSpPr>
            <p:nvPr/>
          </p:nvSpPr>
          <p:spPr bwMode="auto">
            <a:xfrm>
              <a:off x="3233" y="5088"/>
              <a:ext cx="65" cy="240"/>
            </a:xfrm>
            <a:prstGeom prst="rightBracket">
              <a:avLst>
                <a:gd name="adj" fmla="val 30769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defTabSz="914400"/>
              <a:endParaRPr lang="en-US" altLang="en-US">
                <a:solidFill>
                  <a:srgbClr val="000000"/>
                </a:solidFill>
              </a:endParaRPr>
            </a:p>
          </p:txBody>
        </p:sp>
        <p:sp>
          <p:nvSpPr>
            <p:cNvPr id="14606" name="Text Box 270"/>
            <p:cNvSpPr txBox="1">
              <a:spLocks noChangeArrowheads="1"/>
            </p:cNvSpPr>
            <p:nvPr/>
          </p:nvSpPr>
          <p:spPr bwMode="auto">
            <a:xfrm>
              <a:off x="3281" y="3456"/>
              <a:ext cx="588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l-GR" altLang="en-US" sz="800" i="1">
                  <a:solidFill>
                    <a:srgbClr val="000000"/>
                  </a:solidFill>
                </a:rPr>
                <a:t>γ</a:t>
              </a:r>
              <a:r>
                <a:rPr lang="en-US" altLang="en-US" sz="800" i="1">
                  <a:solidFill>
                    <a:srgbClr val="000000"/>
                  </a:solidFill>
                </a:rPr>
                <a:t>-Proteobacteria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607" name="Text Box 271"/>
            <p:cNvSpPr txBox="1">
              <a:spLocks noChangeArrowheads="1"/>
            </p:cNvSpPr>
            <p:nvPr/>
          </p:nvSpPr>
          <p:spPr bwMode="auto">
            <a:xfrm>
              <a:off x="3281" y="4032"/>
              <a:ext cx="59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l-GR" altLang="en-US" sz="800" i="1">
                  <a:solidFill>
                    <a:srgbClr val="000000"/>
                  </a:solidFill>
                  <a:latin typeface="Century Schoolbook"/>
                </a:rPr>
                <a:t>β</a:t>
              </a:r>
              <a:r>
                <a:rPr lang="en-US" altLang="en-US" sz="800" i="1">
                  <a:solidFill>
                    <a:srgbClr val="000000"/>
                  </a:solidFill>
                </a:rPr>
                <a:t>-Proteobacteria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608" name="Text Box 272"/>
            <p:cNvSpPr txBox="1">
              <a:spLocks noChangeArrowheads="1"/>
            </p:cNvSpPr>
            <p:nvPr/>
          </p:nvSpPr>
          <p:spPr bwMode="auto">
            <a:xfrm>
              <a:off x="3312" y="4569"/>
              <a:ext cx="593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l-GR" altLang="en-US" sz="800" i="1">
                  <a:solidFill>
                    <a:srgbClr val="000000"/>
                  </a:solidFill>
                </a:rPr>
                <a:t>α</a:t>
              </a:r>
              <a:r>
                <a:rPr lang="en-US" altLang="en-US" sz="800" i="1">
                  <a:solidFill>
                    <a:srgbClr val="000000"/>
                  </a:solidFill>
                </a:rPr>
                <a:t>-Proteobacteria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  <p:sp>
          <p:nvSpPr>
            <p:cNvPr id="14609" name="Text Box 273"/>
            <p:cNvSpPr txBox="1">
              <a:spLocks noChangeArrowheads="1"/>
            </p:cNvSpPr>
            <p:nvPr/>
          </p:nvSpPr>
          <p:spPr bwMode="auto">
            <a:xfrm>
              <a:off x="3299" y="5136"/>
              <a:ext cx="510" cy="1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/>
              <a:r>
                <a:rPr lang="en-US" altLang="en-US" sz="800" i="1">
                  <a:solidFill>
                    <a:srgbClr val="000000"/>
                  </a:solidFill>
                </a:rPr>
                <a:t>Bacteroidetes</a:t>
              </a:r>
              <a:endParaRPr lang="el-GR" altLang="en-US" sz="800" i="1">
                <a:solidFill>
                  <a:srgbClr val="000000"/>
                </a:solidFill>
              </a:endParaRPr>
            </a:p>
          </p:txBody>
        </p:sp>
      </p:grpSp>
      <p:sp>
        <p:nvSpPr>
          <p:cNvPr id="14338" name="Text Box 274"/>
          <p:cNvSpPr txBox="1">
            <a:spLocks noChangeArrowheads="1"/>
          </p:cNvSpPr>
          <p:nvPr/>
        </p:nvSpPr>
        <p:spPr bwMode="auto">
          <a:xfrm>
            <a:off x="0" y="877728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endParaRPr lang="en-US" alt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1936</TotalTime>
  <Words>578</Words>
  <Application>Microsoft Macintosh PowerPoint</Application>
  <PresentationFormat>On-screen Show (4:3)</PresentationFormat>
  <Paragraphs>118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PowerPoint Presentation</vt:lpstr>
    </vt:vector>
  </TitlesOfParts>
  <Company>TLL, NUS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Madhaiyan Munusamy</dc:creator>
  <cp:lastModifiedBy>Madhaiyan Munusamy</cp:lastModifiedBy>
  <cp:revision>49</cp:revision>
  <dcterms:created xsi:type="dcterms:W3CDTF">2014-07-05T14:38:45Z</dcterms:created>
  <dcterms:modified xsi:type="dcterms:W3CDTF">2015-09-25T14:26:41Z</dcterms:modified>
</cp:coreProperties>
</file>