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9" d="100"/>
          <a:sy n="109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7294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89044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7169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86264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80054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19278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4778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19024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4546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11655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2923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9351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64963269"/>
              </p:ext>
            </p:extLst>
          </p:nvPr>
        </p:nvGraphicFramePr>
        <p:xfrm>
          <a:off x="1066800" y="838200"/>
          <a:ext cx="6629400" cy="515214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39650"/>
                <a:gridCol w="5089750"/>
              </a:tblGrid>
              <a:tr h="491952">
                <a:tc gridSpan="2"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Times New Roman"/>
                          <a:ea typeface="Times New Roman"/>
                        </a:rPr>
                        <a:t>Additional file</a:t>
                      </a:r>
                      <a:r>
                        <a:rPr lang="en-US" sz="1200" b="1" baseline="0" dirty="0" smtClean="0">
                          <a:effectLst/>
                          <a:latin typeface="Times New Roman"/>
                          <a:ea typeface="Times New Roman"/>
                        </a:rPr>
                        <a:t> 1</a:t>
                      </a:r>
                      <a:r>
                        <a:rPr lang="en-US" sz="1200" b="1" dirty="0" smtClean="0">
                          <a:effectLst/>
                          <a:latin typeface="Times New Roman"/>
                          <a:ea typeface="Times New Roman"/>
                        </a:rPr>
                        <a:t>.  </a:t>
                      </a:r>
                      <a:r>
                        <a:rPr lang="en-US" sz="1200" dirty="0" smtClean="0">
                          <a:effectLst/>
                          <a:latin typeface="Times New Roman"/>
                          <a:ea typeface="Times New Roman"/>
                        </a:rPr>
                        <a:t>Primers </a:t>
                      </a:r>
                      <a:r>
                        <a:rPr lang="en-US" sz="1200" dirty="0">
                          <a:effectLst/>
                          <a:latin typeface="Times New Roman"/>
                          <a:ea typeface="Times New Roman"/>
                        </a:rPr>
                        <a:t>used in gene expression analysis by qPCR to </a:t>
                      </a:r>
                      <a:r>
                        <a:rPr lang="en-US" sz="1200" dirty="0" smtClean="0">
                          <a:effectLst/>
                          <a:latin typeface="Times New Roman"/>
                          <a:ea typeface="Times New Roman"/>
                        </a:rPr>
                        <a:t>validate RNA-</a:t>
                      </a:r>
                      <a:r>
                        <a:rPr lang="en-US" sz="1200" dirty="0" err="1" smtClean="0">
                          <a:effectLst/>
                          <a:latin typeface="Times New Roman"/>
                          <a:ea typeface="Times New Roman"/>
                        </a:rPr>
                        <a:t>seq</a:t>
                      </a:r>
                      <a:r>
                        <a:rPr lang="en-US" sz="1200" dirty="0" smtClean="0">
                          <a:effectLst/>
                          <a:latin typeface="Times New Roman"/>
                          <a:ea typeface="Times New Roman"/>
                        </a:rPr>
                        <a:t> results.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6896" marR="36896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839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Times New Roman"/>
                          <a:ea typeface="Times New Roman"/>
                        </a:rPr>
                        <a:t>Gene ID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896" marR="3689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/>
                          <a:ea typeface="Times New Roman"/>
                        </a:rPr>
                        <a:t>Primer Pairs (Forward</a:t>
                      </a:r>
                      <a:r>
                        <a:rPr lang="en-US" sz="1200" b="1" dirty="0">
                          <a:effectLst/>
                          <a:latin typeface="Times New Roman"/>
                          <a:ea typeface="Times New Roman"/>
                        </a:rPr>
                        <a:t>/</a:t>
                      </a:r>
                      <a:r>
                        <a:rPr lang="en-US" sz="1200" dirty="0">
                          <a:effectLst/>
                          <a:latin typeface="Times New Roman"/>
                          <a:ea typeface="Times New Roman"/>
                        </a:rPr>
                        <a:t>Reverse, 5’…3’)</a:t>
                      </a:r>
                    </a:p>
                  </a:txBody>
                  <a:tcPr marL="36896" marR="3689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56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1" dirty="0">
                          <a:effectLst/>
                          <a:latin typeface="Times New Roman"/>
                          <a:ea typeface="Times New Roman"/>
                        </a:rPr>
                        <a:t>Sobic.009G241600.1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896" marR="36896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Times New Roman"/>
                          <a:ea typeface="Times New Roman"/>
                        </a:rPr>
                        <a:t>TCACATCTTGCCTGTGTGCT</a:t>
                      </a:r>
                      <a:r>
                        <a:rPr lang="en-US" sz="1200" b="1" dirty="0">
                          <a:effectLst/>
                          <a:latin typeface="Times New Roman"/>
                          <a:ea typeface="Times New Roman"/>
                        </a:rPr>
                        <a:t>/</a:t>
                      </a:r>
                      <a:r>
                        <a:rPr lang="en-US" sz="1200" dirty="0" err="1">
                          <a:effectLst/>
                          <a:latin typeface="Times New Roman"/>
                          <a:ea typeface="Times New Roman"/>
                        </a:rPr>
                        <a:t>CGGTAATGCCATTGTCACAG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896" marR="36896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9356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1" dirty="0">
                          <a:effectLst/>
                          <a:latin typeface="Times New Roman"/>
                          <a:ea typeface="Times New Roman"/>
                        </a:rPr>
                        <a:t>Sobic.005G017500.1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896" marR="3689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Times New Roman"/>
                        </a:rPr>
                        <a:t>CCCGAGATAAGAAAGCGAAA</a:t>
                      </a:r>
                      <a:r>
                        <a:rPr lang="en-US" sz="1200" b="1">
                          <a:effectLst/>
                          <a:latin typeface="Times New Roman"/>
                          <a:ea typeface="Times New Roman"/>
                        </a:rPr>
                        <a:t>/</a:t>
                      </a:r>
                      <a:r>
                        <a:rPr lang="en-US" sz="1200">
                          <a:effectLst/>
                          <a:latin typeface="Times New Roman"/>
                          <a:ea typeface="Times New Roman"/>
                        </a:rPr>
                        <a:t> TTGCTGAACAAAACGATGGA</a:t>
                      </a:r>
                    </a:p>
                  </a:txBody>
                  <a:tcPr marL="36896" marR="3689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356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1" dirty="0">
                          <a:effectLst/>
                          <a:latin typeface="Times New Roman"/>
                          <a:ea typeface="Times New Roman"/>
                        </a:rPr>
                        <a:t>Sobic.001G494000.1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896" marR="3689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Times New Roman"/>
                        </a:rPr>
                        <a:t>CGTGGGTATACGATGGTCAC</a:t>
                      </a:r>
                      <a:r>
                        <a:rPr lang="en-US" sz="1200" b="1">
                          <a:effectLst/>
                          <a:latin typeface="Times New Roman"/>
                          <a:ea typeface="Times New Roman"/>
                        </a:rPr>
                        <a:t>/</a:t>
                      </a:r>
                      <a:r>
                        <a:rPr lang="en-US" sz="1200">
                          <a:effectLst/>
                          <a:latin typeface="Times New Roman"/>
                          <a:ea typeface="Times New Roman"/>
                        </a:rPr>
                        <a:t>CCCTCCTTAATTCCCCACTG</a:t>
                      </a:r>
                    </a:p>
                  </a:txBody>
                  <a:tcPr marL="36896" marR="3689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356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1" dirty="0">
                          <a:effectLst/>
                          <a:latin typeface="Times New Roman"/>
                          <a:ea typeface="Times New Roman"/>
                        </a:rPr>
                        <a:t>Sobic.008G112200.1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896" marR="3689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effectLst/>
                          <a:latin typeface="Times New Roman"/>
                        </a:rPr>
                        <a:t>CGTACATGCTGCGGAGTG</a:t>
                      </a:r>
                      <a:r>
                        <a:rPr lang="en-US" sz="1200" b="1" dirty="0">
                          <a:effectLst/>
                          <a:latin typeface="Times New Roman"/>
                        </a:rPr>
                        <a:t>/</a:t>
                      </a:r>
                      <a:r>
                        <a:rPr lang="en-US" sz="1200" dirty="0">
                          <a:effectLst/>
                          <a:latin typeface="Times New Roman"/>
                        </a:rPr>
                        <a:t>ACGATGAGCTCCTCCTCCTG</a:t>
                      </a:r>
                    </a:p>
                  </a:txBody>
                  <a:tcPr marL="36896" marR="3689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356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1" dirty="0">
                          <a:effectLst/>
                          <a:latin typeface="Times New Roman"/>
                          <a:ea typeface="Times New Roman"/>
                        </a:rPr>
                        <a:t>Sobic.002G242500.1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896" marR="3689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Times New Roman"/>
                        </a:rPr>
                        <a:t>GGATCACTTGCCCCTACAAA</a:t>
                      </a:r>
                      <a:r>
                        <a:rPr lang="en-US" sz="1200" b="1">
                          <a:effectLst/>
                          <a:latin typeface="Times New Roman"/>
                          <a:ea typeface="Times New Roman"/>
                        </a:rPr>
                        <a:t>/</a:t>
                      </a:r>
                      <a:r>
                        <a:rPr lang="en-US" sz="1200">
                          <a:effectLst/>
                          <a:latin typeface="Times New Roman"/>
                          <a:ea typeface="Times New Roman"/>
                        </a:rPr>
                        <a:t>TCTGTTGGTAAGCTGGTGGA</a:t>
                      </a:r>
                    </a:p>
                  </a:txBody>
                  <a:tcPr marL="36896" marR="3689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356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1" dirty="0">
                          <a:effectLst/>
                          <a:latin typeface="Times New Roman"/>
                          <a:ea typeface="Times New Roman"/>
                        </a:rPr>
                        <a:t>Sobic.006G170300.1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896" marR="3689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/>
                          <a:ea typeface="Times New Roman"/>
                        </a:rPr>
                        <a:t>ACGCAGATTCTTGCCGTACT</a:t>
                      </a:r>
                      <a:r>
                        <a:rPr lang="en-US" sz="1200" b="1" dirty="0">
                          <a:effectLst/>
                          <a:latin typeface="Times New Roman"/>
                          <a:ea typeface="Times New Roman"/>
                        </a:rPr>
                        <a:t>/</a:t>
                      </a:r>
                      <a:r>
                        <a:rPr lang="en-US" sz="1200" dirty="0">
                          <a:effectLst/>
                          <a:latin typeface="Times New Roman"/>
                          <a:ea typeface="Times New Roman"/>
                        </a:rPr>
                        <a:t>TAGCCGTCATCCTCGCTACT</a:t>
                      </a:r>
                    </a:p>
                  </a:txBody>
                  <a:tcPr marL="36896" marR="3689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356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1" dirty="0">
                          <a:effectLst/>
                          <a:latin typeface="Times New Roman"/>
                          <a:ea typeface="Times New Roman"/>
                        </a:rPr>
                        <a:t>Sobic.003G300800.1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896" marR="3689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Times New Roman"/>
                        </a:rPr>
                        <a:t>GGTGACCAACAGCCTCAAGT</a:t>
                      </a:r>
                      <a:r>
                        <a:rPr lang="en-US" sz="1200" b="1">
                          <a:effectLst/>
                          <a:latin typeface="Times New Roman"/>
                          <a:ea typeface="Times New Roman"/>
                        </a:rPr>
                        <a:t>/</a:t>
                      </a:r>
                      <a:r>
                        <a:rPr lang="en-US" sz="1200">
                          <a:effectLst/>
                          <a:latin typeface="Times New Roman"/>
                          <a:ea typeface="Times New Roman"/>
                        </a:rPr>
                        <a:t>TACGCGGCCTTCTTGTACTC</a:t>
                      </a:r>
                    </a:p>
                  </a:txBody>
                  <a:tcPr marL="36896" marR="3689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356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1" dirty="0">
                          <a:effectLst/>
                          <a:latin typeface="Times New Roman"/>
                          <a:ea typeface="Times New Roman"/>
                        </a:rPr>
                        <a:t>Sobic.005G085000.1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896" marR="3689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Times New Roman"/>
                        </a:rPr>
                        <a:t>GTATCGAGGGGAGGAGAACC</a:t>
                      </a:r>
                      <a:r>
                        <a:rPr lang="en-US" sz="1200" b="1">
                          <a:effectLst/>
                          <a:latin typeface="Times New Roman"/>
                          <a:ea typeface="Times New Roman"/>
                        </a:rPr>
                        <a:t>/</a:t>
                      </a:r>
                      <a:r>
                        <a:rPr lang="en-US" sz="1200">
                          <a:effectLst/>
                          <a:latin typeface="Times New Roman"/>
                          <a:ea typeface="Times New Roman"/>
                        </a:rPr>
                        <a:t>ACTCCCACTTGGCACAGAAC</a:t>
                      </a:r>
                    </a:p>
                  </a:txBody>
                  <a:tcPr marL="36896" marR="3689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356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1" dirty="0">
                          <a:effectLst/>
                          <a:latin typeface="Times New Roman"/>
                          <a:ea typeface="Times New Roman"/>
                        </a:rPr>
                        <a:t>Sobic.003G119800.1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896" marR="3689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/>
                          <a:ea typeface="Times New Roman"/>
                        </a:rPr>
                        <a:t>CAAATGGTGGCATTGAACTG</a:t>
                      </a:r>
                      <a:r>
                        <a:rPr lang="en-US" sz="1200" b="1">
                          <a:effectLst/>
                          <a:latin typeface="Times New Roman"/>
                          <a:ea typeface="Times New Roman"/>
                        </a:rPr>
                        <a:t>/</a:t>
                      </a:r>
                      <a:r>
                        <a:rPr lang="en-US" sz="1200">
                          <a:effectLst/>
                          <a:latin typeface="Times New Roman"/>
                          <a:ea typeface="Times New Roman"/>
                        </a:rPr>
                        <a:t>ATTTGGAGCCATGAAACCAG</a:t>
                      </a:r>
                    </a:p>
                  </a:txBody>
                  <a:tcPr marL="36896" marR="3689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356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1" dirty="0">
                          <a:effectLst/>
                          <a:latin typeface="Times New Roman"/>
                          <a:ea typeface="Times New Roman"/>
                        </a:rPr>
                        <a:t>Sobic.003G328500.1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896" marR="3689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/>
                          <a:ea typeface="Times New Roman"/>
                        </a:rPr>
                        <a:t>GGCTATCCTGGTTGATTGGA</a:t>
                      </a:r>
                      <a:r>
                        <a:rPr lang="en-US" sz="1200" b="1" dirty="0">
                          <a:effectLst/>
                          <a:latin typeface="Times New Roman"/>
                          <a:ea typeface="Times New Roman"/>
                        </a:rPr>
                        <a:t>/</a:t>
                      </a:r>
                      <a:r>
                        <a:rPr lang="en-US" sz="1200" dirty="0">
                          <a:effectLst/>
                          <a:latin typeface="Times New Roman"/>
                          <a:ea typeface="Times New Roman"/>
                        </a:rPr>
                        <a:t>ATAGCTGAAACGCCGACAAG</a:t>
                      </a:r>
                    </a:p>
                  </a:txBody>
                  <a:tcPr marL="36896" marR="3689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356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1" dirty="0" smtClean="0">
                          <a:effectLst/>
                          <a:latin typeface="Times New Roman"/>
                          <a:ea typeface="Times New Roman"/>
                        </a:rPr>
                        <a:t>18s </a:t>
                      </a:r>
                      <a:r>
                        <a:rPr lang="en-US" sz="1200" b="1" i="1" dirty="0" err="1" smtClean="0">
                          <a:effectLst/>
                          <a:latin typeface="Times New Roman"/>
                          <a:ea typeface="Times New Roman"/>
                        </a:rPr>
                        <a:t>rRNA</a:t>
                      </a:r>
                      <a:endParaRPr lang="en-US" sz="1200" b="1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896" marR="3689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Times New Roman"/>
                          <a:ea typeface="Times New Roman"/>
                        </a:rPr>
                        <a:t>ATTCTATGGGTGGTGGTGCAT/TCAAACTTCGCGGCCTAAA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6896" marR="3689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85012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4115</TotalTime>
  <Words>36</Words>
  <Application>Microsoft Office PowerPoint</Application>
  <PresentationFormat>On-screen Show (4:3)</PresentationFormat>
  <Paragraphs>27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TKebrom</dc:creator>
  <cp:lastModifiedBy>0012761</cp:lastModifiedBy>
  <cp:revision>83</cp:revision>
  <cp:lastPrinted>2016-04-06T22:28:19Z</cp:lastPrinted>
  <dcterms:created xsi:type="dcterms:W3CDTF">2015-10-14T15:29:02Z</dcterms:created>
  <dcterms:modified xsi:type="dcterms:W3CDTF">2017-06-15T02:43:33Z</dcterms:modified>
</cp:coreProperties>
</file>