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tif" ContentType="image/tiff"/>
  <Default Extension="docx" ContentType="application/vnd.openxmlformats-officedocument.wordprocessingml.document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0" r:id="rId4"/>
    <p:sldId id="258" r:id="rId5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/>
    <p:restoredTop sz="94586"/>
  </p:normalViewPr>
  <p:slideViewPr>
    <p:cSldViewPr snapToGrid="0" snapToObjects="1">
      <p:cViewPr varScale="1">
        <p:scale>
          <a:sx n="93" d="100"/>
          <a:sy n="93" d="100"/>
        </p:scale>
        <p:origin x="232" y="40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0E107-9023-9145-932D-C6F7FDE21DBB}" type="datetimeFigureOut">
              <a:rPr lang="en-GB" smtClean="0"/>
              <a:t>21/06/2017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C8189-DE81-0747-A5FC-2A12D0E65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63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4" Type="http://schemas.openxmlformats.org/officeDocument/2006/relationships/image" Target="../media/image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package" Target="../embeddings/Microsoft_Word_Document3.docx"/><Relationship Id="rId5" Type="http://schemas.openxmlformats.org/officeDocument/2006/relationships/image" Target="../media/image4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719874" y="598978"/>
            <a:ext cx="2534068" cy="317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63" b="1" dirty="0" smtClean="0"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en-GB" sz="1463" b="1" dirty="0">
                <a:latin typeface="Calibri" charset="0"/>
                <a:ea typeface="Calibri" charset="0"/>
                <a:cs typeface="Times New Roman" charset="0"/>
              </a:rPr>
              <a:t>Table </a:t>
            </a:r>
            <a:r>
              <a:rPr lang="en-GB" sz="1463" b="1" dirty="0" smtClean="0">
                <a:latin typeface="Calibri" charset="0"/>
                <a:ea typeface="Calibri" charset="0"/>
                <a:cs typeface="Times New Roman" charset="0"/>
              </a:rPr>
              <a:t>S1</a:t>
            </a:r>
            <a:r>
              <a:rPr lang="en-GB" sz="1463" b="1" dirty="0">
                <a:latin typeface="Calibri" charset="0"/>
                <a:ea typeface="Calibri" charset="0"/>
                <a:cs typeface="Times New Roman" charset="0"/>
              </a:rPr>
              <a:t>.</a:t>
            </a:r>
            <a:r>
              <a:rPr lang="en-GB" sz="1463" dirty="0">
                <a:latin typeface="Calibri" charset="0"/>
                <a:ea typeface="Calibri" charset="0"/>
                <a:cs typeface="Times New Roman" charset="0"/>
              </a:rPr>
              <a:t> Media </a:t>
            </a:r>
            <a:r>
              <a:rPr lang="en-GB" sz="1463" dirty="0" smtClean="0">
                <a:latin typeface="Calibri" charset="0"/>
                <a:ea typeface="Calibri" charset="0"/>
                <a:cs typeface="Times New Roman" charset="0"/>
              </a:rPr>
              <a:t>composition</a:t>
            </a:r>
            <a:r>
              <a:rPr lang="it-IT" sz="1463" dirty="0" smtClean="0"/>
              <a:t>.</a:t>
            </a:r>
            <a:endParaRPr lang="en-GB" sz="1463" dirty="0"/>
          </a:p>
        </p:txBody>
      </p:sp>
      <p:sp>
        <p:nvSpPr>
          <p:cNvPr id="3" name="Rettangolo 2"/>
          <p:cNvSpPr/>
          <p:nvPr/>
        </p:nvSpPr>
        <p:spPr>
          <a:xfrm>
            <a:off x="177165" y="4843050"/>
            <a:ext cx="95516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CMC </a:t>
            </a:r>
            <a:r>
              <a:rPr lang="en-US" sz="1400" dirty="0"/>
              <a:t>= carboxymethyl-cellulose; SM = Screening Medium; FP = Filter Paper; IM= Induction Medium;  </a:t>
            </a:r>
            <a:r>
              <a:rPr lang="en-GB" sz="1400" dirty="0" smtClean="0"/>
              <a:t>BM </a:t>
            </a:r>
            <a:r>
              <a:rPr lang="en-GB" sz="1400" dirty="0"/>
              <a:t>= Bioscreen Medium; </a:t>
            </a:r>
            <a:r>
              <a:rPr lang="en-GB" sz="1400" dirty="0" smtClean="0"/>
              <a:t/>
            </a:r>
            <a:br>
              <a:rPr lang="en-GB" sz="1400" dirty="0" smtClean="0"/>
            </a:br>
            <a:r>
              <a:rPr lang="en-GB" sz="1400" dirty="0" smtClean="0"/>
              <a:t>FM </a:t>
            </a:r>
            <a:r>
              <a:rPr lang="en-GB" sz="1400" dirty="0"/>
              <a:t>= Fermentation Medium.</a:t>
            </a:r>
            <a:endParaRPr lang="it-IT" sz="1400" dirty="0"/>
          </a:p>
          <a:p>
            <a:r>
              <a:rPr lang="en-US" sz="1400" baseline="30000" dirty="0"/>
              <a:t>1</a:t>
            </a:r>
            <a:r>
              <a:rPr lang="en-US" sz="1400" dirty="0"/>
              <a:t>Prepared according to </a:t>
            </a:r>
            <a:r>
              <a:rPr lang="en-GB" sz="1400" dirty="0"/>
              <a:t>[55-57]</a:t>
            </a:r>
            <a:r>
              <a:rPr lang="en-US" sz="1400" dirty="0"/>
              <a:t>;  </a:t>
            </a:r>
            <a:r>
              <a:rPr lang="en-US" sz="1400" baseline="30000" dirty="0"/>
              <a:t>2</a:t>
            </a:r>
            <a:r>
              <a:rPr lang="en-GB" sz="1400" dirty="0"/>
              <a:t>Composition= 0.75% (w/v) (NH</a:t>
            </a:r>
            <a:r>
              <a:rPr lang="en-GB" sz="1400" baseline="-25000" dirty="0"/>
              <a:t>4</a:t>
            </a:r>
            <a:r>
              <a:rPr lang="en-GB" sz="1400" dirty="0"/>
              <a:t>)</a:t>
            </a:r>
            <a:r>
              <a:rPr lang="en-GB" sz="1400" baseline="-25000" dirty="0"/>
              <a:t>2</a:t>
            </a:r>
            <a:r>
              <a:rPr lang="en-GB" sz="1400" dirty="0"/>
              <a:t>SO</a:t>
            </a:r>
            <a:r>
              <a:rPr lang="en-GB" sz="1400" baseline="-25000" dirty="0"/>
              <a:t>4</a:t>
            </a:r>
            <a:r>
              <a:rPr lang="en-GB" sz="1400" dirty="0"/>
              <a:t>, 0.35% (w/v) KH</a:t>
            </a:r>
            <a:r>
              <a:rPr lang="en-GB" sz="1400" baseline="-25000" dirty="0"/>
              <a:t>2</a:t>
            </a:r>
            <a:r>
              <a:rPr lang="en-GB" sz="1400" dirty="0"/>
              <a:t>PO</a:t>
            </a:r>
            <a:r>
              <a:rPr lang="en-GB" sz="1400" baseline="-25000" dirty="0"/>
              <a:t>4</a:t>
            </a:r>
            <a:r>
              <a:rPr lang="en-GB" sz="1400" dirty="0"/>
              <a:t>, 0.07% (w/v) MgSO</a:t>
            </a:r>
            <a:r>
              <a:rPr lang="en-GB" sz="1400" baseline="-25000" dirty="0"/>
              <a:t>4</a:t>
            </a:r>
            <a:r>
              <a:rPr lang="en-GB" sz="1400" dirty="0"/>
              <a:t>·7H</a:t>
            </a:r>
            <a:r>
              <a:rPr lang="en-GB" sz="1400" baseline="-25000" dirty="0"/>
              <a:t>2</a:t>
            </a:r>
            <a:r>
              <a:rPr lang="en-GB" sz="1400" dirty="0"/>
              <a:t>O</a:t>
            </a:r>
            <a:r>
              <a:rPr lang="en-US" sz="1400" dirty="0"/>
              <a:t>;  </a:t>
            </a:r>
            <a:r>
              <a:rPr lang="en-GB" sz="1400" baseline="30000" dirty="0"/>
              <a:t>3</a:t>
            </a:r>
            <a:r>
              <a:rPr lang="en-US" sz="1400" dirty="0"/>
              <a:t>Prepared according to </a:t>
            </a:r>
            <a:r>
              <a:rPr lang="en-GB" sz="1400" dirty="0"/>
              <a:t>[58]</a:t>
            </a:r>
            <a:r>
              <a:rPr lang="en-US" sz="1400" dirty="0"/>
              <a:t>; </a:t>
            </a:r>
            <a:r>
              <a:rPr lang="en-US" sz="1400" baseline="30000" dirty="0"/>
              <a:t>4</a:t>
            </a:r>
            <a:r>
              <a:rPr lang="en-US" sz="1400" dirty="0"/>
              <a:t>Same composition reported in </a:t>
            </a:r>
            <a:r>
              <a:rPr lang="en-GB" sz="1400" dirty="0"/>
              <a:t>[36];</a:t>
            </a:r>
            <a:r>
              <a:rPr lang="en-US" sz="1400" dirty="0"/>
              <a:t>  </a:t>
            </a:r>
            <a:r>
              <a:rPr lang="en-GB" sz="1400" baseline="30000" dirty="0">
                <a:sym typeface="Symbol"/>
              </a:rPr>
              <a:t></a:t>
            </a:r>
            <a:r>
              <a:rPr lang="en-GB" sz="1400" dirty="0"/>
              <a:t>Not added;  </a:t>
            </a:r>
            <a:r>
              <a:rPr lang="en-GB" sz="1400" b="1" baseline="30000" dirty="0"/>
              <a:t>+</a:t>
            </a:r>
            <a:r>
              <a:rPr lang="en-GB" sz="1400" dirty="0"/>
              <a:t>Added.</a:t>
            </a:r>
            <a:endParaRPr lang="it-IT" sz="1400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967954"/>
              </p:ext>
            </p:extLst>
          </p:nvPr>
        </p:nvGraphicFramePr>
        <p:xfrm>
          <a:off x="128559" y="1112233"/>
          <a:ext cx="9648882" cy="3599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Document" r:id="rId4" imgW="15214600" imgH="5676900" progId="Word.Document.12">
                  <p:embed/>
                </p:oleObj>
              </mc:Choice>
              <mc:Fallback>
                <p:oleObj name="Document" r:id="rId4" imgW="15214600" imgH="5676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559" y="1112233"/>
                        <a:ext cx="9648882" cy="35997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199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60" y="1089000"/>
            <a:ext cx="8018280" cy="468000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910715" y="5902999"/>
            <a:ext cx="6084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rgbClr val="0D0D0D"/>
                </a:solidFill>
                <a:latin typeface="Calibri" charset="0"/>
                <a:ea typeface="Calibri" charset="0"/>
                <a:cs typeface="Calibri" charset="0"/>
              </a:rPr>
              <a:t>Figure S1</a:t>
            </a:r>
            <a:r>
              <a:rPr lang="en-GB" b="1" dirty="0">
                <a:solidFill>
                  <a:srgbClr val="0D0D0D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GB" dirty="0">
                <a:solidFill>
                  <a:srgbClr val="0D0D0D"/>
                </a:solidFill>
                <a:latin typeface="Calibri" charset="0"/>
                <a:ea typeface="Calibri" charset="0"/>
                <a:cs typeface="Calibri" charset="0"/>
              </a:rPr>
              <a:t>Assessment of the optimal pH of growth.</a:t>
            </a:r>
            <a:r>
              <a:rPr lang="it-IT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627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9692"/>
              </p:ext>
            </p:extLst>
          </p:nvPr>
        </p:nvGraphicFramePr>
        <p:xfrm>
          <a:off x="462000" y="2169000"/>
          <a:ext cx="8982000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Document" r:id="rId3" imgW="6337300" imgH="1778000" progId="Word.Document.12">
                  <p:embed/>
                </p:oleObj>
              </mc:Choice>
              <mc:Fallback>
                <p:oleObj name="Document" r:id="rId3" imgW="6337300" imgH="1778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2000" y="2169000"/>
                        <a:ext cx="8982000" cy="25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tangolo 5"/>
          <p:cNvSpPr/>
          <p:nvPr/>
        </p:nvSpPr>
        <p:spPr>
          <a:xfrm>
            <a:off x="1198419" y="1415735"/>
            <a:ext cx="75091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latin typeface="Calibri" charset="0"/>
                <a:ea typeface="Calibri" charset="0"/>
                <a:cs typeface="Times New Roman" charset="0"/>
              </a:rPr>
              <a:t>Table S2</a:t>
            </a:r>
            <a:r>
              <a:rPr lang="en-GB" b="1" dirty="0">
                <a:latin typeface="Calibri" charset="0"/>
                <a:ea typeface="Calibri" charset="0"/>
                <a:cs typeface="Times New Roman" charset="0"/>
              </a:rPr>
              <a:t>.</a:t>
            </a:r>
            <a:r>
              <a:rPr lang="en-GB" dirty="0">
                <a:latin typeface="Calibri" charset="0"/>
                <a:ea typeface="Calibri" charset="0"/>
                <a:cs typeface="Times New Roman" charset="0"/>
              </a:rPr>
              <a:t> HPLC analysis of filtered microscale cultures with different sugars.</a:t>
            </a:r>
            <a:r>
              <a:rPr lang="it-IT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001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29950"/>
              </p:ext>
            </p:extLst>
          </p:nvPr>
        </p:nvGraphicFramePr>
        <p:xfrm>
          <a:off x="2290" y="2169000"/>
          <a:ext cx="9901420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Documento" r:id="rId4" imgW="6337300" imgH="1612900" progId="Word.Document.12">
                  <p:embed/>
                </p:oleObj>
              </mc:Choice>
              <mc:Fallback>
                <p:oleObj name="Documento" r:id="rId4" imgW="6337300" imgH="1612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90" y="2169000"/>
                        <a:ext cx="9901420" cy="25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1108364" y="1242312"/>
            <a:ext cx="7689272" cy="987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88"/>
              </a:spcBef>
            </a:pPr>
            <a:r>
              <a:rPr lang="en-GB" b="1" dirty="0" smtClean="0">
                <a:latin typeface="Calibri" charset="0"/>
                <a:ea typeface="Calibri" charset="0"/>
              </a:rPr>
              <a:t>Table S3</a:t>
            </a:r>
            <a:r>
              <a:rPr lang="en-GB" b="1" dirty="0">
                <a:latin typeface="Calibri" charset="0"/>
                <a:ea typeface="Calibri" charset="0"/>
              </a:rPr>
              <a:t>.</a:t>
            </a:r>
            <a:r>
              <a:rPr lang="en-GB" dirty="0">
                <a:latin typeface="Calibri" charset="0"/>
                <a:ea typeface="Calibri" charset="0"/>
              </a:rPr>
              <a:t> HPLC analysis of filtered microscale cultures in the presence of hydrolysate from acid and steam-exploded wheat straw.</a:t>
            </a:r>
            <a:endParaRPr lang="it-IT" dirty="0">
              <a:latin typeface="Times New Roman" charset="0"/>
              <a:ea typeface="Calibri" charset="0"/>
            </a:endParaRPr>
          </a:p>
          <a:p>
            <a:pPr algn="ctr">
              <a:spcBef>
                <a:spcPts val="488"/>
              </a:spcBef>
            </a:pPr>
            <a:r>
              <a:rPr lang="en-GB" dirty="0">
                <a:latin typeface="Calibri" charset="0"/>
                <a:ea typeface="Calibri" charset="0"/>
              </a:rPr>
              <a:t> </a:t>
            </a:r>
            <a:endParaRPr lang="it-IT" dirty="0">
              <a:latin typeface="Times New Roman" charset="0"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2029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76</Words>
  <Application>Microsoft Macintosh PowerPoint</Application>
  <PresentationFormat>A4 Paper (210x297 mm)</PresentationFormat>
  <Paragraphs>7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Times New Roman</vt:lpstr>
      <vt:lpstr>Tema di Office</vt:lpstr>
      <vt:lpstr>Document</vt:lpstr>
      <vt:lpstr>Microsoft Word Document</vt:lpstr>
      <vt:lpstr>Documento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Salvatore Fusco</cp:lastModifiedBy>
  <cp:revision>16</cp:revision>
  <dcterms:created xsi:type="dcterms:W3CDTF">2017-06-20T18:02:00Z</dcterms:created>
  <dcterms:modified xsi:type="dcterms:W3CDTF">2017-06-21T16:03:02Z</dcterms:modified>
</cp:coreProperties>
</file>