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Группа 157"/>
          <p:cNvGrpSpPr/>
          <p:nvPr/>
        </p:nvGrpSpPr>
        <p:grpSpPr>
          <a:xfrm>
            <a:off x="1588" y="648423"/>
            <a:ext cx="8585028" cy="5918486"/>
            <a:chOff x="1588" y="648423"/>
            <a:chExt cx="8585028" cy="5918486"/>
          </a:xfrm>
        </p:grpSpPr>
        <p:sp>
          <p:nvSpPr>
            <p:cNvPr id="6" name="Прямоугольник 5"/>
            <p:cNvSpPr/>
            <p:nvPr/>
          </p:nvSpPr>
          <p:spPr bwMode="auto">
            <a:xfrm>
              <a:off x="6529388" y="648423"/>
              <a:ext cx="80342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tal2</a:t>
              </a:r>
              <a:r>
                <a:rPr 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∆</a:t>
              </a:r>
              <a:r>
                <a:rPr lang="uk-UA" sz="2000" b="1" i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uk-UA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59"/>
            <p:cNvSpPr txBox="1">
              <a:spLocks noChangeArrowheads="1"/>
            </p:cNvSpPr>
            <p:nvPr/>
          </p:nvSpPr>
          <p:spPr bwMode="auto">
            <a:xfrm>
              <a:off x="2950904" y="1716544"/>
              <a:ext cx="271695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 i="1" dirty="0" smtClean="0">
                  <a:latin typeface="Times New Roman" pitchFamily="18" charset="0"/>
                  <a:cs typeface="Times New Roman" pitchFamily="18" charset="0"/>
                </a:rPr>
                <a:t>O.</a:t>
              </a:r>
              <a:r>
                <a:rPr lang="uk-UA" sz="1400" i="1" dirty="0"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1400" i="1" dirty="0" err="1">
                  <a:latin typeface="Times New Roman" pitchFamily="18" charset="0"/>
                  <a:cs typeface="Times New Roman" pitchFamily="18" charset="0"/>
                </a:rPr>
                <a:t>olymorph</a:t>
              </a:r>
              <a:r>
                <a:rPr lang="en-US" sz="1400" dirty="0" err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  NCYC</a:t>
              </a:r>
              <a:r>
                <a:rPr lang="en-US" sz="1400" i="1" dirty="0">
                  <a:latin typeface="Times New Roman" pitchFamily="18" charset="0"/>
                  <a:cs typeface="Times New Roman" pitchFamily="18" charset="0"/>
                </a:rPr>
                <a:t>leu1-1</a:t>
              </a:r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 genomic DNA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59"/>
            <p:cNvSpPr txBox="1">
              <a:spLocks noChangeArrowheads="1"/>
            </p:cNvSpPr>
            <p:nvPr/>
          </p:nvSpPr>
          <p:spPr bwMode="auto">
            <a:xfrm>
              <a:off x="2843808" y="3172440"/>
              <a:ext cx="28083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400" i="1" dirty="0" smtClean="0">
                  <a:latin typeface="Times New Roman" pitchFamily="18" charset="0"/>
                  <a:cs typeface="Times New Roman" pitchFamily="18" charset="0"/>
                </a:rPr>
                <a:t>O.</a:t>
              </a:r>
              <a:r>
                <a:rPr lang="uk-UA" sz="1400" i="1" dirty="0"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1400" i="1" dirty="0" err="1">
                  <a:latin typeface="Times New Roman" pitchFamily="18" charset="0"/>
                  <a:cs typeface="Times New Roman" pitchFamily="18" charset="0"/>
                </a:rPr>
                <a:t>olymorpha</a:t>
              </a:r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NCYC</a:t>
              </a:r>
              <a:r>
                <a:rPr lang="en-US" sz="1400" i="1" dirty="0" smtClean="0">
                  <a:latin typeface="Times New Roman" pitchFamily="18" charset="0"/>
                  <a:cs typeface="Times New Roman" pitchFamily="18" charset="0"/>
                </a:rPr>
                <a:t>leu1-1 das1</a:t>
              </a:r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∆</a:t>
              </a:r>
              <a:r>
                <a:rPr lang="en-US" sz="1400" i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or</a:t>
              </a:r>
              <a:r>
                <a:rPr lang="en-US" sz="1400" i="1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1400" i="1" dirty="0" smtClean="0">
                  <a:latin typeface="Times New Roman" pitchFamily="18" charset="0"/>
                  <a:cs typeface="Times New Roman" pitchFamily="18" charset="0"/>
                </a:rPr>
                <a:t>tal2</a:t>
              </a:r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∆</a:t>
              </a:r>
              <a:r>
                <a:rPr lang="en-US" sz="1400" i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genomic </a:t>
              </a:r>
              <a:r>
                <a:rPr lang="en-US" sz="1400" dirty="0" smtClean="0">
                  <a:latin typeface="Times New Roman" pitchFamily="18" charset="0"/>
                  <a:cs typeface="Times New Roman" pitchFamily="18" charset="0"/>
                </a:rPr>
                <a:t>DNA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59"/>
            <p:cNvSpPr txBox="1">
              <a:spLocks noChangeArrowheads="1"/>
            </p:cNvSpPr>
            <p:nvPr/>
          </p:nvSpPr>
          <p:spPr bwMode="auto">
            <a:xfrm>
              <a:off x="3044096" y="4287721"/>
              <a:ext cx="203953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PCR verification of the knock out cassette correct integration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6" name="Группа 155"/>
            <p:cNvGrpSpPr/>
            <p:nvPr/>
          </p:nvGrpSpPr>
          <p:grpSpPr>
            <a:xfrm>
              <a:off x="1588" y="692150"/>
              <a:ext cx="3465285" cy="5530581"/>
              <a:chOff x="1588" y="692150"/>
              <a:chExt cx="3465285" cy="5530581"/>
            </a:xfrm>
          </p:grpSpPr>
          <p:sp>
            <p:nvSpPr>
              <p:cNvPr id="85" name="Rectangle 6"/>
              <p:cNvSpPr>
                <a:spLocks noChangeArrowheads="1"/>
              </p:cNvSpPr>
              <p:nvPr/>
            </p:nvSpPr>
            <p:spPr bwMode="auto">
              <a:xfrm>
                <a:off x="1277938" y="1476375"/>
                <a:ext cx="733425" cy="20478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86" name="Rectangle 7"/>
              <p:cNvSpPr>
                <a:spLocks noChangeArrowheads="1"/>
              </p:cNvSpPr>
              <p:nvPr/>
            </p:nvSpPr>
            <p:spPr bwMode="auto">
              <a:xfrm>
                <a:off x="2010665" y="1476334"/>
                <a:ext cx="689322" cy="205337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1600">
                  <a:latin typeface="Times New Roman" pitchFamily="18" charset="0"/>
                </a:endParaRPr>
              </a:p>
            </p:txBody>
          </p:sp>
          <p:sp>
            <p:nvSpPr>
              <p:cNvPr id="87" name="Rectangle 9"/>
              <p:cNvSpPr>
                <a:spLocks noChangeArrowheads="1"/>
              </p:cNvSpPr>
              <p:nvPr/>
            </p:nvSpPr>
            <p:spPr bwMode="auto">
              <a:xfrm>
                <a:off x="696945" y="2630673"/>
                <a:ext cx="624698" cy="205337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1600">
                  <a:latin typeface="Times New Roman" pitchFamily="18" charset="0"/>
                </a:endParaRPr>
              </a:p>
            </p:txBody>
          </p:sp>
          <p:sp>
            <p:nvSpPr>
              <p:cNvPr id="88" name="Rectangle 10"/>
              <p:cNvSpPr>
                <a:spLocks noChangeArrowheads="1"/>
              </p:cNvSpPr>
              <p:nvPr/>
            </p:nvSpPr>
            <p:spPr bwMode="auto">
              <a:xfrm>
                <a:off x="1327685" y="2630673"/>
                <a:ext cx="682981" cy="206954"/>
              </a:xfrm>
              <a:prstGeom prst="rect">
                <a:avLst/>
              </a:prstGeom>
              <a:solidFill>
                <a:schemeClr val="tx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89" name="Rectangle 11"/>
              <p:cNvSpPr>
                <a:spLocks noChangeArrowheads="1"/>
              </p:cNvSpPr>
              <p:nvPr/>
            </p:nvSpPr>
            <p:spPr bwMode="auto">
              <a:xfrm>
                <a:off x="2019221" y="2630673"/>
                <a:ext cx="689322" cy="205337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1600">
                  <a:latin typeface="Times New Roman" pitchFamily="18" charset="0"/>
                </a:endParaRPr>
              </a:p>
            </p:txBody>
          </p:sp>
          <p:sp>
            <p:nvSpPr>
              <p:cNvPr id="90" name="Text Box 23"/>
              <p:cNvSpPr txBox="1">
                <a:spLocks noChangeArrowheads="1"/>
              </p:cNvSpPr>
              <p:nvPr/>
            </p:nvSpPr>
            <p:spPr bwMode="auto">
              <a:xfrm>
                <a:off x="1044275" y="1416438"/>
                <a:ext cx="611194" cy="3041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sz="1600" i="1">
                    <a:latin typeface="Times New Roman" pitchFamily="18" charset="0"/>
                  </a:rPr>
                  <a:t>       DAS1</a:t>
                </a:r>
                <a:endParaRPr lang="ru-RU" sz="1600" i="1">
                  <a:latin typeface="Times New Roman" pitchFamily="18" charset="0"/>
                </a:endParaRPr>
              </a:p>
            </p:txBody>
          </p:sp>
          <p:sp>
            <p:nvSpPr>
              <p:cNvPr id="91" name="Text Box 24"/>
              <p:cNvSpPr txBox="1">
                <a:spLocks noChangeArrowheads="1"/>
              </p:cNvSpPr>
              <p:nvPr/>
            </p:nvSpPr>
            <p:spPr bwMode="auto">
              <a:xfrm>
                <a:off x="1413157" y="2567193"/>
                <a:ext cx="668751" cy="3385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sz="1600" i="1">
                    <a:solidFill>
                      <a:schemeClr val="bg1"/>
                    </a:solidFill>
                    <a:latin typeface="Times New Roman" pitchFamily="18" charset="0"/>
                  </a:rPr>
                  <a:t>ZeoR</a:t>
                </a:r>
                <a:r>
                  <a:rPr lang="en-US" sz="1600" i="1">
                    <a:latin typeface="Times New Roman" pitchFamily="18" charset="0"/>
                  </a:rPr>
                  <a:t> </a:t>
                </a:r>
                <a:endParaRPr lang="ru-RU" sz="1600" i="1">
                  <a:latin typeface="Times New Roman" pitchFamily="18" charset="0"/>
                </a:endParaRPr>
              </a:p>
            </p:txBody>
          </p:sp>
          <p:sp>
            <p:nvSpPr>
              <p:cNvPr id="92" name="Line 28"/>
              <p:cNvSpPr>
                <a:spLocks noChangeShapeType="1"/>
              </p:cNvSpPr>
              <p:nvPr/>
            </p:nvSpPr>
            <p:spPr bwMode="auto">
              <a:xfrm flipH="1">
                <a:off x="2395383" y="2952948"/>
                <a:ext cx="31916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grpSp>
            <p:nvGrpSpPr>
              <p:cNvPr id="93" name="Группа 79"/>
              <p:cNvGrpSpPr>
                <a:grpSpLocks/>
              </p:cNvGrpSpPr>
              <p:nvPr/>
            </p:nvGrpSpPr>
            <p:grpSpPr bwMode="auto">
              <a:xfrm>
                <a:off x="647550" y="2981455"/>
                <a:ext cx="371398" cy="248812"/>
                <a:chOff x="1436695" y="3437753"/>
                <a:chExt cx="620683" cy="276999"/>
              </a:xfrm>
            </p:grpSpPr>
            <p:sp>
              <p:nvSpPr>
                <p:cNvPr id="149" name="Line 27"/>
                <p:cNvSpPr>
                  <a:spLocks noChangeShapeType="1"/>
                </p:cNvSpPr>
                <p:nvPr/>
              </p:nvSpPr>
              <p:spPr bwMode="auto">
                <a:xfrm>
                  <a:off x="1519244" y="3437753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50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6695" y="3437753"/>
                  <a:ext cx="620683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 dirty="0">
                      <a:latin typeface="Times New Roman" pitchFamily="18" charset="0"/>
                    </a:rPr>
                    <a:t>OL207</a:t>
                  </a:r>
                  <a:endParaRPr lang="ru-RU" sz="1200" dirty="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94" name="Text Box 30"/>
              <p:cNvSpPr txBox="1">
                <a:spLocks noChangeArrowheads="1"/>
              </p:cNvSpPr>
              <p:nvPr/>
            </p:nvSpPr>
            <p:spPr bwMode="auto">
              <a:xfrm>
                <a:off x="2366477" y="2952948"/>
                <a:ext cx="371398" cy="248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sz="1200" dirty="0">
                    <a:latin typeface="Times New Roman" pitchFamily="18" charset="0"/>
                  </a:rPr>
                  <a:t>OL210</a:t>
                </a:r>
                <a:endParaRPr lang="ru-RU" sz="1200" dirty="0">
                  <a:latin typeface="Times New Roman" pitchFamily="18" charset="0"/>
                </a:endParaRPr>
              </a:p>
            </p:txBody>
          </p:sp>
          <p:sp>
            <p:nvSpPr>
              <p:cNvPr id="95" name="Rectangle 5"/>
              <p:cNvSpPr>
                <a:spLocks noChangeArrowheads="1"/>
              </p:cNvSpPr>
              <p:nvPr/>
            </p:nvSpPr>
            <p:spPr bwMode="auto">
              <a:xfrm>
                <a:off x="696945" y="1477332"/>
                <a:ext cx="624698" cy="206954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1600" baseline="30000">
                  <a:latin typeface="Times New Roman" pitchFamily="18" charset="0"/>
                </a:endParaRPr>
              </a:p>
            </p:txBody>
          </p:sp>
          <p:sp>
            <p:nvSpPr>
              <p:cNvPr id="96" name="TextBox 38"/>
              <p:cNvSpPr txBox="1">
                <a:spLocks noChangeArrowheads="1"/>
              </p:cNvSpPr>
              <p:nvPr/>
            </p:nvSpPr>
            <p:spPr bwMode="auto">
              <a:xfrm>
                <a:off x="2344081" y="1409305"/>
                <a:ext cx="356324" cy="369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3</a:t>
                </a:r>
                <a:r>
                  <a:rPr lang="en-US" baseline="30000">
                    <a:latin typeface="Times New Roman" pitchFamily="18" charset="0"/>
                  </a:rPr>
                  <a:t>/</a:t>
                </a:r>
                <a:endParaRPr lang="ru-RU">
                  <a:latin typeface="Times New Roman" pitchFamily="18" charset="0"/>
                </a:endParaRPr>
              </a:p>
            </p:txBody>
          </p:sp>
          <p:sp>
            <p:nvSpPr>
              <p:cNvPr id="97" name="TextBox 39"/>
              <p:cNvSpPr txBox="1">
                <a:spLocks noChangeArrowheads="1"/>
              </p:cNvSpPr>
              <p:nvPr/>
            </p:nvSpPr>
            <p:spPr bwMode="auto">
              <a:xfrm>
                <a:off x="976204" y="1416434"/>
                <a:ext cx="356095" cy="369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5</a:t>
                </a:r>
                <a:r>
                  <a:rPr lang="en-US" baseline="30000">
                    <a:latin typeface="Times New Roman" pitchFamily="18" charset="0"/>
                  </a:rPr>
                  <a:t>/</a:t>
                </a:r>
                <a:endParaRPr lang="ru-RU">
                  <a:latin typeface="Times New Roman" pitchFamily="18" charset="0"/>
                </a:endParaRPr>
              </a:p>
            </p:txBody>
          </p:sp>
          <p:grpSp>
            <p:nvGrpSpPr>
              <p:cNvPr id="98" name="Группа 50"/>
              <p:cNvGrpSpPr>
                <a:grpSpLocks/>
              </p:cNvGrpSpPr>
              <p:nvPr/>
            </p:nvGrpSpPr>
            <p:grpSpPr bwMode="auto">
              <a:xfrm>
                <a:off x="2704718" y="1372731"/>
                <a:ext cx="760867" cy="331749"/>
                <a:chOff x="4773034" y="1646779"/>
                <a:chExt cx="1271567" cy="369332"/>
              </a:xfrm>
            </p:grpSpPr>
            <p:sp>
              <p:nvSpPr>
                <p:cNvPr id="147" name="Line 8"/>
                <p:cNvSpPr>
                  <a:spLocks noChangeShapeType="1"/>
                </p:cNvSpPr>
                <p:nvPr/>
              </p:nvSpPr>
              <p:spPr bwMode="auto">
                <a:xfrm>
                  <a:off x="4773034" y="1882759"/>
                  <a:ext cx="78479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8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5481626" y="1646779"/>
                  <a:ext cx="56297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/>
                    <a:t>……</a:t>
                  </a:r>
                  <a:endParaRPr lang="ru-RU"/>
                </a:p>
              </p:txBody>
            </p:sp>
          </p:grpSp>
          <p:grpSp>
            <p:nvGrpSpPr>
              <p:cNvPr id="99" name="Группа 60"/>
              <p:cNvGrpSpPr>
                <a:grpSpLocks/>
              </p:cNvGrpSpPr>
              <p:nvPr/>
            </p:nvGrpSpPr>
            <p:grpSpPr bwMode="auto">
              <a:xfrm>
                <a:off x="1588" y="1369381"/>
                <a:ext cx="694731" cy="331749"/>
                <a:chOff x="357158" y="1647808"/>
                <a:chExt cx="1161040" cy="369332"/>
              </a:xfrm>
            </p:grpSpPr>
            <p:sp>
              <p:nvSpPr>
                <p:cNvPr id="145" name="Line 8"/>
                <p:cNvSpPr>
                  <a:spLocks noChangeShapeType="1"/>
                </p:cNvSpPr>
                <p:nvPr/>
              </p:nvSpPr>
              <p:spPr bwMode="auto">
                <a:xfrm>
                  <a:off x="733401" y="1884347"/>
                  <a:ext cx="78479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6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357158" y="1647808"/>
                  <a:ext cx="56297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/>
                    <a:t>……</a:t>
                  </a:r>
                  <a:endParaRPr lang="ru-RU"/>
                </a:p>
              </p:txBody>
            </p:sp>
          </p:grpSp>
          <p:grpSp>
            <p:nvGrpSpPr>
              <p:cNvPr id="100" name="Группа 51"/>
              <p:cNvGrpSpPr>
                <a:grpSpLocks/>
              </p:cNvGrpSpPr>
              <p:nvPr/>
            </p:nvGrpSpPr>
            <p:grpSpPr bwMode="auto">
              <a:xfrm>
                <a:off x="645633" y="1125538"/>
                <a:ext cx="371398" cy="248812"/>
                <a:chOff x="1433491" y="1371582"/>
                <a:chExt cx="620683" cy="276999"/>
              </a:xfrm>
            </p:grpSpPr>
            <p:sp>
              <p:nvSpPr>
                <p:cNvPr id="143" name="Line 27"/>
                <p:cNvSpPr>
                  <a:spLocks noChangeShapeType="1"/>
                </p:cNvSpPr>
                <p:nvPr/>
              </p:nvSpPr>
              <p:spPr bwMode="auto">
                <a:xfrm>
                  <a:off x="1528744" y="1643046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3491" y="1371582"/>
                  <a:ext cx="620683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OL207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1" name="Группа 55"/>
              <p:cNvGrpSpPr>
                <a:grpSpLocks/>
              </p:cNvGrpSpPr>
              <p:nvPr/>
            </p:nvGrpSpPr>
            <p:grpSpPr bwMode="auto">
              <a:xfrm>
                <a:off x="2365955" y="1156911"/>
                <a:ext cx="371398" cy="248812"/>
                <a:chOff x="4308507" y="1406509"/>
                <a:chExt cx="620683" cy="276999"/>
              </a:xfrm>
            </p:grpSpPr>
            <p:sp>
              <p:nvSpPr>
                <p:cNvPr id="141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08507" y="1406509"/>
                  <a:ext cx="620683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OL210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  <p:sp>
              <p:nvSpPr>
                <p:cNvPr id="14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308507" y="1643046"/>
                  <a:ext cx="5333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sp>
            <p:nvSpPr>
              <p:cNvPr id="102" name="TextBox 70"/>
              <p:cNvSpPr txBox="1">
                <a:spLocks noChangeArrowheads="1"/>
              </p:cNvSpPr>
              <p:nvPr/>
            </p:nvSpPr>
            <p:spPr bwMode="auto">
              <a:xfrm>
                <a:off x="2352637" y="2564844"/>
                <a:ext cx="347769" cy="369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3</a:t>
                </a:r>
                <a:r>
                  <a:rPr lang="en-US" baseline="30000">
                    <a:latin typeface="Times New Roman" pitchFamily="18" charset="0"/>
                  </a:rPr>
                  <a:t>/</a:t>
                </a:r>
                <a:endParaRPr lang="ru-RU">
                  <a:latin typeface="Times New Roman" pitchFamily="18" charset="0"/>
                </a:endParaRPr>
              </a:p>
            </p:txBody>
          </p:sp>
          <p:sp>
            <p:nvSpPr>
              <p:cNvPr id="103" name="TextBox 71"/>
              <p:cNvSpPr txBox="1">
                <a:spLocks noChangeArrowheads="1"/>
              </p:cNvSpPr>
              <p:nvPr/>
            </p:nvSpPr>
            <p:spPr bwMode="auto">
              <a:xfrm>
                <a:off x="984752" y="2560566"/>
                <a:ext cx="347546" cy="369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5</a:t>
                </a:r>
                <a:r>
                  <a:rPr lang="en-US" baseline="30000">
                    <a:latin typeface="Times New Roman" pitchFamily="18" charset="0"/>
                  </a:rPr>
                  <a:t>/</a:t>
                </a:r>
                <a:endParaRPr lang="ru-RU">
                  <a:latin typeface="Times New Roman" pitchFamily="18" charset="0"/>
                </a:endParaRPr>
              </a:p>
            </p:txBody>
          </p:sp>
          <p:grpSp>
            <p:nvGrpSpPr>
              <p:cNvPr id="104" name="Группа 52"/>
              <p:cNvGrpSpPr>
                <a:grpSpLocks/>
              </p:cNvGrpSpPr>
              <p:nvPr/>
            </p:nvGrpSpPr>
            <p:grpSpPr bwMode="auto">
              <a:xfrm>
                <a:off x="129827" y="1215376"/>
                <a:ext cx="360847" cy="248812"/>
                <a:chOff x="1433491" y="1371582"/>
                <a:chExt cx="603050" cy="276999"/>
              </a:xfrm>
            </p:grpSpPr>
            <p:sp>
              <p:nvSpPr>
                <p:cNvPr id="139" name="Line 27"/>
                <p:cNvSpPr>
                  <a:spLocks noChangeShapeType="1"/>
                </p:cNvSpPr>
                <p:nvPr/>
              </p:nvSpPr>
              <p:spPr bwMode="auto">
                <a:xfrm>
                  <a:off x="1528744" y="1643046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40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3491" y="1371582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Ko533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5" name="Группа 57"/>
              <p:cNvGrpSpPr>
                <a:grpSpLocks/>
              </p:cNvGrpSpPr>
              <p:nvPr/>
            </p:nvGrpSpPr>
            <p:grpSpPr bwMode="auto">
              <a:xfrm>
                <a:off x="2706006" y="2513509"/>
                <a:ext cx="760867" cy="331749"/>
                <a:chOff x="4773034" y="1646779"/>
                <a:chExt cx="1271567" cy="369332"/>
              </a:xfrm>
            </p:grpSpPr>
            <p:sp>
              <p:nvSpPr>
                <p:cNvPr id="137" name="Line 8"/>
                <p:cNvSpPr>
                  <a:spLocks noChangeShapeType="1"/>
                </p:cNvSpPr>
                <p:nvPr/>
              </p:nvSpPr>
              <p:spPr bwMode="auto">
                <a:xfrm>
                  <a:off x="4773034" y="1882759"/>
                  <a:ext cx="78479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38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5481626" y="1646779"/>
                  <a:ext cx="56297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/>
                    <a:t>……</a:t>
                  </a:r>
                  <a:endParaRPr lang="ru-RU"/>
                </a:p>
              </p:txBody>
            </p:sp>
          </p:grpSp>
          <p:grpSp>
            <p:nvGrpSpPr>
              <p:cNvPr id="106" name="Группа 61"/>
              <p:cNvGrpSpPr>
                <a:grpSpLocks/>
              </p:cNvGrpSpPr>
              <p:nvPr/>
            </p:nvGrpSpPr>
            <p:grpSpPr bwMode="auto">
              <a:xfrm>
                <a:off x="1588" y="2524414"/>
                <a:ext cx="694731" cy="331749"/>
                <a:chOff x="357158" y="1647808"/>
                <a:chExt cx="1161040" cy="369332"/>
              </a:xfrm>
            </p:grpSpPr>
            <p:sp>
              <p:nvSpPr>
                <p:cNvPr id="135" name="Line 8"/>
                <p:cNvSpPr>
                  <a:spLocks noChangeShapeType="1"/>
                </p:cNvSpPr>
                <p:nvPr/>
              </p:nvSpPr>
              <p:spPr bwMode="auto">
                <a:xfrm>
                  <a:off x="733401" y="1884347"/>
                  <a:ext cx="78479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36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357158" y="1647808"/>
                  <a:ext cx="56297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/>
                    <a:t>……</a:t>
                  </a:r>
                  <a:endParaRPr lang="ru-RU"/>
                </a:p>
              </p:txBody>
            </p:sp>
          </p:grpSp>
          <p:grpSp>
            <p:nvGrpSpPr>
              <p:cNvPr id="107" name="Группа 64"/>
              <p:cNvGrpSpPr>
                <a:grpSpLocks/>
              </p:cNvGrpSpPr>
              <p:nvPr/>
            </p:nvGrpSpPr>
            <p:grpSpPr bwMode="auto">
              <a:xfrm>
                <a:off x="129827" y="2396077"/>
                <a:ext cx="360847" cy="248812"/>
                <a:chOff x="1433491" y="1371582"/>
                <a:chExt cx="603050" cy="276999"/>
              </a:xfrm>
            </p:grpSpPr>
            <p:sp>
              <p:nvSpPr>
                <p:cNvPr id="133" name="Line 27"/>
                <p:cNvSpPr>
                  <a:spLocks noChangeShapeType="1"/>
                </p:cNvSpPr>
                <p:nvPr/>
              </p:nvSpPr>
              <p:spPr bwMode="auto">
                <a:xfrm>
                  <a:off x="1528744" y="1643046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3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3491" y="1371582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 dirty="0">
                      <a:latin typeface="Times New Roman" pitchFamily="18" charset="0"/>
                    </a:rPr>
                    <a:t>Ko533</a:t>
                  </a:r>
                  <a:endParaRPr lang="ru-RU" sz="1200" dirty="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08" name="Группа 67"/>
              <p:cNvGrpSpPr>
                <a:grpSpLocks/>
              </p:cNvGrpSpPr>
              <p:nvPr/>
            </p:nvGrpSpPr>
            <p:grpSpPr bwMode="auto">
              <a:xfrm>
                <a:off x="2964404" y="1258155"/>
                <a:ext cx="360847" cy="248812"/>
                <a:chOff x="4308507" y="1406509"/>
                <a:chExt cx="603050" cy="276999"/>
              </a:xfrm>
            </p:grpSpPr>
            <p:sp>
              <p:nvSpPr>
                <p:cNvPr id="131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08507" y="1406509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 dirty="0">
                      <a:latin typeface="Times New Roman" pitchFamily="18" charset="0"/>
                    </a:rPr>
                    <a:t>Ko559</a:t>
                  </a:r>
                  <a:endParaRPr lang="ru-RU" sz="1200" dirty="0">
                    <a:latin typeface="Times New Roman" pitchFamily="18" charset="0"/>
                  </a:endParaRPr>
                </a:p>
              </p:txBody>
            </p:sp>
            <p:sp>
              <p:nvSpPr>
                <p:cNvPr id="13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308507" y="1643046"/>
                  <a:ext cx="5333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grpSp>
            <p:nvGrpSpPr>
              <p:cNvPr id="109" name="Группа 70"/>
              <p:cNvGrpSpPr>
                <a:grpSpLocks/>
              </p:cNvGrpSpPr>
              <p:nvPr/>
            </p:nvGrpSpPr>
            <p:grpSpPr bwMode="auto">
              <a:xfrm>
                <a:off x="2962484" y="2403939"/>
                <a:ext cx="360847" cy="248812"/>
                <a:chOff x="4308507" y="1406509"/>
                <a:chExt cx="603050" cy="276999"/>
              </a:xfrm>
            </p:grpSpPr>
            <p:sp>
              <p:nvSpPr>
                <p:cNvPr id="129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08507" y="1406509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Ko559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  <p:sp>
              <p:nvSpPr>
                <p:cNvPr id="130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308507" y="1643046"/>
                  <a:ext cx="5333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grpSp>
            <p:nvGrpSpPr>
              <p:cNvPr id="110" name="Группа 73"/>
              <p:cNvGrpSpPr>
                <a:grpSpLocks/>
              </p:cNvGrpSpPr>
              <p:nvPr/>
            </p:nvGrpSpPr>
            <p:grpSpPr bwMode="auto">
              <a:xfrm>
                <a:off x="1216410" y="2845256"/>
                <a:ext cx="410607" cy="248812"/>
                <a:chOff x="4155695" y="1406509"/>
                <a:chExt cx="686210" cy="276999"/>
              </a:xfrm>
            </p:grpSpPr>
            <p:sp>
              <p:nvSpPr>
                <p:cNvPr id="127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155695" y="1406509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Ko534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  <p:sp>
              <p:nvSpPr>
                <p:cNvPr id="128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308507" y="1643046"/>
                  <a:ext cx="5333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grpSp>
            <p:nvGrpSpPr>
              <p:cNvPr id="111" name="Группа 80"/>
              <p:cNvGrpSpPr>
                <a:grpSpLocks/>
              </p:cNvGrpSpPr>
              <p:nvPr/>
            </p:nvGrpSpPr>
            <p:grpSpPr bwMode="auto">
              <a:xfrm>
                <a:off x="1724760" y="2982149"/>
                <a:ext cx="360847" cy="248812"/>
                <a:chOff x="1436695" y="3437753"/>
                <a:chExt cx="603050" cy="276999"/>
              </a:xfrm>
            </p:grpSpPr>
            <p:sp>
              <p:nvSpPr>
                <p:cNvPr id="125" name="Line 27"/>
                <p:cNvSpPr>
                  <a:spLocks noChangeShapeType="1"/>
                </p:cNvSpPr>
                <p:nvPr/>
              </p:nvSpPr>
              <p:spPr bwMode="auto">
                <a:xfrm>
                  <a:off x="1519244" y="3437753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126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6695" y="3437753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 dirty="0">
                      <a:latin typeface="Times New Roman" pitchFamily="18" charset="0"/>
                    </a:rPr>
                    <a:t>Ko557</a:t>
                  </a:r>
                  <a:endParaRPr lang="ru-RU" sz="1200" dirty="0">
                    <a:latin typeface="Times New Roman" pitchFamily="18" charset="0"/>
                  </a:endParaRPr>
                </a:p>
              </p:txBody>
            </p:sp>
          </p:grpSp>
          <p:cxnSp>
            <p:nvCxnSpPr>
              <p:cNvPr id="112" name="Скругленная соединительная линия 111"/>
              <p:cNvCxnSpPr/>
              <p:nvPr/>
            </p:nvCxnSpPr>
            <p:spPr bwMode="auto">
              <a:xfrm rot="16200000" flipH="1">
                <a:off x="1389857" y="2032794"/>
                <a:ext cx="766762" cy="209550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3" name="Рисунок 48" descr="kr1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96473" y="4000501"/>
                <a:ext cx="954612" cy="17979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4" name="Рисунок 49" descr="121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8816" y="4003352"/>
                <a:ext cx="1521562" cy="1796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15" name="Скругленная соединительная линия 114"/>
              <p:cNvCxnSpPr/>
              <p:nvPr/>
            </p:nvCxnSpPr>
            <p:spPr bwMode="auto">
              <a:xfrm rot="16200000" flipH="1">
                <a:off x="1689894" y="3325019"/>
                <a:ext cx="704850" cy="404812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Скругленная соединительная линия 115"/>
              <p:cNvCxnSpPr/>
              <p:nvPr/>
            </p:nvCxnSpPr>
            <p:spPr bwMode="auto">
              <a:xfrm rot="5400000">
                <a:off x="2096293" y="3037682"/>
                <a:ext cx="1154113" cy="641350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hape 102"/>
              <p:cNvCxnSpPr/>
              <p:nvPr/>
            </p:nvCxnSpPr>
            <p:spPr bwMode="auto">
              <a:xfrm rot="4740000" flipV="1">
                <a:off x="3969" y="3075782"/>
                <a:ext cx="1190625" cy="452437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Скругленная соединительная линия 117"/>
              <p:cNvCxnSpPr/>
              <p:nvPr/>
            </p:nvCxnSpPr>
            <p:spPr bwMode="auto">
              <a:xfrm rot="5400000">
                <a:off x="867569" y="3278982"/>
                <a:ext cx="704850" cy="385762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TextBox 55"/>
              <p:cNvSpPr txBox="1">
                <a:spLocks noChangeArrowheads="1"/>
              </p:cNvSpPr>
              <p:nvPr/>
            </p:nvSpPr>
            <p:spPr bwMode="auto">
              <a:xfrm>
                <a:off x="660182" y="5763496"/>
                <a:ext cx="75854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das1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∆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Правая фигурная скобка 119"/>
              <p:cNvSpPr/>
              <p:nvPr/>
            </p:nvSpPr>
            <p:spPr bwMode="auto">
              <a:xfrm rot="5400000">
                <a:off x="946944" y="5385884"/>
                <a:ext cx="128588" cy="520700"/>
              </a:xfrm>
              <a:prstGeom prst="rightBrac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1" name="Правая фигурная скобка 120"/>
              <p:cNvSpPr/>
              <p:nvPr/>
            </p:nvSpPr>
            <p:spPr bwMode="auto">
              <a:xfrm rot="5400000">
                <a:off x="1540669" y="5449384"/>
                <a:ext cx="128588" cy="520700"/>
              </a:xfrm>
              <a:prstGeom prst="rightBrac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2" name="TextBox 58"/>
              <p:cNvSpPr txBox="1">
                <a:spLocks noChangeArrowheads="1"/>
              </p:cNvSpPr>
              <p:nvPr/>
            </p:nvSpPr>
            <p:spPr bwMode="auto">
              <a:xfrm>
                <a:off x="1394690" y="5756926"/>
                <a:ext cx="54373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WT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Правая фигурная скобка 122"/>
              <p:cNvSpPr/>
              <p:nvPr/>
            </p:nvSpPr>
            <p:spPr bwMode="auto">
              <a:xfrm rot="5400000">
                <a:off x="2294731" y="5541459"/>
                <a:ext cx="192088" cy="349250"/>
              </a:xfrm>
              <a:prstGeom prst="rightBrac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4" name="Правая фигурная скобка 123"/>
              <p:cNvSpPr/>
              <p:nvPr/>
            </p:nvSpPr>
            <p:spPr bwMode="auto">
              <a:xfrm rot="5400000">
                <a:off x="2657475" y="5507328"/>
                <a:ext cx="198437" cy="331788"/>
              </a:xfrm>
              <a:prstGeom prst="rightBrac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" name="Прямоугольник 4"/>
              <p:cNvSpPr/>
              <p:nvPr/>
            </p:nvSpPr>
            <p:spPr bwMode="auto">
              <a:xfrm>
                <a:off x="1403350" y="692150"/>
                <a:ext cx="88998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das1</a:t>
                </a:r>
                <a:r>
                  <a:rPr lang="en-US" sz="2000" b="1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∆</a:t>
                </a:r>
                <a:r>
                  <a:rPr lang="uk-UA" sz="2000" b="1" i="1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k-UA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55"/>
              <p:cNvSpPr txBox="1">
                <a:spLocks noChangeArrowheads="1"/>
              </p:cNvSpPr>
              <p:nvPr/>
            </p:nvSpPr>
            <p:spPr bwMode="auto">
              <a:xfrm>
                <a:off x="1907704" y="5853399"/>
                <a:ext cx="75854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das1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∆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58"/>
              <p:cNvSpPr txBox="1">
                <a:spLocks noChangeArrowheads="1"/>
              </p:cNvSpPr>
              <p:nvPr/>
            </p:nvSpPr>
            <p:spPr bwMode="auto">
              <a:xfrm>
                <a:off x="2642212" y="5846829"/>
                <a:ext cx="54373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WT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1" name="Text Box 29"/>
              <p:cNvSpPr txBox="1">
                <a:spLocks noChangeArrowheads="1"/>
              </p:cNvSpPr>
              <p:nvPr/>
            </p:nvSpPr>
            <p:spPr bwMode="auto">
              <a:xfrm>
                <a:off x="270386" y="3800408"/>
                <a:ext cx="931666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00" b="1" dirty="0" smtClean="0">
                    <a:latin typeface="Times New Roman" pitchFamily="18" charset="0"/>
                  </a:rPr>
                  <a:t>Ko533/Ko534</a:t>
                </a:r>
                <a:endParaRPr lang="ru-RU" sz="1000" b="1" dirty="0">
                  <a:latin typeface="Times New Roman" pitchFamily="18" charset="0"/>
                </a:endParaRPr>
              </a:p>
            </p:txBody>
          </p:sp>
          <p:sp>
            <p:nvSpPr>
              <p:cNvPr id="152" name="Text Box 29"/>
              <p:cNvSpPr txBox="1">
                <a:spLocks noChangeArrowheads="1"/>
              </p:cNvSpPr>
              <p:nvPr/>
            </p:nvSpPr>
            <p:spPr bwMode="auto">
              <a:xfrm>
                <a:off x="2306091" y="3819458"/>
                <a:ext cx="931666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00" b="1" dirty="0" smtClean="0">
                    <a:latin typeface="Times New Roman" pitchFamily="18" charset="0"/>
                  </a:rPr>
                  <a:t>Ko557/Ko559</a:t>
                </a:r>
                <a:endParaRPr lang="ru-RU" sz="1000" b="1" dirty="0">
                  <a:latin typeface="Times New Roman" pitchFamily="18" charset="0"/>
                </a:endParaRPr>
              </a:p>
            </p:txBody>
          </p:sp>
        </p:grpSp>
        <p:sp>
          <p:nvSpPr>
            <p:cNvPr id="153" name="Text Box 29"/>
            <p:cNvSpPr txBox="1">
              <a:spLocks noChangeArrowheads="1"/>
            </p:cNvSpPr>
            <p:nvPr/>
          </p:nvSpPr>
          <p:spPr bwMode="auto">
            <a:xfrm>
              <a:off x="5076056" y="3952808"/>
              <a:ext cx="931666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000" b="1" dirty="0" smtClean="0">
                  <a:latin typeface="Times New Roman" pitchFamily="18" charset="0"/>
                </a:rPr>
                <a:t>Ko535/Ko534</a:t>
              </a:r>
              <a:endParaRPr lang="ru-RU" sz="1000" b="1" dirty="0">
                <a:latin typeface="Times New Roman" pitchFamily="18" charset="0"/>
              </a:endParaRPr>
            </a:p>
          </p:txBody>
        </p:sp>
        <p:grpSp>
          <p:nvGrpSpPr>
            <p:cNvPr id="157" name="Группа 156"/>
            <p:cNvGrpSpPr/>
            <p:nvPr/>
          </p:nvGrpSpPr>
          <p:grpSpPr>
            <a:xfrm>
              <a:off x="5148263" y="1052513"/>
              <a:ext cx="3438353" cy="5514396"/>
              <a:chOff x="5148263" y="1052513"/>
              <a:chExt cx="3438353" cy="5514396"/>
            </a:xfrm>
          </p:grpSpPr>
          <p:pic>
            <p:nvPicPr>
              <p:cNvPr id="18" name="Рисунок 91" descr="kr1tal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323"/>
              <a:stretch>
                <a:fillRect/>
              </a:stretch>
            </p:blipFill>
            <p:spPr bwMode="auto">
              <a:xfrm>
                <a:off x="6622380" y="4151604"/>
                <a:ext cx="1089019" cy="18899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Рисунок 92" descr="122.jpg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48263" y="4151604"/>
                <a:ext cx="1364285" cy="16430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Rectangle 6"/>
              <p:cNvSpPr>
                <a:spLocks noChangeArrowheads="1"/>
              </p:cNvSpPr>
              <p:nvPr/>
            </p:nvSpPr>
            <p:spPr bwMode="auto">
              <a:xfrm>
                <a:off x="6330950" y="1443038"/>
                <a:ext cx="701675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21" name="Rectangle 7"/>
              <p:cNvSpPr>
                <a:spLocks noChangeArrowheads="1"/>
              </p:cNvSpPr>
              <p:nvPr/>
            </p:nvSpPr>
            <p:spPr bwMode="auto">
              <a:xfrm>
                <a:off x="7031856" y="1443047"/>
                <a:ext cx="825396" cy="228597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1600">
                  <a:latin typeface="Times New Roman" pitchFamily="18" charset="0"/>
                </a:endParaRPr>
              </a:p>
            </p:txBody>
          </p:sp>
          <p:sp>
            <p:nvSpPr>
              <p:cNvPr id="22" name="Rectangle 9"/>
              <p:cNvSpPr>
                <a:spLocks noChangeArrowheads="1"/>
              </p:cNvSpPr>
              <p:nvPr/>
            </p:nvSpPr>
            <p:spPr bwMode="auto">
              <a:xfrm>
                <a:off x="5855309" y="2728149"/>
                <a:ext cx="516884" cy="196557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1600">
                  <a:latin typeface="Times New Roman" pitchFamily="18" charset="0"/>
                </a:endParaRPr>
              </a:p>
            </p:txBody>
          </p:sp>
          <p:sp>
            <p:nvSpPr>
              <p:cNvPr id="23" name="Rectangle 10"/>
              <p:cNvSpPr>
                <a:spLocks noChangeArrowheads="1"/>
              </p:cNvSpPr>
              <p:nvPr/>
            </p:nvSpPr>
            <p:spPr bwMode="auto">
              <a:xfrm>
                <a:off x="6336668" y="2728149"/>
                <a:ext cx="654243" cy="230397"/>
              </a:xfrm>
              <a:prstGeom prst="rect">
                <a:avLst/>
              </a:prstGeom>
              <a:solidFill>
                <a:schemeClr val="tx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24" name="Rectangle 11"/>
              <p:cNvSpPr>
                <a:spLocks noChangeArrowheads="1"/>
              </p:cNvSpPr>
              <p:nvPr/>
            </p:nvSpPr>
            <p:spPr bwMode="auto">
              <a:xfrm>
                <a:off x="6996376" y="2728149"/>
                <a:ext cx="825396" cy="228597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1600">
                  <a:latin typeface="Times New Roman" pitchFamily="18" charset="0"/>
                </a:endParaRPr>
              </a:p>
            </p:txBody>
          </p:sp>
          <p:sp>
            <p:nvSpPr>
              <p:cNvPr id="25" name="Text Box 23"/>
              <p:cNvSpPr txBox="1">
                <a:spLocks noChangeArrowheads="1"/>
              </p:cNvSpPr>
              <p:nvPr/>
            </p:nvSpPr>
            <p:spPr bwMode="auto">
              <a:xfrm>
                <a:off x="6025274" y="1376367"/>
                <a:ext cx="563867" cy="338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sz="1600" i="1">
                    <a:latin typeface="Times New Roman" pitchFamily="18" charset="0"/>
                  </a:rPr>
                  <a:t>       TAL2</a:t>
                </a:r>
                <a:endParaRPr lang="ru-RU" sz="1600" i="1">
                  <a:latin typeface="Times New Roman" pitchFamily="18" charset="0"/>
                </a:endParaRPr>
              </a:p>
            </p:txBody>
          </p:sp>
          <p:sp>
            <p:nvSpPr>
              <p:cNvPr id="26" name="Text Box 24"/>
              <p:cNvSpPr txBox="1">
                <a:spLocks noChangeArrowheads="1"/>
              </p:cNvSpPr>
              <p:nvPr/>
            </p:nvSpPr>
            <p:spPr bwMode="auto">
              <a:xfrm>
                <a:off x="6444189" y="2658163"/>
                <a:ext cx="668660" cy="3385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sz="1600" i="1">
                    <a:solidFill>
                      <a:schemeClr val="bg1"/>
                    </a:solidFill>
                    <a:latin typeface="Times New Roman" pitchFamily="18" charset="0"/>
                  </a:rPr>
                  <a:t>ZeoR </a:t>
                </a:r>
                <a:endParaRPr lang="ru-RU" sz="1600" i="1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7" name="Line 28"/>
              <p:cNvSpPr>
                <a:spLocks noChangeShapeType="1"/>
              </p:cNvSpPr>
              <p:nvPr/>
            </p:nvSpPr>
            <p:spPr bwMode="auto">
              <a:xfrm flipH="1">
                <a:off x="7520503" y="3067879"/>
                <a:ext cx="30573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grpSp>
            <p:nvGrpSpPr>
              <p:cNvPr id="28" name="Группа 79"/>
              <p:cNvGrpSpPr>
                <a:grpSpLocks/>
              </p:cNvGrpSpPr>
              <p:nvPr/>
            </p:nvGrpSpPr>
            <p:grpSpPr bwMode="auto">
              <a:xfrm>
                <a:off x="5807993" y="3118668"/>
                <a:ext cx="352500" cy="276997"/>
                <a:chOff x="1436695" y="3437753"/>
                <a:chExt cx="614977" cy="276999"/>
              </a:xfrm>
            </p:grpSpPr>
            <p:sp>
              <p:nvSpPr>
                <p:cNvPr id="83" name="Line 27"/>
                <p:cNvSpPr>
                  <a:spLocks noChangeShapeType="1"/>
                </p:cNvSpPr>
                <p:nvPr/>
              </p:nvSpPr>
              <p:spPr bwMode="auto">
                <a:xfrm>
                  <a:off x="1519244" y="3437753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8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6695" y="3437753"/>
                  <a:ext cx="614977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OL211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29" name="Text Box 30"/>
              <p:cNvSpPr txBox="1">
                <a:spLocks noChangeArrowheads="1"/>
              </p:cNvSpPr>
              <p:nvPr/>
            </p:nvSpPr>
            <p:spPr bwMode="auto">
              <a:xfrm>
                <a:off x="7372218" y="3039302"/>
                <a:ext cx="355770" cy="276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sz="1200">
                    <a:latin typeface="Times New Roman" pitchFamily="18" charset="0"/>
                  </a:rPr>
                  <a:t>OL214</a:t>
                </a:r>
                <a:endParaRPr lang="ru-RU" sz="1200">
                  <a:latin typeface="Times New Roman" pitchFamily="18" charset="0"/>
                </a:endParaRPr>
              </a:p>
            </p:txBody>
          </p:sp>
          <p:sp>
            <p:nvSpPr>
              <p:cNvPr id="30" name="Rectangle 5"/>
              <p:cNvSpPr>
                <a:spLocks noChangeArrowheads="1"/>
              </p:cNvSpPr>
              <p:nvPr/>
            </p:nvSpPr>
            <p:spPr bwMode="auto">
              <a:xfrm>
                <a:off x="5855309" y="1444158"/>
                <a:ext cx="474603" cy="230397"/>
              </a:xfrm>
              <a:prstGeom prst="rect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1600" baseline="30000">
                  <a:latin typeface="Times New Roman" pitchFamily="18" charset="0"/>
                </a:endParaRPr>
              </a:p>
            </p:txBody>
          </p:sp>
          <p:sp>
            <p:nvSpPr>
              <p:cNvPr id="31" name="TextBox 38"/>
              <p:cNvSpPr txBox="1">
                <a:spLocks noChangeArrowheads="1"/>
              </p:cNvSpPr>
              <p:nvPr/>
            </p:nvSpPr>
            <p:spPr bwMode="auto">
              <a:xfrm>
                <a:off x="7326414" y="1368426"/>
                <a:ext cx="557691" cy="369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3</a:t>
                </a:r>
                <a:r>
                  <a:rPr lang="en-US" baseline="30000">
                    <a:latin typeface="Times New Roman" pitchFamily="18" charset="0"/>
                  </a:rPr>
                  <a:t>/</a:t>
                </a:r>
                <a:endParaRPr lang="ru-RU">
                  <a:latin typeface="Times New Roman" pitchFamily="18" charset="0"/>
                </a:endParaRPr>
              </a:p>
            </p:txBody>
          </p:sp>
          <p:sp>
            <p:nvSpPr>
              <p:cNvPr id="32" name="TextBox 39"/>
              <p:cNvSpPr txBox="1">
                <a:spLocks noChangeArrowheads="1"/>
              </p:cNvSpPr>
              <p:nvPr/>
            </p:nvSpPr>
            <p:spPr bwMode="auto">
              <a:xfrm>
                <a:off x="6005270" y="1376363"/>
                <a:ext cx="393368" cy="369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5</a:t>
                </a:r>
                <a:r>
                  <a:rPr lang="en-US" baseline="30000">
                    <a:latin typeface="Times New Roman" pitchFamily="18" charset="0"/>
                  </a:rPr>
                  <a:t>/</a:t>
                </a:r>
                <a:endParaRPr lang="ru-RU">
                  <a:latin typeface="Times New Roman" pitchFamily="18" charset="0"/>
                </a:endParaRPr>
              </a:p>
            </p:txBody>
          </p:sp>
          <p:grpSp>
            <p:nvGrpSpPr>
              <p:cNvPr id="33" name="Группа 50"/>
              <p:cNvGrpSpPr>
                <a:grpSpLocks/>
              </p:cNvGrpSpPr>
              <p:nvPr/>
            </p:nvGrpSpPr>
            <p:grpSpPr bwMode="auto">
              <a:xfrm>
                <a:off x="7857764" y="1327708"/>
                <a:ext cx="728852" cy="369329"/>
                <a:chOff x="4773034" y="1646779"/>
                <a:chExt cx="1271567" cy="369332"/>
              </a:xfrm>
            </p:grpSpPr>
            <p:sp>
              <p:nvSpPr>
                <p:cNvPr id="81" name="Line 8"/>
                <p:cNvSpPr>
                  <a:spLocks noChangeShapeType="1"/>
                </p:cNvSpPr>
                <p:nvPr/>
              </p:nvSpPr>
              <p:spPr bwMode="auto">
                <a:xfrm>
                  <a:off x="4773034" y="1882759"/>
                  <a:ext cx="78479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82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5481626" y="1646779"/>
                  <a:ext cx="56297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/>
                    <a:t>……</a:t>
                  </a:r>
                  <a:endParaRPr lang="ru-RU"/>
                </a:p>
              </p:txBody>
            </p:sp>
          </p:grpSp>
          <p:grpSp>
            <p:nvGrpSpPr>
              <p:cNvPr id="34" name="Группа 60"/>
              <p:cNvGrpSpPr>
                <a:grpSpLocks/>
              </p:cNvGrpSpPr>
              <p:nvPr/>
            </p:nvGrpSpPr>
            <p:grpSpPr bwMode="auto">
              <a:xfrm>
                <a:off x="5189211" y="1417546"/>
                <a:ext cx="665499" cy="369329"/>
                <a:chOff x="357158" y="1741376"/>
                <a:chExt cx="1161040" cy="369332"/>
              </a:xfrm>
            </p:grpSpPr>
            <p:sp>
              <p:nvSpPr>
                <p:cNvPr id="79" name="Line 8"/>
                <p:cNvSpPr>
                  <a:spLocks noChangeShapeType="1"/>
                </p:cNvSpPr>
                <p:nvPr/>
              </p:nvSpPr>
              <p:spPr bwMode="auto">
                <a:xfrm>
                  <a:off x="733401" y="1884347"/>
                  <a:ext cx="78479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80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357158" y="1741376"/>
                  <a:ext cx="56297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/>
                    <a:t>……</a:t>
                  </a:r>
                  <a:endParaRPr lang="ru-RU"/>
                </a:p>
              </p:txBody>
            </p:sp>
          </p:grpSp>
          <p:grpSp>
            <p:nvGrpSpPr>
              <p:cNvPr id="35" name="Группа 51"/>
              <p:cNvGrpSpPr>
                <a:grpSpLocks/>
              </p:cNvGrpSpPr>
              <p:nvPr/>
            </p:nvGrpSpPr>
            <p:grpSpPr bwMode="auto">
              <a:xfrm>
                <a:off x="5806156" y="1052513"/>
                <a:ext cx="352500" cy="276997"/>
                <a:chOff x="1433491" y="1371582"/>
                <a:chExt cx="614977" cy="276999"/>
              </a:xfrm>
            </p:grpSpPr>
            <p:sp>
              <p:nvSpPr>
                <p:cNvPr id="77" name="Line 27"/>
                <p:cNvSpPr>
                  <a:spLocks noChangeShapeType="1"/>
                </p:cNvSpPr>
                <p:nvPr/>
              </p:nvSpPr>
              <p:spPr bwMode="auto">
                <a:xfrm>
                  <a:off x="1528744" y="1643046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78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3491" y="1371582"/>
                  <a:ext cx="614977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OL211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36" name="Группа 55"/>
              <p:cNvGrpSpPr>
                <a:grpSpLocks/>
              </p:cNvGrpSpPr>
              <p:nvPr/>
            </p:nvGrpSpPr>
            <p:grpSpPr bwMode="auto">
              <a:xfrm>
                <a:off x="7454092" y="1087440"/>
                <a:ext cx="355770" cy="276997"/>
                <a:chOff x="4308507" y="1406509"/>
                <a:chExt cx="620683" cy="276999"/>
              </a:xfrm>
            </p:grpSpPr>
            <p:sp>
              <p:nvSpPr>
                <p:cNvPr id="75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08507" y="1406509"/>
                  <a:ext cx="620683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OL214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  <p:sp>
              <p:nvSpPr>
                <p:cNvPr id="7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308507" y="1643046"/>
                  <a:ext cx="5333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sp>
            <p:nvSpPr>
              <p:cNvPr id="37" name="TextBox 70"/>
              <p:cNvSpPr txBox="1">
                <a:spLocks noChangeArrowheads="1"/>
              </p:cNvSpPr>
              <p:nvPr/>
            </p:nvSpPr>
            <p:spPr bwMode="auto">
              <a:xfrm>
                <a:off x="7326414" y="2654863"/>
                <a:ext cx="413700" cy="369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3</a:t>
                </a:r>
                <a:r>
                  <a:rPr lang="en-US" baseline="30000">
                    <a:latin typeface="Times New Roman" pitchFamily="18" charset="0"/>
                  </a:rPr>
                  <a:t>/</a:t>
                </a:r>
                <a:endParaRPr lang="ru-RU">
                  <a:latin typeface="Times New Roman" pitchFamily="18" charset="0"/>
                </a:endParaRPr>
              </a:p>
            </p:txBody>
          </p:sp>
          <p:sp>
            <p:nvSpPr>
              <p:cNvPr id="38" name="TextBox 71"/>
              <p:cNvSpPr txBox="1">
                <a:spLocks noChangeArrowheads="1"/>
              </p:cNvSpPr>
              <p:nvPr/>
            </p:nvSpPr>
            <p:spPr bwMode="auto">
              <a:xfrm>
                <a:off x="6012213" y="2650101"/>
                <a:ext cx="503971" cy="369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>
                    <a:latin typeface="Times New Roman" pitchFamily="18" charset="0"/>
                  </a:rPr>
                  <a:t>5</a:t>
                </a:r>
                <a:r>
                  <a:rPr lang="en-US" baseline="30000">
                    <a:latin typeface="Times New Roman" pitchFamily="18" charset="0"/>
                  </a:rPr>
                  <a:t>/</a:t>
                </a:r>
                <a:endParaRPr lang="ru-RU">
                  <a:latin typeface="Times New Roman" pitchFamily="18" charset="0"/>
                </a:endParaRPr>
              </a:p>
            </p:txBody>
          </p:sp>
          <p:grpSp>
            <p:nvGrpSpPr>
              <p:cNvPr id="39" name="Группа 52"/>
              <p:cNvGrpSpPr>
                <a:grpSpLocks/>
              </p:cNvGrpSpPr>
              <p:nvPr/>
            </p:nvGrpSpPr>
            <p:grpSpPr bwMode="auto">
              <a:xfrm>
                <a:off x="5312054" y="1152528"/>
                <a:ext cx="345663" cy="276997"/>
                <a:chOff x="1433491" y="1371582"/>
                <a:chExt cx="603050" cy="276999"/>
              </a:xfrm>
            </p:grpSpPr>
            <p:sp>
              <p:nvSpPr>
                <p:cNvPr id="73" name="Line 27"/>
                <p:cNvSpPr>
                  <a:spLocks noChangeShapeType="1"/>
                </p:cNvSpPr>
                <p:nvPr/>
              </p:nvSpPr>
              <p:spPr bwMode="auto">
                <a:xfrm>
                  <a:off x="1528744" y="1643046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74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3491" y="1371582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Ko535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40" name="Группа 57"/>
              <p:cNvGrpSpPr>
                <a:grpSpLocks/>
              </p:cNvGrpSpPr>
              <p:nvPr/>
            </p:nvGrpSpPr>
            <p:grpSpPr bwMode="auto">
              <a:xfrm>
                <a:off x="7818053" y="2612002"/>
                <a:ext cx="728852" cy="369329"/>
                <a:chOff x="4773034" y="1646779"/>
                <a:chExt cx="1271567" cy="369332"/>
              </a:xfrm>
            </p:grpSpPr>
            <p:sp>
              <p:nvSpPr>
                <p:cNvPr id="71" name="Line 8"/>
                <p:cNvSpPr>
                  <a:spLocks noChangeShapeType="1"/>
                </p:cNvSpPr>
                <p:nvPr/>
              </p:nvSpPr>
              <p:spPr bwMode="auto">
                <a:xfrm>
                  <a:off x="4773034" y="1882759"/>
                  <a:ext cx="78479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72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5481626" y="1646779"/>
                  <a:ext cx="56297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/>
                    <a:t>……</a:t>
                  </a:r>
                  <a:endParaRPr lang="ru-RU"/>
                </a:p>
              </p:txBody>
            </p:sp>
          </p:grpSp>
          <p:grpSp>
            <p:nvGrpSpPr>
              <p:cNvPr id="41" name="Группа 61"/>
              <p:cNvGrpSpPr>
                <a:grpSpLocks/>
              </p:cNvGrpSpPr>
              <p:nvPr/>
            </p:nvGrpSpPr>
            <p:grpSpPr bwMode="auto">
              <a:xfrm>
                <a:off x="5189211" y="2609853"/>
                <a:ext cx="665499" cy="369329"/>
                <a:chOff x="357158" y="1647808"/>
                <a:chExt cx="1161040" cy="369332"/>
              </a:xfrm>
            </p:grpSpPr>
            <p:sp>
              <p:nvSpPr>
                <p:cNvPr id="69" name="Line 8"/>
                <p:cNvSpPr>
                  <a:spLocks noChangeShapeType="1"/>
                </p:cNvSpPr>
                <p:nvPr/>
              </p:nvSpPr>
              <p:spPr bwMode="auto">
                <a:xfrm>
                  <a:off x="733401" y="1884347"/>
                  <a:ext cx="784797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70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357158" y="1647808"/>
                  <a:ext cx="56297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/>
                    <a:t>……</a:t>
                  </a:r>
                  <a:endParaRPr lang="ru-RU"/>
                </a:p>
              </p:txBody>
            </p:sp>
          </p:grpSp>
          <p:grpSp>
            <p:nvGrpSpPr>
              <p:cNvPr id="42" name="Группа 64"/>
              <p:cNvGrpSpPr>
                <a:grpSpLocks/>
              </p:cNvGrpSpPr>
              <p:nvPr/>
            </p:nvGrpSpPr>
            <p:grpSpPr bwMode="auto">
              <a:xfrm>
                <a:off x="5312054" y="2466978"/>
                <a:ext cx="345663" cy="276997"/>
                <a:chOff x="1433491" y="1371582"/>
                <a:chExt cx="603050" cy="276999"/>
              </a:xfrm>
            </p:grpSpPr>
            <p:sp>
              <p:nvSpPr>
                <p:cNvPr id="67" name="Line 27"/>
                <p:cNvSpPr>
                  <a:spLocks noChangeShapeType="1"/>
                </p:cNvSpPr>
                <p:nvPr/>
              </p:nvSpPr>
              <p:spPr bwMode="auto">
                <a:xfrm>
                  <a:off x="1528744" y="1643046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68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3491" y="1371582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Ko535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43" name="Группа 67"/>
              <p:cNvGrpSpPr>
                <a:grpSpLocks/>
              </p:cNvGrpSpPr>
              <p:nvPr/>
            </p:nvGrpSpPr>
            <p:grpSpPr bwMode="auto">
              <a:xfrm>
                <a:off x="8027360" y="1200153"/>
                <a:ext cx="345663" cy="276997"/>
                <a:chOff x="4308507" y="1406509"/>
                <a:chExt cx="603050" cy="276999"/>
              </a:xfrm>
            </p:grpSpPr>
            <p:sp>
              <p:nvSpPr>
                <p:cNvPr id="65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08507" y="1406509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Ko558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  <p:sp>
              <p:nvSpPr>
                <p:cNvPr id="6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308507" y="1643046"/>
                  <a:ext cx="5333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grpSp>
            <p:nvGrpSpPr>
              <p:cNvPr id="44" name="Группа 70"/>
              <p:cNvGrpSpPr>
                <a:grpSpLocks/>
              </p:cNvGrpSpPr>
              <p:nvPr/>
            </p:nvGrpSpPr>
            <p:grpSpPr bwMode="auto">
              <a:xfrm>
                <a:off x="7929963" y="2504302"/>
                <a:ext cx="362042" cy="276997"/>
                <a:chOff x="4308507" y="1406509"/>
                <a:chExt cx="631625" cy="276999"/>
              </a:xfrm>
            </p:grpSpPr>
            <p:sp>
              <p:nvSpPr>
                <p:cNvPr id="63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37082" y="1406509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Ko558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  <p:sp>
              <p:nvSpPr>
                <p:cNvPr id="64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308507" y="1643046"/>
                  <a:ext cx="5333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grpSp>
            <p:nvGrpSpPr>
              <p:cNvPr id="45" name="Группа 73"/>
              <p:cNvGrpSpPr>
                <a:grpSpLocks/>
              </p:cNvGrpSpPr>
              <p:nvPr/>
            </p:nvGrpSpPr>
            <p:grpSpPr bwMode="auto">
              <a:xfrm>
                <a:off x="6231260" y="2967040"/>
                <a:ext cx="410225" cy="276997"/>
                <a:chOff x="4126219" y="1406509"/>
                <a:chExt cx="715686" cy="276999"/>
              </a:xfrm>
            </p:grpSpPr>
            <p:sp>
              <p:nvSpPr>
                <p:cNvPr id="61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126219" y="1406509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Ko534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  <p:sp>
              <p:nvSpPr>
                <p:cNvPr id="6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308507" y="1643046"/>
                  <a:ext cx="5333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</p:grpSp>
          <p:grpSp>
            <p:nvGrpSpPr>
              <p:cNvPr id="46" name="Группа 80"/>
              <p:cNvGrpSpPr>
                <a:grpSpLocks/>
              </p:cNvGrpSpPr>
              <p:nvPr/>
            </p:nvGrpSpPr>
            <p:grpSpPr bwMode="auto">
              <a:xfrm>
                <a:off x="6696089" y="3109914"/>
                <a:ext cx="345663" cy="276997"/>
                <a:chOff x="1436695" y="3437753"/>
                <a:chExt cx="603050" cy="276999"/>
              </a:xfrm>
            </p:grpSpPr>
            <p:sp>
              <p:nvSpPr>
                <p:cNvPr id="59" name="Line 27"/>
                <p:cNvSpPr>
                  <a:spLocks noChangeShapeType="1"/>
                </p:cNvSpPr>
                <p:nvPr/>
              </p:nvSpPr>
              <p:spPr bwMode="auto">
                <a:xfrm>
                  <a:off x="1519244" y="3437753"/>
                  <a:ext cx="457199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uk-UA"/>
                </a:p>
              </p:txBody>
            </p:sp>
            <p:sp>
              <p:nvSpPr>
                <p:cNvPr id="60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436695" y="3437753"/>
                  <a:ext cx="60305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r>
                    <a:rPr lang="en-US" sz="1200">
                      <a:latin typeface="Times New Roman" pitchFamily="18" charset="0"/>
                    </a:rPr>
                    <a:t>Ko557</a:t>
                  </a:r>
                  <a:endParaRPr lang="ru-RU" sz="1200">
                    <a:latin typeface="Times New Roman" pitchFamily="18" charset="0"/>
                  </a:endParaRPr>
                </a:p>
              </p:txBody>
            </p:sp>
          </p:grpSp>
          <p:cxnSp>
            <p:nvCxnSpPr>
              <p:cNvPr id="47" name="Скругленная соединительная линия 46"/>
              <p:cNvCxnSpPr/>
              <p:nvPr/>
            </p:nvCxnSpPr>
            <p:spPr bwMode="auto">
              <a:xfrm rot="16200000" flipH="1">
                <a:off x="6337300" y="2078038"/>
                <a:ext cx="852488" cy="201612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Скругленная соединительная линия 47"/>
              <p:cNvCxnSpPr/>
              <p:nvPr/>
            </p:nvCxnSpPr>
            <p:spPr bwMode="auto">
              <a:xfrm rot="16200000" flipH="1">
                <a:off x="6719888" y="3522662"/>
                <a:ext cx="704850" cy="327025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Скругленная соединительная линия 48"/>
              <p:cNvCxnSpPr/>
              <p:nvPr/>
            </p:nvCxnSpPr>
            <p:spPr bwMode="auto">
              <a:xfrm rot="5400000">
                <a:off x="7115969" y="3139281"/>
                <a:ext cx="1143000" cy="655638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hape 102"/>
              <p:cNvCxnSpPr/>
              <p:nvPr/>
            </p:nvCxnSpPr>
            <p:spPr bwMode="auto">
              <a:xfrm rot="4740000" flipV="1">
                <a:off x="5099050" y="3259138"/>
                <a:ext cx="1325563" cy="433387"/>
              </a:xfrm>
              <a:prstGeom prst="curvedConnector3">
                <a:avLst>
                  <a:gd name="adj1" fmla="val 50000"/>
                </a:avLst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Скругленная соединительная линия 50"/>
              <p:cNvCxnSpPr/>
              <p:nvPr/>
            </p:nvCxnSpPr>
            <p:spPr bwMode="auto">
              <a:xfrm rot="5400000">
                <a:off x="5922169" y="3480594"/>
                <a:ext cx="785812" cy="368300"/>
              </a:xfrm>
              <a:prstGeom prst="curvedConnector3">
                <a:avLst>
                  <a:gd name="adj1" fmla="val 50000"/>
                </a:avLst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Правая фигурная скобка 51"/>
              <p:cNvSpPr/>
              <p:nvPr/>
            </p:nvSpPr>
            <p:spPr bwMode="auto">
              <a:xfrm rot="5400000">
                <a:off x="6186488" y="5402553"/>
                <a:ext cx="142875" cy="498475"/>
              </a:xfrm>
              <a:prstGeom prst="rightBrac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3" name="Правая фигурная скобка 52"/>
              <p:cNvSpPr/>
              <p:nvPr/>
            </p:nvSpPr>
            <p:spPr bwMode="auto">
              <a:xfrm rot="5400000">
                <a:off x="6940550" y="5999453"/>
                <a:ext cx="214313" cy="376237"/>
              </a:xfrm>
              <a:prstGeom prst="rightBrac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4" name="Правая фигурная скобка 53"/>
              <p:cNvSpPr/>
              <p:nvPr/>
            </p:nvSpPr>
            <p:spPr bwMode="auto">
              <a:xfrm rot="5400000">
                <a:off x="7365206" y="5860547"/>
                <a:ext cx="214313" cy="368300"/>
              </a:xfrm>
              <a:prstGeom prst="rightBrac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55" name="Правая фигурная скобка 54"/>
              <p:cNvSpPr/>
              <p:nvPr/>
            </p:nvSpPr>
            <p:spPr bwMode="auto">
              <a:xfrm rot="5400000">
                <a:off x="5640388" y="5312065"/>
                <a:ext cx="142875" cy="498475"/>
              </a:xfrm>
              <a:prstGeom prst="rightBrac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" name="TextBox 55"/>
              <p:cNvSpPr txBox="1">
                <a:spLocks noChangeArrowheads="1"/>
              </p:cNvSpPr>
              <p:nvPr/>
            </p:nvSpPr>
            <p:spPr bwMode="auto">
              <a:xfrm>
                <a:off x="5237969" y="5915896"/>
                <a:ext cx="68480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tal2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∆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58"/>
              <p:cNvSpPr txBox="1">
                <a:spLocks noChangeArrowheads="1"/>
              </p:cNvSpPr>
              <p:nvPr/>
            </p:nvSpPr>
            <p:spPr bwMode="auto">
              <a:xfrm>
                <a:off x="5972477" y="5909326"/>
                <a:ext cx="54373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WT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55"/>
              <p:cNvSpPr txBox="1">
                <a:spLocks noChangeArrowheads="1"/>
              </p:cNvSpPr>
              <p:nvPr/>
            </p:nvSpPr>
            <p:spPr bwMode="auto">
              <a:xfrm>
                <a:off x="6588224" y="6197577"/>
                <a:ext cx="68480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tal2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∆</a:t>
                </a:r>
                <a:endParaRPr lang="ru-RU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58"/>
              <p:cNvSpPr txBox="1">
                <a:spLocks noChangeArrowheads="1"/>
              </p:cNvSpPr>
              <p:nvPr/>
            </p:nvSpPr>
            <p:spPr bwMode="auto">
              <a:xfrm>
                <a:off x="7322732" y="6191007"/>
                <a:ext cx="543739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WT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4" name="Text Box 29"/>
              <p:cNvSpPr txBox="1">
                <a:spLocks noChangeArrowheads="1"/>
              </p:cNvSpPr>
              <p:nvPr/>
            </p:nvSpPr>
            <p:spPr bwMode="auto">
              <a:xfrm>
                <a:off x="6516462" y="3978813"/>
                <a:ext cx="931666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000" b="1" dirty="0" smtClean="0">
                    <a:latin typeface="Times New Roman" pitchFamily="18" charset="0"/>
                  </a:rPr>
                  <a:t>Ko557/Ko558</a:t>
                </a:r>
                <a:endParaRPr lang="ru-RU" sz="1000" b="1" dirty="0">
                  <a:latin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709730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Экран (4:3)</PresentationFormat>
  <Paragraphs>57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2017-07-07T10:59:28Z</dcterms:created>
  <dcterms:modified xsi:type="dcterms:W3CDTF">2017-07-07T10:59:52Z</dcterms:modified>
</cp:coreProperties>
</file>