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5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7179D9-162F-46BE-ADA0-F7CCE0E0A1BB}" type="datetimeFigureOut">
              <a:rPr lang="ru-RU" smtClean="0"/>
              <a:t>07.07.2017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5A06A0-19A1-43CE-912B-4902AEA405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32010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236757-5DBD-4E23-8D50-295F006C33D6}" type="slidenum">
              <a:rPr lang="uk-UA" smtClean="0"/>
              <a:t>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344955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07.07.2017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07.07.2017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07.07.2017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07.07.2017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07.07.2017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07.07.2017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07.07.2017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2267744" y="1575842"/>
            <a:ext cx="6048672" cy="5151671"/>
            <a:chOff x="2267744" y="1575842"/>
            <a:chExt cx="6048672" cy="5151671"/>
          </a:xfrm>
        </p:grpSpPr>
        <p:grpSp>
          <p:nvGrpSpPr>
            <p:cNvPr id="5" name="Группа 4"/>
            <p:cNvGrpSpPr/>
            <p:nvPr/>
          </p:nvGrpSpPr>
          <p:grpSpPr>
            <a:xfrm>
              <a:off x="2267744" y="1575842"/>
              <a:ext cx="6048672" cy="2407156"/>
              <a:chOff x="2267744" y="1575842"/>
              <a:chExt cx="6048672" cy="2407156"/>
            </a:xfrm>
          </p:grpSpPr>
          <p:cxnSp>
            <p:nvCxnSpPr>
              <p:cNvPr id="154" name="Скругленная соединительная линия 86"/>
              <p:cNvCxnSpPr/>
              <p:nvPr/>
            </p:nvCxnSpPr>
            <p:spPr bwMode="auto">
              <a:xfrm rot="16200000" flipH="1">
                <a:off x="3899227" y="2370917"/>
                <a:ext cx="612000" cy="199681"/>
              </a:xfrm>
              <a:prstGeom prst="curvedConnector3">
                <a:avLst>
                  <a:gd name="adj1" fmla="val 50000"/>
                </a:avLst>
              </a:prstGeom>
              <a:ln w="15875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" name="Группа 3"/>
              <p:cNvGrpSpPr/>
              <p:nvPr/>
            </p:nvGrpSpPr>
            <p:grpSpPr>
              <a:xfrm>
                <a:off x="2411760" y="2851795"/>
                <a:ext cx="5904656" cy="1131203"/>
                <a:chOff x="2478435" y="2851795"/>
                <a:chExt cx="5680968" cy="1131203"/>
              </a:xfrm>
            </p:grpSpPr>
            <p:sp>
              <p:nvSpPr>
                <p:cNvPr id="114" name="Rectangle 10"/>
                <p:cNvSpPr>
                  <a:spLocks noChangeArrowheads="1"/>
                </p:cNvSpPr>
                <p:nvPr/>
              </p:nvSpPr>
              <p:spPr bwMode="auto">
                <a:xfrm>
                  <a:off x="4062610" y="3187096"/>
                  <a:ext cx="828000" cy="206954"/>
                </a:xfrm>
                <a:prstGeom prst="rect">
                  <a:avLst/>
                </a:prstGeom>
                <a:solidFill>
                  <a:schemeClr val="tx1">
                    <a:lumMod val="85000"/>
                    <a:lumOff val="15000"/>
                  </a:schemeClr>
                </a:solidFill>
                <a:ln w="1587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>
                    <a:latin typeface="Calibri" pitchFamily="34" charset="0"/>
                  </a:endParaRPr>
                </a:p>
              </p:txBody>
            </p:sp>
            <p:sp>
              <p:nvSpPr>
                <p:cNvPr id="118" name="Rectangle 9"/>
                <p:cNvSpPr>
                  <a:spLocks noChangeArrowheads="1"/>
                </p:cNvSpPr>
                <p:nvPr/>
              </p:nvSpPr>
              <p:spPr bwMode="auto">
                <a:xfrm>
                  <a:off x="3386721" y="3189477"/>
                  <a:ext cx="684000" cy="205337"/>
                </a:xfrm>
                <a:prstGeom prst="rect">
                  <a:avLst/>
                </a:prstGeom>
                <a:solidFill>
                  <a:schemeClr val="bg1"/>
                </a:solidFill>
                <a:ln w="1587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lang="ru-RU" sz="1600">
                    <a:latin typeface="Times New Roman" pitchFamily="18" charset="0"/>
                  </a:endParaRPr>
                </a:p>
              </p:txBody>
            </p:sp>
            <p:sp>
              <p:nvSpPr>
                <p:cNvPr id="121" name="Text Box 24"/>
                <p:cNvSpPr txBox="1">
                  <a:spLocks noChangeArrowheads="1"/>
                </p:cNvSpPr>
                <p:nvPr/>
              </p:nvSpPr>
              <p:spPr bwMode="auto">
                <a:xfrm>
                  <a:off x="4101912" y="3123616"/>
                  <a:ext cx="808235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ctr"/>
                  <a:r>
                    <a:rPr lang="en-US" sz="1400" i="1" dirty="0" smtClean="0">
                      <a:solidFill>
                        <a:schemeClr val="bg1"/>
                      </a:solidFill>
                      <a:latin typeface="Times New Roman" pitchFamily="18" charset="0"/>
                    </a:rPr>
                    <a:t>hphNT1</a:t>
                  </a:r>
                  <a:r>
                    <a:rPr lang="en-US" sz="1400" i="1" dirty="0" smtClean="0">
                      <a:latin typeface="Times New Roman" pitchFamily="18" charset="0"/>
                    </a:rPr>
                    <a:t> </a:t>
                  </a:r>
                  <a:endParaRPr lang="ru-RU" sz="1400" i="1" dirty="0">
                    <a:latin typeface="Times New Roman" pitchFamily="18" charset="0"/>
                  </a:endParaRPr>
                </a:p>
              </p:txBody>
            </p:sp>
            <p:sp>
              <p:nvSpPr>
                <p:cNvPr id="123" name="Text Box 29"/>
                <p:cNvSpPr txBox="1">
                  <a:spLocks noChangeArrowheads="1"/>
                </p:cNvSpPr>
                <p:nvPr/>
              </p:nvSpPr>
              <p:spPr bwMode="auto">
                <a:xfrm>
                  <a:off x="3260998" y="2897267"/>
                  <a:ext cx="601447" cy="26161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1100" dirty="0" smtClean="0">
                      <a:latin typeface="Times New Roman" pitchFamily="18" charset="0"/>
                    </a:rPr>
                    <a:t>OK170</a:t>
                  </a:r>
                  <a:endParaRPr lang="ru-RU" sz="1100" dirty="0">
                    <a:latin typeface="Times New Roman" pitchFamily="18" charset="0"/>
                  </a:endParaRPr>
                </a:p>
              </p:txBody>
            </p:sp>
            <p:sp>
              <p:nvSpPr>
                <p:cNvPr id="137" name="TextBox 71"/>
                <p:cNvSpPr txBox="1">
                  <a:spLocks noChangeArrowheads="1"/>
                </p:cNvSpPr>
                <p:nvPr/>
              </p:nvSpPr>
              <p:spPr bwMode="auto">
                <a:xfrm>
                  <a:off x="3563131" y="3116989"/>
                  <a:ext cx="450531" cy="33855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sz="1600" dirty="0">
                      <a:latin typeface="Times New Roman" pitchFamily="18" charset="0"/>
                    </a:rPr>
                    <a:t>5</a:t>
                  </a:r>
                  <a:r>
                    <a:rPr lang="en-US" sz="1600" baseline="30000" dirty="0" smtClean="0">
                      <a:latin typeface="Times New Roman" pitchFamily="18" charset="0"/>
                    </a:rPr>
                    <a:t>/</a:t>
                  </a:r>
                  <a:endParaRPr lang="ru-RU" sz="1600" dirty="0">
                    <a:latin typeface="Times New Roman" pitchFamily="18" charset="0"/>
                  </a:endParaRPr>
                </a:p>
              </p:txBody>
            </p:sp>
            <p:sp>
              <p:nvSpPr>
                <p:cNvPr id="142" name="Line 8"/>
                <p:cNvSpPr>
                  <a:spLocks noChangeShapeType="1"/>
                </p:cNvSpPr>
                <p:nvPr/>
              </p:nvSpPr>
              <p:spPr bwMode="auto">
                <a:xfrm>
                  <a:off x="2850053" y="3293306"/>
                  <a:ext cx="538575" cy="0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uk-UA"/>
                </a:p>
              </p:txBody>
            </p:sp>
            <p:sp>
              <p:nvSpPr>
                <p:cNvPr id="143" name="TextBox 58"/>
                <p:cNvSpPr txBox="1">
                  <a:spLocks noChangeArrowheads="1"/>
                </p:cNvSpPr>
                <p:nvPr/>
              </p:nvSpPr>
              <p:spPr bwMode="auto">
                <a:xfrm>
                  <a:off x="2478435" y="3049256"/>
                  <a:ext cx="386347" cy="33174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dirty="0">
                      <a:latin typeface="Calibri" pitchFamily="34" charset="0"/>
                    </a:rPr>
                    <a:t>……</a:t>
                  </a:r>
                  <a:endParaRPr lang="ru-RU" dirty="0">
                    <a:latin typeface="Calibri" pitchFamily="34" charset="0"/>
                  </a:endParaRPr>
                </a:p>
              </p:txBody>
            </p:sp>
            <p:sp>
              <p:nvSpPr>
                <p:cNvPr id="144" name="Text Box 29"/>
                <p:cNvSpPr txBox="1">
                  <a:spLocks noChangeArrowheads="1"/>
                </p:cNvSpPr>
                <p:nvPr/>
              </p:nvSpPr>
              <p:spPr bwMode="auto">
                <a:xfrm>
                  <a:off x="2716913" y="2952500"/>
                  <a:ext cx="601447" cy="26161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1100" dirty="0" smtClean="0">
                      <a:latin typeface="Times New Roman" pitchFamily="18" charset="0"/>
                    </a:rPr>
                    <a:t>OK176</a:t>
                  </a:r>
                  <a:endParaRPr lang="ru-RU" sz="1100" dirty="0">
                    <a:latin typeface="Times New Roman" pitchFamily="18" charset="0"/>
                  </a:endParaRPr>
                </a:p>
              </p:txBody>
            </p:sp>
            <p:sp>
              <p:nvSpPr>
                <p:cNvPr id="145" name="Line 27"/>
                <p:cNvSpPr>
                  <a:spLocks noChangeShapeType="1"/>
                </p:cNvSpPr>
                <p:nvPr/>
              </p:nvSpPr>
              <p:spPr bwMode="auto">
                <a:xfrm>
                  <a:off x="3400844" y="3119636"/>
                  <a:ext cx="330302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uk-UA"/>
                </a:p>
              </p:txBody>
            </p:sp>
            <p:sp>
              <p:nvSpPr>
                <p:cNvPr id="90" name="TextBox 59"/>
                <p:cNvSpPr txBox="1">
                  <a:spLocks noChangeArrowheads="1"/>
                </p:cNvSpPr>
                <p:nvPr/>
              </p:nvSpPr>
              <p:spPr bwMode="auto">
                <a:xfrm>
                  <a:off x="6062791" y="3429000"/>
                  <a:ext cx="2096612" cy="55399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algn="ctr"/>
                  <a:r>
                    <a:rPr lang="en-US" sz="1000" i="1" dirty="0" smtClean="0">
                      <a:latin typeface="Times New Roman" pitchFamily="18" charset="0"/>
                      <a:cs typeface="Times New Roman" pitchFamily="18" charset="0"/>
                    </a:rPr>
                    <a:t>O. </a:t>
                  </a:r>
                  <a:r>
                    <a:rPr lang="uk-UA" sz="1000" i="1" dirty="0" smtClean="0">
                      <a:latin typeface="Times New Roman" pitchFamily="18" charset="0"/>
                      <a:cs typeface="Times New Roman" pitchFamily="18" charset="0"/>
                    </a:rPr>
                    <a:t>р</a:t>
                  </a:r>
                  <a:r>
                    <a:rPr lang="en-US" sz="1000" i="1" dirty="0" err="1">
                      <a:latin typeface="Times New Roman" pitchFamily="18" charset="0"/>
                      <a:cs typeface="Times New Roman" pitchFamily="18" charset="0"/>
                    </a:rPr>
                    <a:t>olymorpha</a:t>
                  </a:r>
                  <a:r>
                    <a:rPr lang="en-US" sz="1000" dirty="0">
                      <a:latin typeface="Times New Roman" pitchFamily="18" charset="0"/>
                      <a:cs typeface="Times New Roman" pitchFamily="18" charset="0"/>
                    </a:rPr>
                    <a:t>  </a:t>
                  </a:r>
                  <a:endParaRPr lang="en-US" sz="1000" dirty="0" smtClean="0">
                    <a:latin typeface="Times New Roman" pitchFamily="18" charset="0"/>
                    <a:cs typeface="Times New Roman" pitchFamily="18" charset="0"/>
                  </a:endParaRPr>
                </a:p>
                <a:p>
                  <a:pPr algn="ctr"/>
                  <a:r>
                    <a:rPr lang="en-US" sz="1000" dirty="0" smtClean="0">
                      <a:latin typeface="Times New Roman" pitchFamily="18" charset="0"/>
                      <a:cs typeface="Times New Roman" pitchFamily="18" charset="0"/>
                    </a:rPr>
                    <a:t>NCYC495 </a:t>
                  </a:r>
                  <a:r>
                    <a:rPr lang="en-US" sz="1000" i="1" dirty="0" smtClean="0">
                      <a:latin typeface="Times New Roman" pitchFamily="18" charset="0"/>
                      <a:cs typeface="Times New Roman" pitchFamily="18" charset="0"/>
                    </a:rPr>
                    <a:t>leu1-1 </a:t>
                  </a:r>
                  <a:r>
                    <a:rPr lang="en-US" sz="1000" i="1" dirty="0">
                      <a:latin typeface="Times New Roman" pitchFamily="18" charset="0"/>
                      <a:cs typeface="Times New Roman" pitchFamily="18" charset="0"/>
                    </a:rPr>
                    <a:t>pYNR1-TKL1</a:t>
                  </a:r>
                  <a:endParaRPr lang="ru-RU" sz="1000" dirty="0">
                    <a:latin typeface="Times New Roman" pitchFamily="18" charset="0"/>
                    <a:cs typeface="Times New Roman" pitchFamily="18" charset="0"/>
                  </a:endParaRPr>
                </a:p>
                <a:p>
                  <a:pPr algn="ctr"/>
                  <a:r>
                    <a:rPr lang="en-US" sz="1000" dirty="0" smtClean="0">
                      <a:latin typeface="Times New Roman" pitchFamily="18" charset="0"/>
                      <a:cs typeface="Times New Roman" pitchFamily="18" charset="0"/>
                    </a:rPr>
                    <a:t>genomic DNA</a:t>
                  </a:r>
                  <a:endParaRPr lang="ru-RU" sz="1000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74" name="Rectangle 6"/>
                <p:cNvSpPr>
                  <a:spLocks noChangeArrowheads="1"/>
                </p:cNvSpPr>
                <p:nvPr/>
              </p:nvSpPr>
              <p:spPr bwMode="auto">
                <a:xfrm>
                  <a:off x="4895229" y="3188568"/>
                  <a:ext cx="468000" cy="204788"/>
                </a:xfrm>
                <a:prstGeom prst="rect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  <a:ln w="1587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>
                    <a:latin typeface="+mn-lt"/>
                  </a:endParaRPr>
                </a:p>
              </p:txBody>
            </p:sp>
            <p:sp>
              <p:nvSpPr>
                <p:cNvPr id="75" name="Rectangle 7"/>
                <p:cNvSpPr>
                  <a:spLocks noChangeArrowheads="1"/>
                </p:cNvSpPr>
                <p:nvPr/>
              </p:nvSpPr>
              <p:spPr bwMode="auto">
                <a:xfrm>
                  <a:off x="5253607" y="3188527"/>
                  <a:ext cx="790571" cy="205337"/>
                </a:xfrm>
                <a:prstGeom prst="rect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 w="1587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lang="ru-RU" sz="1600">
                    <a:latin typeface="Times New Roman" pitchFamily="18" charset="0"/>
                  </a:endParaRPr>
                </a:p>
              </p:txBody>
            </p:sp>
            <p:sp>
              <p:nvSpPr>
                <p:cNvPr id="76" name="Text Box 23"/>
                <p:cNvSpPr txBox="1">
                  <a:spLocks noChangeArrowheads="1"/>
                </p:cNvSpPr>
                <p:nvPr/>
              </p:nvSpPr>
              <p:spPr bwMode="auto">
                <a:xfrm>
                  <a:off x="5095162" y="3128611"/>
                  <a:ext cx="830054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ctr"/>
                  <a:r>
                    <a:rPr lang="en-US" sz="1400" i="1">
                      <a:latin typeface="Times New Roman" pitchFamily="18" charset="0"/>
                    </a:rPr>
                    <a:t>      </a:t>
                  </a:r>
                  <a:r>
                    <a:rPr lang="en-US" sz="1400" i="1" smtClean="0">
                      <a:latin typeface="Times New Roman" pitchFamily="18" charset="0"/>
                    </a:rPr>
                    <a:t>TKL1</a:t>
                  </a:r>
                  <a:endParaRPr lang="ru-RU" sz="1400" i="1" dirty="0">
                    <a:latin typeface="Times New Roman" pitchFamily="18" charset="0"/>
                  </a:endParaRPr>
                </a:p>
              </p:txBody>
            </p:sp>
            <p:sp>
              <p:nvSpPr>
                <p:cNvPr id="77" name="Line 8"/>
                <p:cNvSpPr>
                  <a:spLocks noChangeShapeType="1"/>
                </p:cNvSpPr>
                <p:nvPr/>
              </p:nvSpPr>
              <p:spPr bwMode="auto">
                <a:xfrm>
                  <a:off x="6042113" y="3296891"/>
                  <a:ext cx="538575" cy="0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uk-UA"/>
                </a:p>
              </p:txBody>
            </p:sp>
            <p:sp>
              <p:nvSpPr>
                <p:cNvPr id="78" name="TextBox 57"/>
                <p:cNvSpPr txBox="1">
                  <a:spLocks noChangeArrowheads="1"/>
                </p:cNvSpPr>
                <p:nvPr/>
              </p:nvSpPr>
              <p:spPr bwMode="auto">
                <a:xfrm>
                  <a:off x="6528381" y="3052961"/>
                  <a:ext cx="386347" cy="33174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dirty="0">
                      <a:latin typeface="Calibri" pitchFamily="34" charset="0"/>
                    </a:rPr>
                    <a:t>……</a:t>
                  </a:r>
                  <a:endParaRPr lang="ru-RU" dirty="0">
                    <a:latin typeface="Calibri" pitchFamily="34" charset="0"/>
                  </a:endParaRPr>
                </a:p>
              </p:txBody>
            </p:sp>
            <p:sp>
              <p:nvSpPr>
                <p:cNvPr id="80" name="Text Box 30"/>
                <p:cNvSpPr txBox="1">
                  <a:spLocks noChangeArrowheads="1"/>
                </p:cNvSpPr>
                <p:nvPr/>
              </p:nvSpPr>
              <p:spPr bwMode="auto">
                <a:xfrm>
                  <a:off x="6152734" y="2922922"/>
                  <a:ext cx="601447" cy="26161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1100" dirty="0" smtClean="0">
                      <a:latin typeface="Times New Roman" pitchFamily="18" charset="0"/>
                    </a:rPr>
                    <a:t>OK102</a:t>
                  </a:r>
                  <a:endParaRPr lang="ru-RU" sz="1100" dirty="0">
                    <a:latin typeface="Times New Roman" pitchFamily="18" charset="0"/>
                  </a:endParaRPr>
                </a:p>
              </p:txBody>
            </p:sp>
            <p:sp>
              <p:nvSpPr>
                <p:cNvPr id="81" name="Line 28"/>
                <p:cNvSpPr>
                  <a:spLocks noChangeShapeType="1"/>
                </p:cNvSpPr>
                <p:nvPr/>
              </p:nvSpPr>
              <p:spPr bwMode="auto">
                <a:xfrm flipH="1">
                  <a:off x="6224083" y="3182815"/>
                  <a:ext cx="330302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uk-UA"/>
                </a:p>
              </p:txBody>
            </p:sp>
            <p:sp>
              <p:nvSpPr>
                <p:cNvPr id="82" name="Line 27"/>
                <p:cNvSpPr>
                  <a:spLocks noChangeShapeType="1"/>
                </p:cNvSpPr>
                <p:nvPr/>
              </p:nvSpPr>
              <p:spPr bwMode="auto">
                <a:xfrm>
                  <a:off x="4883961" y="3088404"/>
                  <a:ext cx="330301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uk-UA"/>
                </a:p>
              </p:txBody>
            </p:sp>
            <p:sp>
              <p:nvSpPr>
                <p:cNvPr id="83" name="Line 28"/>
                <p:cNvSpPr>
                  <a:spLocks noChangeShapeType="1"/>
                </p:cNvSpPr>
                <p:nvPr/>
              </p:nvSpPr>
              <p:spPr bwMode="auto">
                <a:xfrm flipH="1">
                  <a:off x="5710434" y="3438525"/>
                  <a:ext cx="330301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uk-UA"/>
                </a:p>
              </p:txBody>
            </p:sp>
            <p:sp>
              <p:nvSpPr>
                <p:cNvPr id="84" name="TextBox 39"/>
                <p:cNvSpPr txBox="1">
                  <a:spLocks noChangeArrowheads="1"/>
                </p:cNvSpPr>
                <p:nvPr/>
              </p:nvSpPr>
              <p:spPr bwMode="auto">
                <a:xfrm>
                  <a:off x="4721349" y="3193530"/>
                  <a:ext cx="697854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sz="1400" baseline="30000" dirty="0" smtClean="0">
                      <a:solidFill>
                        <a:schemeClr val="bg1"/>
                      </a:solidFill>
                      <a:latin typeface="Times New Roman" pitchFamily="18" charset="0"/>
                    </a:rPr>
                    <a:t>YNR1pr</a:t>
                  </a:r>
                  <a:endParaRPr lang="ru-RU" sz="1400" i="1" dirty="0">
                    <a:solidFill>
                      <a:schemeClr val="bg1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10" name="Line 27"/>
                <p:cNvSpPr>
                  <a:spLocks noChangeShapeType="1"/>
                </p:cNvSpPr>
                <p:nvPr/>
              </p:nvSpPr>
              <p:spPr bwMode="auto">
                <a:xfrm>
                  <a:off x="4322090" y="3139827"/>
                  <a:ext cx="330302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uk-UA"/>
                </a:p>
              </p:txBody>
            </p:sp>
            <p:sp>
              <p:nvSpPr>
                <p:cNvPr id="111" name="Line 28"/>
                <p:cNvSpPr>
                  <a:spLocks noChangeShapeType="1"/>
                </p:cNvSpPr>
                <p:nvPr/>
              </p:nvSpPr>
              <p:spPr bwMode="auto">
                <a:xfrm flipH="1">
                  <a:off x="4267969" y="3427859"/>
                  <a:ext cx="330302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uk-UA"/>
                </a:p>
              </p:txBody>
            </p:sp>
            <p:sp>
              <p:nvSpPr>
                <p:cNvPr id="112" name="Text Box 29"/>
                <p:cNvSpPr txBox="1">
                  <a:spLocks noChangeArrowheads="1"/>
                </p:cNvSpPr>
                <p:nvPr/>
              </p:nvSpPr>
              <p:spPr bwMode="auto">
                <a:xfrm>
                  <a:off x="4141919" y="3374901"/>
                  <a:ext cx="601447" cy="26161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ctr"/>
                  <a:r>
                    <a:rPr lang="en-US" sz="1100" dirty="0" smtClean="0">
                      <a:latin typeface="Times New Roman" pitchFamily="18" charset="0"/>
                    </a:rPr>
                    <a:t>OK123</a:t>
                  </a:r>
                  <a:endParaRPr lang="ru-RU" sz="1100" dirty="0">
                    <a:latin typeface="Times New Roman" pitchFamily="18" charset="0"/>
                  </a:endParaRPr>
                </a:p>
              </p:txBody>
            </p:sp>
            <p:sp>
              <p:nvSpPr>
                <p:cNvPr id="113" name="Text Box 29"/>
                <p:cNvSpPr txBox="1">
                  <a:spLocks noChangeArrowheads="1"/>
                </p:cNvSpPr>
                <p:nvPr/>
              </p:nvSpPr>
              <p:spPr bwMode="auto">
                <a:xfrm>
                  <a:off x="4151444" y="2924092"/>
                  <a:ext cx="601447" cy="26161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ctr"/>
                  <a:r>
                    <a:rPr lang="en-US" sz="1100" dirty="0" smtClean="0">
                      <a:latin typeface="Times New Roman" pitchFamily="18" charset="0"/>
                    </a:rPr>
                    <a:t>OK121</a:t>
                  </a:r>
                  <a:endParaRPr lang="ru-RU" sz="1100" dirty="0">
                    <a:latin typeface="Times New Roman" pitchFamily="18" charset="0"/>
                  </a:endParaRPr>
                </a:p>
              </p:txBody>
            </p:sp>
            <p:sp>
              <p:nvSpPr>
                <p:cNvPr id="156" name="Line 28"/>
                <p:cNvSpPr>
                  <a:spLocks noChangeShapeType="1"/>
                </p:cNvSpPr>
                <p:nvPr/>
              </p:nvSpPr>
              <p:spPr bwMode="auto">
                <a:xfrm flipH="1">
                  <a:off x="4921374" y="3446909"/>
                  <a:ext cx="330302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uk-UA"/>
                </a:p>
              </p:txBody>
            </p:sp>
            <p:sp>
              <p:nvSpPr>
                <p:cNvPr id="157" name="Text Box 29"/>
                <p:cNvSpPr txBox="1">
                  <a:spLocks noChangeArrowheads="1"/>
                </p:cNvSpPr>
                <p:nvPr/>
              </p:nvSpPr>
              <p:spPr bwMode="auto">
                <a:xfrm>
                  <a:off x="4748783" y="2851795"/>
                  <a:ext cx="601447" cy="26161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1100" dirty="0" smtClean="0">
                      <a:latin typeface="Times New Roman" pitchFamily="18" charset="0"/>
                    </a:rPr>
                    <a:t>OK172</a:t>
                  </a:r>
                  <a:endParaRPr lang="ru-RU" sz="1100" dirty="0">
                    <a:latin typeface="Times New Roman" pitchFamily="18" charset="0"/>
                  </a:endParaRPr>
                </a:p>
              </p:txBody>
            </p:sp>
            <p:sp>
              <p:nvSpPr>
                <p:cNvPr id="158" name="Text Box 29"/>
                <p:cNvSpPr txBox="1">
                  <a:spLocks noChangeArrowheads="1"/>
                </p:cNvSpPr>
                <p:nvPr/>
              </p:nvSpPr>
              <p:spPr bwMode="auto">
                <a:xfrm>
                  <a:off x="4807823" y="3424034"/>
                  <a:ext cx="601447" cy="26161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1100" dirty="0" smtClean="0">
                      <a:latin typeface="Times New Roman" pitchFamily="18" charset="0"/>
                    </a:rPr>
                    <a:t>OK173</a:t>
                  </a:r>
                  <a:endParaRPr lang="ru-RU" sz="1100" dirty="0">
                    <a:latin typeface="Times New Roman" pitchFamily="18" charset="0"/>
                  </a:endParaRPr>
                </a:p>
              </p:txBody>
            </p:sp>
            <p:sp>
              <p:nvSpPr>
                <p:cNvPr id="159" name="Line 28"/>
                <p:cNvSpPr>
                  <a:spLocks noChangeShapeType="1"/>
                </p:cNvSpPr>
                <p:nvPr/>
              </p:nvSpPr>
              <p:spPr bwMode="auto">
                <a:xfrm flipH="1">
                  <a:off x="3721621" y="3442717"/>
                  <a:ext cx="330301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uk-UA"/>
                </a:p>
              </p:txBody>
            </p:sp>
            <p:sp>
              <p:nvSpPr>
                <p:cNvPr id="162" name="Line 27"/>
                <p:cNvSpPr>
                  <a:spLocks noChangeShapeType="1"/>
                </p:cNvSpPr>
                <p:nvPr/>
              </p:nvSpPr>
              <p:spPr bwMode="auto">
                <a:xfrm>
                  <a:off x="5263527" y="3130302"/>
                  <a:ext cx="330302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uk-UA"/>
                </a:p>
              </p:txBody>
            </p:sp>
            <p:sp>
              <p:nvSpPr>
                <p:cNvPr id="163" name="Text Box 29"/>
                <p:cNvSpPr txBox="1">
                  <a:spLocks noChangeArrowheads="1"/>
                </p:cNvSpPr>
                <p:nvPr/>
              </p:nvSpPr>
              <p:spPr bwMode="auto">
                <a:xfrm>
                  <a:off x="5192190" y="2927995"/>
                  <a:ext cx="601447" cy="26161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1100" dirty="0" smtClean="0">
                      <a:latin typeface="Times New Roman" pitchFamily="18" charset="0"/>
                    </a:rPr>
                    <a:t>OK174</a:t>
                  </a:r>
                  <a:endParaRPr lang="ru-RU" sz="1100" dirty="0">
                    <a:latin typeface="Times New Roman" pitchFamily="18" charset="0"/>
                  </a:endParaRPr>
                </a:p>
              </p:txBody>
            </p:sp>
            <p:sp>
              <p:nvSpPr>
                <p:cNvPr id="164" name="Text Box 29"/>
                <p:cNvSpPr txBox="1">
                  <a:spLocks noChangeArrowheads="1"/>
                </p:cNvSpPr>
                <p:nvPr/>
              </p:nvSpPr>
              <p:spPr bwMode="auto">
                <a:xfrm>
                  <a:off x="5557563" y="3425175"/>
                  <a:ext cx="601447" cy="26161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1100" dirty="0" smtClean="0">
                      <a:latin typeface="Times New Roman" pitchFamily="18" charset="0"/>
                    </a:rPr>
                    <a:t>OK175</a:t>
                  </a:r>
                  <a:endParaRPr lang="ru-RU" sz="1100" dirty="0">
                    <a:latin typeface="Times New Roman" pitchFamily="18" charset="0"/>
                  </a:endParaRPr>
                </a:p>
              </p:txBody>
            </p:sp>
            <p:sp>
              <p:nvSpPr>
                <p:cNvPr id="165" name="Line 27"/>
                <p:cNvSpPr>
                  <a:spLocks noChangeShapeType="1"/>
                </p:cNvSpPr>
                <p:nvPr/>
              </p:nvSpPr>
              <p:spPr bwMode="auto">
                <a:xfrm>
                  <a:off x="2864021" y="3206502"/>
                  <a:ext cx="330302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uk-UA"/>
                </a:p>
              </p:txBody>
            </p:sp>
            <p:sp>
              <p:nvSpPr>
                <p:cNvPr id="173" name="Text Box 29"/>
                <p:cNvSpPr txBox="1">
                  <a:spLocks noChangeArrowheads="1"/>
                </p:cNvSpPr>
                <p:nvPr/>
              </p:nvSpPr>
              <p:spPr bwMode="auto">
                <a:xfrm>
                  <a:off x="3579439" y="3424034"/>
                  <a:ext cx="601447" cy="26161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1100" dirty="0" smtClean="0">
                      <a:latin typeface="Times New Roman" pitchFamily="18" charset="0"/>
                    </a:rPr>
                    <a:t>OK171</a:t>
                  </a:r>
                  <a:endParaRPr lang="ru-RU" sz="1100" dirty="0"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3" name="Группа 2"/>
              <p:cNvGrpSpPr/>
              <p:nvPr/>
            </p:nvGrpSpPr>
            <p:grpSpPr>
              <a:xfrm>
                <a:off x="2267744" y="1575842"/>
                <a:ext cx="4824536" cy="957357"/>
                <a:chOff x="2400873" y="1575842"/>
                <a:chExt cx="4415556" cy="957357"/>
              </a:xfrm>
            </p:grpSpPr>
            <p:sp>
              <p:nvSpPr>
                <p:cNvPr id="117" name="Rectangle 7"/>
                <p:cNvSpPr>
                  <a:spLocks noChangeArrowheads="1"/>
                </p:cNvSpPr>
                <p:nvPr/>
              </p:nvSpPr>
              <p:spPr bwMode="auto">
                <a:xfrm>
                  <a:off x="4062238" y="1889882"/>
                  <a:ext cx="790571" cy="205337"/>
                </a:xfrm>
                <a:prstGeom prst="rect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 w="1587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lang="ru-RU" sz="1600">
                    <a:latin typeface="Times New Roman" pitchFamily="18" charset="0"/>
                  </a:endParaRPr>
                </a:p>
              </p:txBody>
            </p:sp>
            <p:sp>
              <p:nvSpPr>
                <p:cNvPr id="120" name="Text Box 23"/>
                <p:cNvSpPr txBox="1">
                  <a:spLocks noChangeArrowheads="1"/>
                </p:cNvSpPr>
                <p:nvPr/>
              </p:nvSpPr>
              <p:spPr bwMode="auto">
                <a:xfrm>
                  <a:off x="3896889" y="1810916"/>
                  <a:ext cx="824813" cy="33855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ctr"/>
                  <a:r>
                    <a:rPr lang="en-US" sz="1600" i="1" dirty="0">
                      <a:latin typeface="Times New Roman" pitchFamily="18" charset="0"/>
                    </a:rPr>
                    <a:t>      </a:t>
                  </a:r>
                  <a:r>
                    <a:rPr lang="en-US" sz="1400" i="1" dirty="0" smtClean="0">
                      <a:latin typeface="Times New Roman" pitchFamily="18" charset="0"/>
                    </a:rPr>
                    <a:t>TKL1</a:t>
                  </a:r>
                  <a:endParaRPr lang="ru-RU" sz="1400" i="1" dirty="0">
                    <a:latin typeface="Times New Roman" pitchFamily="18" charset="0"/>
                  </a:endParaRPr>
                </a:p>
              </p:txBody>
            </p:sp>
            <p:sp>
              <p:nvSpPr>
                <p:cNvPr id="125" name="Rectangle 5"/>
                <p:cNvSpPr>
                  <a:spLocks noChangeArrowheads="1"/>
                </p:cNvSpPr>
                <p:nvPr/>
              </p:nvSpPr>
              <p:spPr bwMode="auto">
                <a:xfrm>
                  <a:off x="3383136" y="1882157"/>
                  <a:ext cx="684000" cy="208800"/>
                </a:xfrm>
                <a:prstGeom prst="rect">
                  <a:avLst/>
                </a:prstGeom>
                <a:solidFill>
                  <a:schemeClr val="bg1"/>
                </a:solidFill>
                <a:ln w="1587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lang="ru-RU" sz="1600" baseline="30000">
                    <a:latin typeface="Times New Roman" pitchFamily="18" charset="0"/>
                  </a:endParaRPr>
                </a:p>
              </p:txBody>
            </p:sp>
            <p:sp>
              <p:nvSpPr>
                <p:cNvPr id="127" name="TextBox 39"/>
                <p:cNvSpPr txBox="1">
                  <a:spLocks noChangeArrowheads="1"/>
                </p:cNvSpPr>
                <p:nvPr/>
              </p:nvSpPr>
              <p:spPr bwMode="auto">
                <a:xfrm>
                  <a:off x="3425338" y="1810916"/>
                  <a:ext cx="570598" cy="33855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sz="1600" dirty="0" smtClean="0">
                      <a:latin typeface="Times New Roman" pitchFamily="18" charset="0"/>
                    </a:rPr>
                    <a:t>5</a:t>
                  </a:r>
                  <a:r>
                    <a:rPr lang="en-US" sz="1600" baseline="30000" dirty="0" smtClean="0">
                      <a:latin typeface="Times New Roman" pitchFamily="18" charset="0"/>
                    </a:rPr>
                    <a:t>/ </a:t>
                  </a:r>
                  <a:endParaRPr lang="ru-RU" sz="1600" i="1" dirty="0">
                    <a:latin typeface="Times New Roman" pitchFamily="18" charset="0"/>
                  </a:endParaRPr>
                </a:p>
              </p:txBody>
            </p:sp>
            <p:sp>
              <p:nvSpPr>
                <p:cNvPr id="128" name="Line 8"/>
                <p:cNvSpPr>
                  <a:spLocks noChangeShapeType="1"/>
                </p:cNvSpPr>
                <p:nvPr/>
              </p:nvSpPr>
              <p:spPr bwMode="auto">
                <a:xfrm>
                  <a:off x="4860032" y="1998246"/>
                  <a:ext cx="538575" cy="0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uk-UA"/>
                </a:p>
              </p:txBody>
            </p:sp>
            <p:sp>
              <p:nvSpPr>
                <p:cNvPr id="129" name="TextBox 57"/>
                <p:cNvSpPr txBox="1">
                  <a:spLocks noChangeArrowheads="1"/>
                </p:cNvSpPr>
                <p:nvPr/>
              </p:nvSpPr>
              <p:spPr bwMode="auto">
                <a:xfrm>
                  <a:off x="5346300" y="1754316"/>
                  <a:ext cx="386347" cy="33174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dirty="0">
                      <a:latin typeface="Calibri" pitchFamily="34" charset="0"/>
                    </a:rPr>
                    <a:t>……</a:t>
                  </a:r>
                  <a:endParaRPr lang="ru-RU" dirty="0">
                    <a:latin typeface="Calibri" pitchFamily="34" charset="0"/>
                  </a:endParaRPr>
                </a:p>
              </p:txBody>
            </p:sp>
            <p:sp>
              <p:nvSpPr>
                <p:cNvPr id="130" name="Line 8"/>
                <p:cNvSpPr>
                  <a:spLocks noChangeShapeType="1"/>
                </p:cNvSpPr>
                <p:nvPr/>
              </p:nvSpPr>
              <p:spPr bwMode="auto">
                <a:xfrm>
                  <a:off x="2837864" y="1995398"/>
                  <a:ext cx="538575" cy="0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uk-UA"/>
                </a:p>
              </p:txBody>
            </p:sp>
            <p:sp>
              <p:nvSpPr>
                <p:cNvPr id="131" name="TextBox 58"/>
                <p:cNvSpPr txBox="1">
                  <a:spLocks noChangeArrowheads="1"/>
                </p:cNvSpPr>
                <p:nvPr/>
              </p:nvSpPr>
              <p:spPr bwMode="auto">
                <a:xfrm>
                  <a:off x="2400873" y="1761741"/>
                  <a:ext cx="386347" cy="33174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dirty="0">
                      <a:latin typeface="Calibri" pitchFamily="34" charset="0"/>
                    </a:rPr>
                    <a:t>……</a:t>
                  </a:r>
                  <a:endParaRPr lang="ru-RU" dirty="0">
                    <a:latin typeface="Calibri" pitchFamily="34" charset="0"/>
                  </a:endParaRPr>
                </a:p>
              </p:txBody>
            </p:sp>
            <p:sp>
              <p:nvSpPr>
                <p:cNvPr id="138" name="Text Box 29"/>
                <p:cNvSpPr txBox="1">
                  <a:spLocks noChangeArrowheads="1"/>
                </p:cNvSpPr>
                <p:nvPr/>
              </p:nvSpPr>
              <p:spPr bwMode="auto">
                <a:xfrm>
                  <a:off x="2749063" y="1647974"/>
                  <a:ext cx="601447" cy="26161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1100" dirty="0" smtClean="0">
                      <a:latin typeface="Times New Roman" pitchFamily="18" charset="0"/>
                    </a:rPr>
                    <a:t>OK176</a:t>
                  </a:r>
                  <a:endParaRPr lang="ru-RU" sz="1100" dirty="0">
                    <a:latin typeface="Times New Roman" pitchFamily="18" charset="0"/>
                  </a:endParaRPr>
                </a:p>
              </p:txBody>
            </p:sp>
            <p:sp>
              <p:nvSpPr>
                <p:cNvPr id="139" name="Line 27"/>
                <p:cNvSpPr>
                  <a:spLocks noChangeShapeType="1"/>
                </p:cNvSpPr>
                <p:nvPr/>
              </p:nvSpPr>
              <p:spPr bwMode="auto">
                <a:xfrm>
                  <a:off x="2847664" y="1891814"/>
                  <a:ext cx="330302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uk-UA"/>
                </a:p>
              </p:txBody>
            </p:sp>
            <p:sp>
              <p:nvSpPr>
                <p:cNvPr id="147" name="Line 28"/>
                <p:cNvSpPr>
                  <a:spLocks noChangeShapeType="1"/>
                </p:cNvSpPr>
                <p:nvPr/>
              </p:nvSpPr>
              <p:spPr bwMode="auto">
                <a:xfrm flipH="1">
                  <a:off x="5032714" y="1874645"/>
                  <a:ext cx="330302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uk-UA"/>
                </a:p>
              </p:txBody>
            </p:sp>
            <p:sp>
              <p:nvSpPr>
                <p:cNvPr id="89" name="TextBox 59"/>
                <p:cNvSpPr txBox="1">
                  <a:spLocks noChangeArrowheads="1"/>
                </p:cNvSpPr>
                <p:nvPr/>
              </p:nvSpPr>
              <p:spPr bwMode="auto">
                <a:xfrm>
                  <a:off x="4788024" y="1979201"/>
                  <a:ext cx="2028405" cy="55399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algn="ctr"/>
                  <a:r>
                    <a:rPr lang="en-US" sz="1000" i="1" dirty="0" smtClean="0">
                      <a:latin typeface="Times New Roman" pitchFamily="18" charset="0"/>
                      <a:cs typeface="Times New Roman" pitchFamily="18" charset="0"/>
                    </a:rPr>
                    <a:t>O.</a:t>
                  </a:r>
                  <a:r>
                    <a:rPr lang="uk-UA" sz="1000" i="1" dirty="0" smtClean="0">
                      <a:latin typeface="Times New Roman" pitchFamily="18" charset="0"/>
                      <a:cs typeface="Times New Roman" pitchFamily="18" charset="0"/>
                    </a:rPr>
                    <a:t> р</a:t>
                  </a:r>
                  <a:r>
                    <a:rPr lang="en-US" sz="1000" i="1" dirty="0" err="1">
                      <a:latin typeface="Times New Roman" pitchFamily="18" charset="0"/>
                      <a:cs typeface="Times New Roman" pitchFamily="18" charset="0"/>
                    </a:rPr>
                    <a:t>olymorph</a:t>
                  </a:r>
                  <a:r>
                    <a:rPr lang="en-US" sz="1000" dirty="0" err="1">
                      <a:latin typeface="Times New Roman" pitchFamily="18" charset="0"/>
                      <a:cs typeface="Times New Roman" pitchFamily="18" charset="0"/>
                    </a:rPr>
                    <a:t>a</a:t>
                  </a:r>
                  <a:r>
                    <a:rPr lang="en-US" sz="1000" dirty="0">
                      <a:latin typeface="Times New Roman" pitchFamily="18" charset="0"/>
                      <a:cs typeface="Times New Roman" pitchFamily="18" charset="0"/>
                    </a:rPr>
                    <a:t>  </a:t>
                  </a:r>
                  <a:endParaRPr lang="en-US" sz="1000" dirty="0" smtClean="0">
                    <a:latin typeface="Times New Roman" pitchFamily="18" charset="0"/>
                    <a:cs typeface="Times New Roman" pitchFamily="18" charset="0"/>
                  </a:endParaRPr>
                </a:p>
                <a:p>
                  <a:pPr algn="ctr"/>
                  <a:r>
                    <a:rPr lang="en-US" sz="1000" dirty="0" smtClean="0">
                      <a:latin typeface="Times New Roman" pitchFamily="18" charset="0"/>
                      <a:cs typeface="Times New Roman" pitchFamily="18" charset="0"/>
                    </a:rPr>
                    <a:t>NCYC495 </a:t>
                  </a:r>
                  <a:r>
                    <a:rPr lang="en-US" sz="1000" i="1" dirty="0" smtClean="0">
                      <a:latin typeface="Times New Roman" pitchFamily="18" charset="0"/>
                      <a:cs typeface="Times New Roman" pitchFamily="18" charset="0"/>
                    </a:rPr>
                    <a:t>leu1-1</a:t>
                  </a:r>
                </a:p>
                <a:p>
                  <a:pPr algn="ctr"/>
                  <a:r>
                    <a:rPr lang="en-US" sz="1000" dirty="0">
                      <a:latin typeface="Times New Roman" pitchFamily="18" charset="0"/>
                      <a:cs typeface="Times New Roman" pitchFamily="18" charset="0"/>
                    </a:rPr>
                    <a:t>g</a:t>
                  </a:r>
                  <a:r>
                    <a:rPr lang="en-US" sz="1000" dirty="0" smtClean="0">
                      <a:latin typeface="Times New Roman" pitchFamily="18" charset="0"/>
                      <a:cs typeface="Times New Roman" pitchFamily="18" charset="0"/>
                    </a:rPr>
                    <a:t>enomic DNA</a:t>
                  </a:r>
                  <a:endParaRPr lang="ru-RU" sz="1000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66" name="Text Box 30"/>
                <p:cNvSpPr txBox="1">
                  <a:spLocks noChangeArrowheads="1"/>
                </p:cNvSpPr>
                <p:nvPr/>
              </p:nvSpPr>
              <p:spPr bwMode="auto">
                <a:xfrm>
                  <a:off x="4987291" y="1648110"/>
                  <a:ext cx="601447" cy="26161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1100" dirty="0" smtClean="0">
                      <a:latin typeface="Times New Roman" pitchFamily="18" charset="0"/>
                    </a:rPr>
                    <a:t>OK102</a:t>
                  </a:r>
                  <a:endParaRPr lang="ru-RU" sz="1100" dirty="0">
                    <a:latin typeface="Times New Roman" pitchFamily="18" charset="0"/>
                  </a:endParaRPr>
                </a:p>
              </p:txBody>
            </p:sp>
            <p:sp>
              <p:nvSpPr>
                <p:cNvPr id="167" name="Line 28"/>
                <p:cNvSpPr>
                  <a:spLocks noChangeShapeType="1"/>
                </p:cNvSpPr>
                <p:nvPr/>
              </p:nvSpPr>
              <p:spPr bwMode="auto">
                <a:xfrm flipH="1">
                  <a:off x="4495130" y="2162572"/>
                  <a:ext cx="330301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uk-UA"/>
                </a:p>
              </p:txBody>
            </p:sp>
            <p:sp>
              <p:nvSpPr>
                <p:cNvPr id="168" name="Line 27"/>
                <p:cNvSpPr>
                  <a:spLocks noChangeShapeType="1"/>
                </p:cNvSpPr>
                <p:nvPr/>
              </p:nvSpPr>
              <p:spPr bwMode="auto">
                <a:xfrm>
                  <a:off x="4048223" y="1816249"/>
                  <a:ext cx="330302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uk-UA"/>
                </a:p>
              </p:txBody>
            </p:sp>
            <p:sp>
              <p:nvSpPr>
                <p:cNvPr id="171" name="Text Box 29"/>
                <p:cNvSpPr txBox="1">
                  <a:spLocks noChangeArrowheads="1"/>
                </p:cNvSpPr>
                <p:nvPr/>
              </p:nvSpPr>
              <p:spPr bwMode="auto">
                <a:xfrm>
                  <a:off x="4370834" y="2149222"/>
                  <a:ext cx="601447" cy="26161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1100" dirty="0" smtClean="0">
                      <a:latin typeface="Times New Roman" pitchFamily="18" charset="0"/>
                    </a:rPr>
                    <a:t>OK175</a:t>
                  </a:r>
                  <a:endParaRPr lang="ru-RU" sz="1100" dirty="0">
                    <a:latin typeface="Times New Roman" pitchFamily="18" charset="0"/>
                  </a:endParaRPr>
                </a:p>
              </p:txBody>
            </p:sp>
            <p:sp>
              <p:nvSpPr>
                <p:cNvPr id="172" name="Text Box 29"/>
                <p:cNvSpPr txBox="1">
                  <a:spLocks noChangeArrowheads="1"/>
                </p:cNvSpPr>
                <p:nvPr/>
              </p:nvSpPr>
              <p:spPr bwMode="auto">
                <a:xfrm>
                  <a:off x="3967361" y="1604417"/>
                  <a:ext cx="601447" cy="26161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1100" dirty="0" smtClean="0">
                      <a:latin typeface="Times New Roman" pitchFamily="18" charset="0"/>
                    </a:rPr>
                    <a:t>OK174</a:t>
                  </a:r>
                  <a:endParaRPr lang="ru-RU" sz="1100" dirty="0">
                    <a:latin typeface="Times New Roman" pitchFamily="18" charset="0"/>
                  </a:endParaRPr>
                </a:p>
              </p:txBody>
            </p:sp>
            <p:sp>
              <p:nvSpPr>
                <p:cNvPr id="174" name="Text Box 29"/>
                <p:cNvSpPr txBox="1">
                  <a:spLocks noChangeArrowheads="1"/>
                </p:cNvSpPr>
                <p:nvPr/>
              </p:nvSpPr>
              <p:spPr bwMode="auto">
                <a:xfrm>
                  <a:off x="3277020" y="1575842"/>
                  <a:ext cx="601447" cy="26161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1100" dirty="0" smtClean="0">
                      <a:latin typeface="Times New Roman" pitchFamily="18" charset="0"/>
                    </a:rPr>
                    <a:t>OK170</a:t>
                  </a:r>
                  <a:endParaRPr lang="ru-RU" sz="1100" dirty="0">
                    <a:latin typeface="Times New Roman" pitchFamily="18" charset="0"/>
                  </a:endParaRPr>
                </a:p>
              </p:txBody>
            </p:sp>
            <p:sp>
              <p:nvSpPr>
                <p:cNvPr id="175" name="Line 27"/>
                <p:cNvSpPr>
                  <a:spLocks noChangeShapeType="1"/>
                </p:cNvSpPr>
                <p:nvPr/>
              </p:nvSpPr>
              <p:spPr bwMode="auto">
                <a:xfrm>
                  <a:off x="3369241" y="1798211"/>
                  <a:ext cx="330302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uk-UA"/>
                </a:p>
              </p:txBody>
            </p:sp>
            <p:sp>
              <p:nvSpPr>
                <p:cNvPr id="176" name="Line 28"/>
                <p:cNvSpPr>
                  <a:spLocks noChangeShapeType="1"/>
                </p:cNvSpPr>
                <p:nvPr/>
              </p:nvSpPr>
              <p:spPr bwMode="auto">
                <a:xfrm flipH="1">
                  <a:off x="3699543" y="2149867"/>
                  <a:ext cx="330301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uk-UA"/>
                </a:p>
              </p:txBody>
            </p:sp>
            <p:sp>
              <p:nvSpPr>
                <p:cNvPr id="177" name="Text Box 29"/>
                <p:cNvSpPr txBox="1">
                  <a:spLocks noChangeArrowheads="1"/>
                </p:cNvSpPr>
                <p:nvPr/>
              </p:nvSpPr>
              <p:spPr bwMode="auto">
                <a:xfrm>
                  <a:off x="3572413" y="2147714"/>
                  <a:ext cx="601447" cy="26161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1100" dirty="0" smtClean="0">
                      <a:latin typeface="Times New Roman" pitchFamily="18" charset="0"/>
                    </a:rPr>
                    <a:t>OK171</a:t>
                  </a:r>
                  <a:endParaRPr lang="ru-RU" sz="1100" dirty="0">
                    <a:latin typeface="Times New Roman" pitchFamily="18" charset="0"/>
                  </a:endParaRPr>
                </a:p>
              </p:txBody>
            </p:sp>
          </p:grpSp>
        </p:grpSp>
        <p:pic>
          <p:nvPicPr>
            <p:cNvPr id="1027" name="Picture 3" descr="H:\TAL &amp; TKL pretenders\deletions\OK176_OK123_1.jp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358"/>
            <a:stretch/>
          </p:blipFill>
          <p:spPr bwMode="auto">
            <a:xfrm>
              <a:off x="3148608" y="4588570"/>
              <a:ext cx="1227975" cy="17230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1" name="Группа 10"/>
            <p:cNvGrpSpPr/>
            <p:nvPr/>
          </p:nvGrpSpPr>
          <p:grpSpPr>
            <a:xfrm>
              <a:off x="2555776" y="6223032"/>
              <a:ext cx="1676591" cy="501748"/>
              <a:chOff x="3337162" y="5639526"/>
              <a:chExt cx="1676591" cy="501748"/>
            </a:xfrm>
          </p:grpSpPr>
          <p:sp>
            <p:nvSpPr>
              <p:cNvPr id="9" name="Левая фигурная скобка 8"/>
              <p:cNvSpPr/>
              <p:nvPr/>
            </p:nvSpPr>
            <p:spPr>
              <a:xfrm rot="16200000">
                <a:off x="4067903" y="5541569"/>
                <a:ext cx="144000" cy="339913"/>
              </a:xfrm>
              <a:prstGeom prst="leftBrace">
                <a:avLst>
                  <a:gd name="adj1" fmla="val 8333"/>
                  <a:gd name="adj2" fmla="val 53896"/>
                </a:avLst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3337162" y="5833497"/>
                <a:ext cx="1676591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i="1" dirty="0" smtClean="0">
                    <a:latin typeface="Times New Roman" pitchFamily="18" charset="0"/>
                    <a:cs typeface="Times New Roman" pitchFamily="18" charset="0"/>
                  </a:rPr>
                  <a:t>pYNR1-TKL1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WT</a:t>
                </a:r>
                <a:endParaRPr lang="ru-RU" sz="14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8" name="Левая фигурная скобка 87"/>
              <p:cNvSpPr/>
              <p:nvPr/>
            </p:nvSpPr>
            <p:spPr>
              <a:xfrm rot="16200000">
                <a:off x="4483584" y="5551096"/>
                <a:ext cx="144000" cy="339913"/>
              </a:xfrm>
              <a:prstGeom prst="leftBrace">
                <a:avLst>
                  <a:gd name="adj1" fmla="val 8333"/>
                  <a:gd name="adj2" fmla="val 53896"/>
                </a:avLst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4" name="Группа 13"/>
            <p:cNvGrpSpPr/>
            <p:nvPr/>
          </p:nvGrpSpPr>
          <p:grpSpPr>
            <a:xfrm>
              <a:off x="4932040" y="4588570"/>
              <a:ext cx="2232248" cy="2138943"/>
              <a:chOff x="4466610" y="4477738"/>
              <a:chExt cx="2232248" cy="2138943"/>
            </a:xfrm>
          </p:grpSpPr>
          <p:pic>
            <p:nvPicPr>
              <p:cNvPr id="1030" name="Picture 6" descr="H:\TAL &amp; TKL pretenders\deletions\OK177_OK102_2.jpg"/>
              <p:cNvPicPr>
                <a:picLocks noChangeAspect="1" noChangeArrowheads="1"/>
              </p:cNvPicPr>
              <p:nvPr/>
            </p:nvPicPr>
            <p:blipFill rotWithShape="1">
              <a:blip r:embed="rId4" cstate="print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rightnessContrast contrast="2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22495"/>
              <a:stretch/>
            </p:blipFill>
            <p:spPr bwMode="auto">
              <a:xfrm>
                <a:off x="4466610" y="4477738"/>
                <a:ext cx="1404937" cy="179061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grpSp>
            <p:nvGrpSpPr>
              <p:cNvPr id="91" name="Группа 90"/>
              <p:cNvGrpSpPr/>
              <p:nvPr/>
            </p:nvGrpSpPr>
            <p:grpSpPr>
              <a:xfrm>
                <a:off x="4908496" y="6162497"/>
                <a:ext cx="1790362" cy="454184"/>
                <a:chOff x="3857518" y="5639526"/>
                <a:chExt cx="1790362" cy="454184"/>
              </a:xfrm>
            </p:grpSpPr>
            <p:sp>
              <p:nvSpPr>
                <p:cNvPr id="92" name="Левая фигурная скобка 91"/>
                <p:cNvSpPr/>
                <p:nvPr/>
              </p:nvSpPr>
              <p:spPr>
                <a:xfrm rot="16200000">
                  <a:off x="4067903" y="5541569"/>
                  <a:ext cx="144000" cy="339913"/>
                </a:xfrm>
                <a:prstGeom prst="leftBrace">
                  <a:avLst>
                    <a:gd name="adj1" fmla="val 8333"/>
                    <a:gd name="adj2" fmla="val 53896"/>
                  </a:avLst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93" name="TextBox 92"/>
                <p:cNvSpPr txBox="1"/>
                <p:nvPr/>
              </p:nvSpPr>
              <p:spPr>
                <a:xfrm>
                  <a:off x="3857518" y="5785933"/>
                  <a:ext cx="1790362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400" dirty="0" smtClean="0">
                      <a:latin typeface="Times New Roman" pitchFamily="18" charset="0"/>
                      <a:cs typeface="Times New Roman" pitchFamily="18" charset="0"/>
                    </a:rPr>
                    <a:t>WT    </a:t>
                  </a:r>
                  <a:r>
                    <a:rPr lang="en-US" sz="1400" i="1" dirty="0" smtClean="0">
                      <a:latin typeface="Times New Roman" pitchFamily="18" charset="0"/>
                      <a:cs typeface="Times New Roman" pitchFamily="18" charset="0"/>
                    </a:rPr>
                    <a:t>pYNR1-TKL1</a:t>
                  </a:r>
                  <a:endParaRPr lang="ru-RU" sz="1400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94" name="Левая фигурная скобка 93"/>
                <p:cNvSpPr/>
                <p:nvPr/>
              </p:nvSpPr>
              <p:spPr>
                <a:xfrm rot="16200000">
                  <a:off x="4483584" y="5551096"/>
                  <a:ext cx="144000" cy="339913"/>
                </a:xfrm>
                <a:prstGeom prst="leftBrace">
                  <a:avLst>
                    <a:gd name="adj1" fmla="val 8333"/>
                    <a:gd name="adj2" fmla="val 53896"/>
                  </a:avLst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</p:grpSp>
        <p:cxnSp>
          <p:nvCxnSpPr>
            <p:cNvPr id="119" name="Скругленная соединительная линия 118"/>
            <p:cNvCxnSpPr/>
            <p:nvPr/>
          </p:nvCxnSpPr>
          <p:spPr bwMode="auto">
            <a:xfrm rot="16200000" flipH="1">
              <a:off x="5159300" y="3955480"/>
              <a:ext cx="512763" cy="217487"/>
            </a:xfrm>
            <a:prstGeom prst="curvedConnector3">
              <a:avLst>
                <a:gd name="adj1" fmla="val 50000"/>
              </a:avLst>
            </a:prstGeom>
            <a:ln w="158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Скругленная соединительная линия 121"/>
            <p:cNvCxnSpPr/>
            <p:nvPr/>
          </p:nvCxnSpPr>
          <p:spPr bwMode="auto">
            <a:xfrm rot="5400000">
              <a:off x="5526806" y="3568924"/>
              <a:ext cx="1008063" cy="641350"/>
            </a:xfrm>
            <a:prstGeom prst="curvedConnector3">
              <a:avLst>
                <a:gd name="adj1" fmla="val 50000"/>
              </a:avLst>
            </a:prstGeom>
            <a:ln w="158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hape 102"/>
            <p:cNvCxnSpPr/>
            <p:nvPr/>
          </p:nvCxnSpPr>
          <p:spPr bwMode="auto">
            <a:xfrm rot="16200000" flipH="1">
              <a:off x="2943322" y="3543524"/>
              <a:ext cx="976313" cy="660400"/>
            </a:xfrm>
            <a:prstGeom prst="curvedConnector3">
              <a:avLst>
                <a:gd name="adj1" fmla="val 50000"/>
              </a:avLst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Скругленная соединительная линия 125"/>
            <p:cNvCxnSpPr/>
            <p:nvPr/>
          </p:nvCxnSpPr>
          <p:spPr bwMode="auto">
            <a:xfrm rot="5400000">
              <a:off x="3738661" y="3862610"/>
              <a:ext cx="704850" cy="385763"/>
            </a:xfrm>
            <a:prstGeom prst="curvedConnector3">
              <a:avLst>
                <a:gd name="adj1" fmla="val 50000"/>
              </a:avLst>
            </a:prstGeom>
            <a:ln w="158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9" name="Text Box 29"/>
            <p:cNvSpPr txBox="1">
              <a:spLocks noChangeArrowheads="1"/>
            </p:cNvSpPr>
            <p:nvPr/>
          </p:nvSpPr>
          <p:spPr bwMode="auto">
            <a:xfrm>
              <a:off x="3036076" y="4403928"/>
              <a:ext cx="1002198" cy="2462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000" b="1" dirty="0" smtClean="0">
                  <a:latin typeface="Times New Roman" pitchFamily="18" charset="0"/>
                </a:rPr>
                <a:t>OK176/OK123</a:t>
              </a:r>
              <a:endParaRPr lang="ru-RU" sz="1000" b="1" dirty="0">
                <a:latin typeface="Times New Roman" pitchFamily="18" charset="0"/>
              </a:endParaRPr>
            </a:p>
          </p:txBody>
        </p:sp>
        <p:sp>
          <p:nvSpPr>
            <p:cNvPr id="85" name="Text Box 29"/>
            <p:cNvSpPr txBox="1">
              <a:spLocks noChangeArrowheads="1"/>
            </p:cNvSpPr>
            <p:nvPr/>
          </p:nvSpPr>
          <p:spPr bwMode="auto">
            <a:xfrm>
              <a:off x="4865946" y="4383576"/>
              <a:ext cx="1002198" cy="2462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000" b="1" dirty="0" smtClean="0">
                  <a:latin typeface="Times New Roman" pitchFamily="18" charset="0"/>
                </a:rPr>
                <a:t>OK173/OK102</a:t>
              </a:r>
              <a:endParaRPr lang="ru-RU" sz="1000" b="1" dirty="0">
                <a:latin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5383614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54</Words>
  <Application>Microsoft Office PowerPoint</Application>
  <PresentationFormat>Экран (4:3)</PresentationFormat>
  <Paragraphs>37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</cp:revision>
  <dcterms:created xsi:type="dcterms:W3CDTF">2017-07-07T11:02:13Z</dcterms:created>
  <dcterms:modified xsi:type="dcterms:W3CDTF">2017-07-07T11:02:36Z</dcterms:modified>
</cp:coreProperties>
</file>