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051720" y="1196752"/>
            <a:ext cx="5606885" cy="5328592"/>
            <a:chOff x="2051720" y="1556792"/>
            <a:chExt cx="5606885" cy="5328592"/>
          </a:xfrm>
        </p:grpSpPr>
        <p:grpSp>
          <p:nvGrpSpPr>
            <p:cNvPr id="88" name="Группа 108"/>
            <p:cNvGrpSpPr/>
            <p:nvPr/>
          </p:nvGrpSpPr>
          <p:grpSpPr>
            <a:xfrm>
              <a:off x="2051720" y="1628924"/>
              <a:ext cx="4305724" cy="1885167"/>
              <a:chOff x="3508291" y="1628924"/>
              <a:chExt cx="4305724" cy="1885167"/>
            </a:xfrm>
          </p:grpSpPr>
          <p:grpSp>
            <p:nvGrpSpPr>
              <p:cNvPr id="96" name="Группа 158"/>
              <p:cNvGrpSpPr/>
              <p:nvPr/>
            </p:nvGrpSpPr>
            <p:grpSpPr>
              <a:xfrm>
                <a:off x="3508291" y="1628924"/>
                <a:ext cx="4305724" cy="1690371"/>
                <a:chOff x="-140238" y="1215376"/>
                <a:chExt cx="3754286" cy="1690371"/>
              </a:xfrm>
            </p:grpSpPr>
            <p:sp>
              <p:nvSpPr>
                <p:cNvPr id="114" name="Rectangle 10"/>
                <p:cNvSpPr>
                  <a:spLocks noChangeArrowheads="1"/>
                </p:cNvSpPr>
                <p:nvPr/>
              </p:nvSpPr>
              <p:spPr bwMode="auto">
                <a:xfrm>
                  <a:off x="1341753" y="2630673"/>
                  <a:ext cx="800436" cy="206954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116" name="Rectangle 6"/>
                <p:cNvSpPr>
                  <a:spLocks noChangeArrowheads="1"/>
                </p:cNvSpPr>
                <p:nvPr/>
              </p:nvSpPr>
              <p:spPr bwMode="auto">
                <a:xfrm>
                  <a:off x="1292006" y="1476375"/>
                  <a:ext cx="733425" cy="204788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</a:endParaRPr>
                </a:p>
              </p:txBody>
            </p:sp>
            <p:sp>
              <p:nvSpPr>
                <p:cNvPr id="117" name="Rectangle 7"/>
                <p:cNvSpPr>
                  <a:spLocks noChangeArrowheads="1"/>
                </p:cNvSpPr>
                <p:nvPr/>
              </p:nvSpPr>
              <p:spPr bwMode="auto">
                <a:xfrm>
                  <a:off x="2024733" y="1476334"/>
                  <a:ext cx="689322" cy="205337"/>
                </a:xfrm>
                <a:prstGeom prst="rect">
                  <a:avLst/>
                </a:prstGeom>
                <a:solidFill>
                  <a:schemeClr val="bg1"/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ru-RU" sz="1600">
                    <a:latin typeface="Times New Roman" pitchFamily="18" charset="0"/>
                  </a:endParaRPr>
                </a:p>
              </p:txBody>
            </p:sp>
            <p:sp>
              <p:nvSpPr>
                <p:cNvPr id="118" name="Rectangle 9"/>
                <p:cNvSpPr>
                  <a:spLocks noChangeArrowheads="1"/>
                </p:cNvSpPr>
                <p:nvPr/>
              </p:nvSpPr>
              <p:spPr bwMode="auto">
                <a:xfrm>
                  <a:off x="711013" y="2633054"/>
                  <a:ext cx="624698" cy="205337"/>
                </a:xfrm>
                <a:prstGeom prst="rect">
                  <a:avLst/>
                </a:prstGeom>
                <a:solidFill>
                  <a:schemeClr val="bg1"/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ru-RU" sz="1600">
                    <a:latin typeface="Times New Roman" pitchFamily="18" charset="0"/>
                  </a:endParaRPr>
                </a:p>
              </p:txBody>
            </p:sp>
            <p:sp>
              <p:nvSpPr>
                <p:cNvPr id="119" name="Rectangle 11"/>
                <p:cNvSpPr>
                  <a:spLocks noChangeArrowheads="1"/>
                </p:cNvSpPr>
                <p:nvPr/>
              </p:nvSpPr>
              <p:spPr bwMode="auto">
                <a:xfrm>
                  <a:off x="2144353" y="2633054"/>
                  <a:ext cx="689322" cy="205337"/>
                </a:xfrm>
                <a:prstGeom prst="rect">
                  <a:avLst/>
                </a:prstGeom>
                <a:solidFill>
                  <a:schemeClr val="bg1"/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ru-RU" sz="1600">
                    <a:latin typeface="Times New Roman" pitchFamily="18" charset="0"/>
                  </a:endParaRPr>
                </a:p>
              </p:txBody>
            </p:sp>
            <p:sp>
              <p:nvSpPr>
                <p:cNvPr id="120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177980" y="1397368"/>
                  <a:ext cx="792778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600" i="1" dirty="0">
                      <a:latin typeface="Times New Roman" pitchFamily="18" charset="0"/>
                    </a:rPr>
                    <a:t>      </a:t>
                  </a:r>
                  <a:r>
                    <a:rPr lang="en-US" sz="1400" i="1" dirty="0" smtClean="0">
                      <a:latin typeface="Times New Roman" pitchFamily="18" charset="0"/>
                    </a:rPr>
                    <a:t>PEX3</a:t>
                  </a:r>
                  <a:endParaRPr lang="ru-RU" sz="1400" i="1" dirty="0">
                    <a:latin typeface="Times New Roman" pitchFamily="18" charset="0"/>
                  </a:endParaRPr>
                </a:p>
              </p:txBody>
            </p:sp>
            <p:sp>
              <p:nvSpPr>
                <p:cNvPr id="121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474931" y="2567193"/>
                  <a:ext cx="573339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1600" i="1" dirty="0" smtClean="0">
                      <a:solidFill>
                        <a:schemeClr val="bg1"/>
                      </a:solidFill>
                      <a:latin typeface="Times New Roman" pitchFamily="18" charset="0"/>
                    </a:rPr>
                    <a:t>HIS3</a:t>
                  </a:r>
                  <a:r>
                    <a:rPr lang="en-US" sz="1600" i="1" dirty="0" smtClean="0">
                      <a:latin typeface="Times New Roman" pitchFamily="18" charset="0"/>
                    </a:rPr>
                    <a:t> </a:t>
                  </a:r>
                  <a:endParaRPr lang="ru-RU" sz="1600" i="1" dirty="0">
                    <a:latin typeface="Times New Roman" pitchFamily="18" charset="0"/>
                  </a:endParaRPr>
                </a:p>
              </p:txBody>
            </p:sp>
            <p:sp>
              <p:nvSpPr>
                <p:cNvPr id="125" name="Rectangle 5"/>
                <p:cNvSpPr>
                  <a:spLocks noChangeArrowheads="1"/>
                </p:cNvSpPr>
                <p:nvPr/>
              </p:nvSpPr>
              <p:spPr bwMode="auto">
                <a:xfrm>
                  <a:off x="711013" y="1468609"/>
                  <a:ext cx="624698" cy="208800"/>
                </a:xfrm>
                <a:prstGeom prst="rect">
                  <a:avLst/>
                </a:prstGeom>
                <a:solidFill>
                  <a:schemeClr val="bg1"/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ru-RU" sz="1600" baseline="30000">
                    <a:latin typeface="Times New Roman" pitchFamily="18" charset="0"/>
                  </a:endParaRPr>
                </a:p>
              </p:txBody>
            </p:sp>
            <p:sp>
              <p:nvSpPr>
                <p:cNvPr id="126" name="TextBox 38"/>
                <p:cNvSpPr txBox="1">
                  <a:spLocks noChangeArrowheads="1"/>
                </p:cNvSpPr>
                <p:nvPr/>
              </p:nvSpPr>
              <p:spPr bwMode="auto">
                <a:xfrm>
                  <a:off x="2121041" y="1409305"/>
                  <a:ext cx="626871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 smtClean="0">
                      <a:latin typeface="Times New Roman" pitchFamily="18" charset="0"/>
                    </a:rPr>
                    <a:t>3</a:t>
                  </a:r>
                  <a:r>
                    <a:rPr lang="en-US" sz="1600" baseline="30000" dirty="0" smtClean="0">
                      <a:latin typeface="Times New Roman" pitchFamily="18" charset="0"/>
                    </a:rPr>
                    <a:t>/</a:t>
                  </a:r>
                  <a:endParaRPr lang="ru-RU" dirty="0">
                    <a:latin typeface="Times New Roman" pitchFamily="18" charset="0"/>
                  </a:endParaRPr>
                </a:p>
              </p:txBody>
            </p:sp>
            <p:sp>
              <p:nvSpPr>
                <p:cNvPr id="127" name="TextBox 39"/>
                <p:cNvSpPr txBox="1">
                  <a:spLocks noChangeArrowheads="1"/>
                </p:cNvSpPr>
                <p:nvPr/>
              </p:nvSpPr>
              <p:spPr bwMode="auto">
                <a:xfrm>
                  <a:off x="804473" y="1407469"/>
                  <a:ext cx="497521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 smtClean="0">
                      <a:latin typeface="Times New Roman" pitchFamily="18" charset="0"/>
                    </a:rPr>
                    <a:t>5</a:t>
                  </a:r>
                  <a:r>
                    <a:rPr lang="en-US" sz="1600" baseline="30000" dirty="0" smtClean="0">
                      <a:latin typeface="Times New Roman" pitchFamily="18" charset="0"/>
                    </a:rPr>
                    <a:t>/ </a:t>
                  </a:r>
                  <a:endParaRPr lang="ru-RU" sz="1600" i="1" dirty="0">
                    <a:latin typeface="Times New Roman" pitchFamily="18" charset="0"/>
                  </a:endParaRPr>
                </a:p>
              </p:txBody>
            </p:sp>
            <p:sp>
              <p:nvSpPr>
                <p:cNvPr id="128" name="Line 8"/>
                <p:cNvSpPr>
                  <a:spLocks noChangeShapeType="1"/>
                </p:cNvSpPr>
                <p:nvPr/>
              </p:nvSpPr>
              <p:spPr bwMode="auto">
                <a:xfrm>
                  <a:off x="2718786" y="1584698"/>
                  <a:ext cx="46959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29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3142786" y="1340768"/>
                  <a:ext cx="336867" cy="3317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dirty="0">
                      <a:latin typeface="Calibri" pitchFamily="34" charset="0"/>
                    </a:rPr>
                    <a:t>……</a:t>
                  </a:r>
                  <a:endParaRPr lang="ru-RU" dirty="0">
                    <a:latin typeface="Calibri" pitchFamily="34" charset="0"/>
                  </a:endParaRPr>
                </a:p>
              </p:txBody>
            </p:sp>
            <p:sp>
              <p:nvSpPr>
                <p:cNvPr id="130" name="Line 8"/>
                <p:cNvSpPr>
                  <a:spLocks noChangeShapeType="1"/>
                </p:cNvSpPr>
                <p:nvPr/>
              </p:nvSpPr>
              <p:spPr bwMode="auto">
                <a:xfrm>
                  <a:off x="240788" y="1581850"/>
                  <a:ext cx="46959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31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-140238" y="1348193"/>
                  <a:ext cx="336867" cy="3317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dirty="0">
                      <a:latin typeface="Calibri" pitchFamily="34" charset="0"/>
                    </a:rPr>
                    <a:t>……</a:t>
                  </a:r>
                  <a:endParaRPr lang="ru-RU" dirty="0">
                    <a:latin typeface="Calibri" pitchFamily="34" charset="0"/>
                  </a:endParaRPr>
                </a:p>
              </p:txBody>
            </p:sp>
            <p:sp>
              <p:nvSpPr>
                <p:cNvPr id="136" name="TextBox 70"/>
                <p:cNvSpPr txBox="1">
                  <a:spLocks noChangeArrowheads="1"/>
                </p:cNvSpPr>
                <p:nvPr/>
              </p:nvSpPr>
              <p:spPr bwMode="auto">
                <a:xfrm>
                  <a:off x="2326718" y="2564844"/>
                  <a:ext cx="358408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1600" dirty="0">
                      <a:latin typeface="Times New Roman" pitchFamily="18" charset="0"/>
                    </a:rPr>
                    <a:t>3</a:t>
                  </a:r>
                  <a:r>
                    <a:rPr lang="en-US" sz="1600" baseline="30000" dirty="0" smtClean="0">
                      <a:latin typeface="Times New Roman" pitchFamily="18" charset="0"/>
                    </a:rPr>
                    <a:t>/</a:t>
                  </a:r>
                  <a:endParaRPr lang="ru-RU" sz="1600" dirty="0">
                    <a:latin typeface="Times New Roman" pitchFamily="18" charset="0"/>
                  </a:endParaRPr>
                </a:p>
              </p:txBody>
            </p:sp>
            <p:sp>
              <p:nvSpPr>
                <p:cNvPr id="137" name="TextBox 71"/>
                <p:cNvSpPr txBox="1">
                  <a:spLocks noChangeArrowheads="1"/>
                </p:cNvSpPr>
                <p:nvPr/>
              </p:nvSpPr>
              <p:spPr bwMode="auto">
                <a:xfrm>
                  <a:off x="864830" y="2560566"/>
                  <a:ext cx="392831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>
                      <a:latin typeface="Times New Roman" pitchFamily="18" charset="0"/>
                    </a:rPr>
                    <a:t>5</a:t>
                  </a:r>
                  <a:r>
                    <a:rPr lang="en-US" sz="1600" baseline="30000" dirty="0" smtClean="0">
                      <a:latin typeface="Times New Roman" pitchFamily="18" charset="0"/>
                    </a:rPr>
                    <a:t>/</a:t>
                  </a:r>
                  <a:endParaRPr lang="ru-RU" sz="1600" dirty="0">
                    <a:latin typeface="Times New Roman" pitchFamily="18" charset="0"/>
                  </a:endParaRPr>
                </a:p>
              </p:txBody>
            </p:sp>
            <p:sp>
              <p:nvSpPr>
                <p:cNvPr id="138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27789" y="1215376"/>
                  <a:ext cx="52581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200" dirty="0" smtClean="0">
                      <a:latin typeface="Times New Roman" pitchFamily="18" charset="0"/>
                    </a:rPr>
                    <a:t>Ko774</a:t>
                  </a:r>
                  <a:endParaRPr lang="ru-RU" sz="1200" dirty="0">
                    <a:latin typeface="Times New Roman" pitchFamily="18" charset="0"/>
                  </a:endParaRPr>
                </a:p>
              </p:txBody>
            </p:sp>
            <p:sp>
              <p:nvSpPr>
                <p:cNvPr id="139" name="Line 27"/>
                <p:cNvSpPr>
                  <a:spLocks noChangeShapeType="1"/>
                </p:cNvSpPr>
                <p:nvPr/>
              </p:nvSpPr>
              <p:spPr bwMode="auto">
                <a:xfrm>
                  <a:off x="254783" y="1459216"/>
                  <a:ext cx="288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0" name="Line 8"/>
                <p:cNvSpPr>
                  <a:spLocks noChangeShapeType="1"/>
                </p:cNvSpPr>
                <p:nvPr/>
              </p:nvSpPr>
              <p:spPr bwMode="auto">
                <a:xfrm>
                  <a:off x="2838710" y="2753612"/>
                  <a:ext cx="46959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1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3277181" y="2516052"/>
                  <a:ext cx="336867" cy="3317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dirty="0">
                      <a:latin typeface="Calibri" pitchFamily="34" charset="0"/>
                    </a:rPr>
                    <a:t>……</a:t>
                  </a:r>
                  <a:endParaRPr lang="ru-RU" dirty="0">
                    <a:latin typeface="Calibri" pitchFamily="34" charset="0"/>
                  </a:endParaRPr>
                </a:p>
              </p:txBody>
            </p:sp>
            <p:sp>
              <p:nvSpPr>
                <p:cNvPr id="142" name="Line 8"/>
                <p:cNvSpPr>
                  <a:spLocks noChangeShapeType="1"/>
                </p:cNvSpPr>
                <p:nvPr/>
              </p:nvSpPr>
              <p:spPr bwMode="auto">
                <a:xfrm>
                  <a:off x="243078" y="2736883"/>
                  <a:ext cx="469599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3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-80948" y="2492833"/>
                  <a:ext cx="336867" cy="3317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dirty="0">
                      <a:latin typeface="Calibri" pitchFamily="34" charset="0"/>
                    </a:rPr>
                    <a:t>……</a:t>
                  </a:r>
                  <a:endParaRPr lang="ru-RU" dirty="0">
                    <a:latin typeface="Calibri" pitchFamily="34" charset="0"/>
                  </a:endParaRPr>
                </a:p>
              </p:txBody>
            </p:sp>
            <p:sp>
              <p:nvSpPr>
                <p:cNvPr id="144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26988" y="2396077"/>
                  <a:ext cx="52581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200" dirty="0" smtClean="0">
                      <a:latin typeface="Times New Roman" pitchFamily="18" charset="0"/>
                    </a:rPr>
                    <a:t>Ko774</a:t>
                  </a:r>
                  <a:endParaRPr lang="ru-RU" sz="1200" dirty="0">
                    <a:latin typeface="Times New Roman" pitchFamily="18" charset="0"/>
                  </a:endParaRPr>
                </a:p>
              </p:txBody>
            </p:sp>
            <p:sp>
              <p:nvSpPr>
                <p:cNvPr id="145" name="Line 27"/>
                <p:cNvSpPr>
                  <a:spLocks noChangeShapeType="1"/>
                </p:cNvSpPr>
                <p:nvPr/>
              </p:nvSpPr>
              <p:spPr bwMode="auto">
                <a:xfrm>
                  <a:off x="244801" y="2639917"/>
                  <a:ext cx="288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6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826323" y="1244087"/>
                  <a:ext cx="52581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200" dirty="0" smtClean="0">
                      <a:latin typeface="Times New Roman" pitchFamily="18" charset="0"/>
                    </a:rPr>
                    <a:t>Ko775</a:t>
                  </a:r>
                  <a:endParaRPr lang="ru-RU" sz="1200" dirty="0">
                    <a:latin typeface="Times New Roman" pitchFamily="18" charset="0"/>
                  </a:endParaRPr>
                </a:p>
              </p:txBody>
            </p:sp>
            <p:sp>
              <p:nvSpPr>
                <p:cNvPr id="147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2865928" y="1470622"/>
                  <a:ext cx="288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891931" y="2394703"/>
                  <a:ext cx="52581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200" dirty="0" smtClean="0">
                      <a:latin typeface="Times New Roman" pitchFamily="18" charset="0"/>
                    </a:rPr>
                    <a:t>Ko775</a:t>
                  </a:r>
                  <a:endParaRPr lang="ru-RU" sz="1200" dirty="0">
                    <a:latin typeface="Times New Roman" pitchFamily="18" charset="0"/>
                  </a:endParaRPr>
                </a:p>
              </p:txBody>
            </p:sp>
            <p:sp>
              <p:nvSpPr>
                <p:cNvPr id="149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2904774" y="2616406"/>
                  <a:ext cx="288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uk-UA"/>
                </a:p>
              </p:txBody>
            </p:sp>
            <p:cxnSp>
              <p:nvCxnSpPr>
                <p:cNvPr id="154" name="Скругленная соединительная линия 86"/>
                <p:cNvCxnSpPr/>
                <p:nvPr/>
              </p:nvCxnSpPr>
              <p:spPr bwMode="auto">
                <a:xfrm rot="16200000" flipH="1">
                  <a:off x="1343638" y="2083236"/>
                  <a:ext cx="691526" cy="174108"/>
                </a:xfrm>
                <a:prstGeom prst="curvedConnector3">
                  <a:avLst>
                    <a:gd name="adj1" fmla="val 50000"/>
                  </a:avLst>
                </a:prstGeom>
                <a:ln w="158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2" name="Text Box 29"/>
              <p:cNvSpPr txBox="1">
                <a:spLocks noChangeArrowheads="1"/>
              </p:cNvSpPr>
              <p:nvPr/>
            </p:nvSpPr>
            <p:spPr bwMode="auto">
              <a:xfrm>
                <a:off x="5092467" y="3212976"/>
                <a:ext cx="551754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 smtClean="0">
                    <a:latin typeface="Times New Roman" pitchFamily="18" charset="0"/>
                  </a:rPr>
                  <a:t>KB10</a:t>
                </a:r>
                <a:endParaRPr lang="ru-RU" sz="1200" dirty="0">
                  <a:latin typeface="Times New Roman" pitchFamily="18" charset="0"/>
                </a:endParaRPr>
              </a:p>
            </p:txBody>
          </p:sp>
          <p:sp>
            <p:nvSpPr>
              <p:cNvPr id="93" name="Line 27"/>
              <p:cNvSpPr>
                <a:spLocks noChangeShapeType="1"/>
              </p:cNvSpPr>
              <p:nvPr/>
            </p:nvSpPr>
            <p:spPr bwMode="auto">
              <a:xfrm>
                <a:off x="5184358" y="3457136"/>
                <a:ext cx="33030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94" name="Text Box 30"/>
              <p:cNvSpPr txBox="1">
                <a:spLocks noChangeArrowheads="1"/>
              </p:cNvSpPr>
              <p:nvPr/>
            </p:nvSpPr>
            <p:spPr bwMode="auto">
              <a:xfrm>
                <a:off x="5661887" y="3237092"/>
                <a:ext cx="641988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 smtClean="0">
                    <a:latin typeface="Times New Roman" pitchFamily="18" charset="0"/>
                  </a:rPr>
                  <a:t>KB9</a:t>
                </a:r>
                <a:endParaRPr lang="ru-RU" sz="1200" dirty="0">
                  <a:latin typeface="Times New Roman" pitchFamily="18" charset="0"/>
                </a:endParaRPr>
              </a:p>
            </p:txBody>
          </p:sp>
          <p:sp>
            <p:nvSpPr>
              <p:cNvPr id="95" name="Line 28"/>
              <p:cNvSpPr>
                <a:spLocks noChangeShapeType="1"/>
              </p:cNvSpPr>
              <p:nvPr/>
            </p:nvSpPr>
            <p:spPr bwMode="auto">
              <a:xfrm flipH="1">
                <a:off x="5778265" y="3470303"/>
                <a:ext cx="33030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89" name="TextBox 59"/>
            <p:cNvSpPr txBox="1">
              <a:spLocks noChangeArrowheads="1"/>
            </p:cNvSpPr>
            <p:nvPr/>
          </p:nvSpPr>
          <p:spPr bwMode="auto">
            <a:xfrm>
              <a:off x="5535675" y="1969676"/>
              <a:ext cx="2028405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 i="1" dirty="0" smtClean="0">
                  <a:latin typeface="Times New Roman" pitchFamily="18" charset="0"/>
                  <a:cs typeface="Times New Roman" pitchFamily="18" charset="0"/>
                </a:rPr>
                <a:t>S.</a:t>
              </a:r>
              <a:r>
                <a:rPr lang="uk-UA" sz="1200" i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200" i="1" dirty="0" err="1" smtClean="0">
                  <a:latin typeface="Times New Roman" pitchFamily="18" charset="0"/>
                  <a:cs typeface="Times New Roman" pitchFamily="18" charset="0"/>
                </a:rPr>
                <a:t>stipitis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</a:p>
            <a:p>
              <a:pPr algn="ctr"/>
              <a:r>
                <a:rPr lang="en-US" sz="1200" i="1" dirty="0" smtClean="0">
                  <a:latin typeface="Times New Roman" pitchFamily="18" charset="0"/>
                  <a:cs typeface="Times New Roman" pitchFamily="18" charset="0"/>
                </a:rPr>
                <a:t>ku80</a:t>
              </a:r>
            </a:p>
            <a:p>
              <a:pPr algn="ctr"/>
              <a:r>
                <a:rPr lang="en-US" sz="1200" dirty="0"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enomic DNA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TextBox 59"/>
            <p:cNvSpPr txBox="1">
              <a:spLocks noChangeArrowheads="1"/>
            </p:cNvSpPr>
            <p:nvPr/>
          </p:nvSpPr>
          <p:spPr bwMode="auto">
            <a:xfrm>
              <a:off x="5561993" y="3212976"/>
              <a:ext cx="209661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 i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1200" i="1" dirty="0"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uk-UA" sz="1200" i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200" i="1" dirty="0" err="1">
                  <a:latin typeface="Times New Roman" pitchFamily="18" charset="0"/>
                  <a:cs typeface="Times New Roman" pitchFamily="18" charset="0"/>
                </a:rPr>
                <a:t>stipitis</a:t>
              </a:r>
              <a:r>
                <a:rPr lang="en-US" sz="1200" dirty="0">
                  <a:latin typeface="Times New Roman" pitchFamily="18" charset="0"/>
                  <a:cs typeface="Times New Roman" pitchFamily="18" charset="0"/>
                </a:rPr>
                <a:t>  </a:t>
              </a:r>
            </a:p>
            <a:p>
              <a:pPr algn="ctr"/>
              <a:r>
                <a:rPr lang="en-US" sz="1200" i="1" dirty="0" smtClean="0">
                  <a:latin typeface="Times New Roman" pitchFamily="18" charset="0"/>
                  <a:cs typeface="Times New Roman" pitchFamily="18" charset="0"/>
                </a:rPr>
                <a:t>ku80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200" i="1" dirty="0" smtClean="0">
                  <a:latin typeface="Times New Roman" pitchFamily="18" charset="0"/>
                  <a:cs typeface="Times New Roman" pitchFamily="18" charset="0"/>
                </a:rPr>
                <a:t> pex3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∆</a:t>
              </a:r>
            </a:p>
            <a:p>
              <a:pPr algn="ctr"/>
              <a:r>
                <a:rPr lang="en-US" sz="1200" dirty="0"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1200" dirty="0" smtClean="0">
                  <a:latin typeface="Times New Roman" pitchFamily="18" charset="0"/>
                  <a:cs typeface="Times New Roman" pitchFamily="18" charset="0"/>
                </a:rPr>
                <a:t>enomic DNA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Shape 102"/>
            <p:cNvCxnSpPr/>
            <p:nvPr/>
          </p:nvCxnSpPr>
          <p:spPr bwMode="auto">
            <a:xfrm rot="16200000" flipH="1">
              <a:off x="2667810" y="3551713"/>
              <a:ext cx="976313" cy="660400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Скругленная соединительная линия 54"/>
            <p:cNvCxnSpPr/>
            <p:nvPr/>
          </p:nvCxnSpPr>
          <p:spPr bwMode="auto">
            <a:xfrm rot="5400000">
              <a:off x="3628620" y="3597287"/>
              <a:ext cx="792000" cy="764010"/>
            </a:xfrm>
            <a:prstGeom prst="curvedConnector3">
              <a:avLst>
                <a:gd name="adj1" fmla="val 50000"/>
              </a:avLst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hape 102"/>
            <p:cNvCxnSpPr/>
            <p:nvPr/>
          </p:nvCxnSpPr>
          <p:spPr bwMode="auto">
            <a:xfrm rot="16200000" flipH="1">
              <a:off x="4248072" y="3400460"/>
              <a:ext cx="756000" cy="1188000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 Box 29"/>
            <p:cNvSpPr txBox="1">
              <a:spLocks noChangeArrowheads="1"/>
            </p:cNvSpPr>
            <p:nvPr/>
          </p:nvSpPr>
          <p:spPr bwMode="auto">
            <a:xfrm>
              <a:off x="2941988" y="1566794"/>
              <a:ext cx="60305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latin typeface="Times New Roman" pitchFamily="18" charset="0"/>
                </a:rPr>
                <a:t>Ko770</a:t>
              </a:r>
              <a:endParaRPr lang="ru-RU" sz="1200" dirty="0">
                <a:latin typeface="Times New Roman" pitchFamily="18" charset="0"/>
              </a:endParaRPr>
            </a:p>
          </p:txBody>
        </p:sp>
        <p:sp>
          <p:nvSpPr>
            <p:cNvPr id="61" name="Line 27"/>
            <p:cNvSpPr>
              <a:spLocks noChangeShapeType="1"/>
            </p:cNvSpPr>
            <p:nvPr/>
          </p:nvSpPr>
          <p:spPr bwMode="auto">
            <a:xfrm>
              <a:off x="3031794" y="1810634"/>
              <a:ext cx="3303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62" name="Text Box 30"/>
            <p:cNvSpPr txBox="1">
              <a:spLocks noChangeArrowheads="1"/>
            </p:cNvSpPr>
            <p:nvPr/>
          </p:nvSpPr>
          <p:spPr bwMode="auto">
            <a:xfrm>
              <a:off x="4833046" y="2071881"/>
              <a:ext cx="60305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latin typeface="Times New Roman" pitchFamily="18" charset="0"/>
                </a:rPr>
                <a:t>Ko773</a:t>
              </a:r>
              <a:endParaRPr lang="ru-RU" sz="1200" dirty="0">
                <a:latin typeface="Times New Roman" pitchFamily="18" charset="0"/>
              </a:endParaRPr>
            </a:p>
          </p:txBody>
        </p:sp>
        <p:sp>
          <p:nvSpPr>
            <p:cNvPr id="67" name="Line 28"/>
            <p:cNvSpPr>
              <a:spLocks noChangeShapeType="1"/>
            </p:cNvSpPr>
            <p:nvPr/>
          </p:nvSpPr>
          <p:spPr bwMode="auto">
            <a:xfrm flipH="1">
              <a:off x="4972708" y="2298416"/>
              <a:ext cx="3303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 flipH="1">
              <a:off x="3342753" y="2149867"/>
              <a:ext cx="36089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69" name="Text Box 29"/>
            <p:cNvSpPr txBox="1">
              <a:spLocks noChangeArrowheads="1"/>
            </p:cNvSpPr>
            <p:nvPr/>
          </p:nvSpPr>
          <p:spPr bwMode="auto">
            <a:xfrm>
              <a:off x="3203848" y="2147714"/>
              <a:ext cx="60305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latin typeface="Times New Roman" pitchFamily="18" charset="0"/>
                </a:rPr>
                <a:t>Ko771</a:t>
              </a:r>
              <a:endParaRPr lang="ru-RU" sz="1200" dirty="0">
                <a:latin typeface="Times New Roman" pitchFamily="18" charset="0"/>
              </a:endParaRPr>
            </a:p>
          </p:txBody>
        </p:sp>
        <p:grpSp>
          <p:nvGrpSpPr>
            <p:cNvPr id="2" name="Группа 1"/>
            <p:cNvGrpSpPr/>
            <p:nvPr/>
          </p:nvGrpSpPr>
          <p:grpSpPr>
            <a:xfrm>
              <a:off x="2843808" y="4437112"/>
              <a:ext cx="1445731" cy="2160934"/>
              <a:chOff x="4134380" y="4508773"/>
              <a:chExt cx="1445731" cy="2160934"/>
            </a:xfrm>
          </p:grpSpPr>
          <p:pic>
            <p:nvPicPr>
              <p:cNvPr id="70" name="Picture 3"/>
              <p:cNvPicPr>
                <a:picLocks noChangeAspect="1" noChangeArrowheads="1"/>
              </p:cNvPicPr>
              <p:nvPr/>
            </p:nvPicPr>
            <p:blipFill rotWithShape="1">
              <a:blip r:embed="rId2">
                <a:lum bright="10000" contrast="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9048"/>
              <a:stretch/>
            </p:blipFill>
            <p:spPr bwMode="auto">
              <a:xfrm>
                <a:off x="4134380" y="4508773"/>
                <a:ext cx="437620" cy="2160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2" name="Picture 3"/>
              <p:cNvPicPr>
                <a:picLocks noChangeAspect="1" noChangeArrowheads="1"/>
              </p:cNvPicPr>
              <p:nvPr/>
            </p:nvPicPr>
            <p:blipFill rotWithShape="1">
              <a:blip r:embed="rId2">
                <a:lum bright="10000" contrast="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439" r="38073"/>
              <a:stretch/>
            </p:blipFill>
            <p:spPr bwMode="auto">
              <a:xfrm>
                <a:off x="4561680" y="4509120"/>
                <a:ext cx="1018431" cy="21605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" name="Группа 3"/>
            <p:cNvGrpSpPr/>
            <p:nvPr/>
          </p:nvGrpSpPr>
          <p:grpSpPr>
            <a:xfrm>
              <a:off x="2799508" y="6497594"/>
              <a:ext cx="1097999" cy="387790"/>
              <a:chOff x="2799508" y="6497594"/>
              <a:chExt cx="1097999" cy="387790"/>
            </a:xfrm>
          </p:grpSpPr>
          <p:sp>
            <p:nvSpPr>
              <p:cNvPr id="73" name="Левая фигурная скобка 72"/>
              <p:cNvSpPr/>
              <p:nvPr/>
            </p:nvSpPr>
            <p:spPr>
              <a:xfrm rot="16200000">
                <a:off x="2998485" y="6399637"/>
                <a:ext cx="144000" cy="339913"/>
              </a:xfrm>
              <a:prstGeom prst="leftBrace">
                <a:avLst>
                  <a:gd name="adj1" fmla="val 8333"/>
                  <a:gd name="adj2" fmla="val 53896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2799508" y="6577607"/>
                <a:ext cx="1097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WT   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pex3</a:t>
                </a:r>
                <a:r>
                  <a:rPr lang="el-GR" sz="1400" dirty="0" smtClean="0">
                    <a:latin typeface="Times New Roman" pitchFamily="18" charset="0"/>
                    <a:cs typeface="Times New Roman" pitchFamily="18" charset="0"/>
                  </a:rPr>
                  <a:t>Δ</a:t>
                </a:r>
                <a:endParaRPr lang="ru-RU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Левая фигурная скобка 74"/>
              <p:cNvSpPr/>
              <p:nvPr/>
            </p:nvSpPr>
            <p:spPr>
              <a:xfrm rot="16200000">
                <a:off x="3414166" y="6409164"/>
                <a:ext cx="144000" cy="339913"/>
              </a:xfrm>
              <a:prstGeom prst="leftBrace">
                <a:avLst>
                  <a:gd name="adj1" fmla="val 8333"/>
                  <a:gd name="adj2" fmla="val 53896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76" name="Text Box 29"/>
            <p:cNvSpPr txBox="1">
              <a:spLocks noChangeArrowheads="1"/>
            </p:cNvSpPr>
            <p:nvPr/>
          </p:nvSpPr>
          <p:spPr bwMode="auto">
            <a:xfrm>
              <a:off x="2796115" y="4406915"/>
              <a:ext cx="82426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000" b="1" dirty="0" smtClean="0">
                  <a:latin typeface="Times New Roman" pitchFamily="18" charset="0"/>
                </a:rPr>
                <a:t>Ko774/KB9</a:t>
              </a:r>
              <a:endParaRPr lang="ru-RU" sz="1000" b="1" dirty="0">
                <a:latin typeface="Times New Roman" pitchFamily="18" charset="0"/>
              </a:endParaRP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4716016" y="4417906"/>
              <a:ext cx="1393591" cy="2223746"/>
              <a:chOff x="6998073" y="4445614"/>
              <a:chExt cx="1393591" cy="2223746"/>
            </a:xfrm>
          </p:grpSpPr>
          <p:pic>
            <p:nvPicPr>
              <p:cNvPr id="77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lum contras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9251" b="15862"/>
              <a:stretch/>
            </p:blipFill>
            <p:spPr bwMode="auto">
              <a:xfrm>
                <a:off x="6998073" y="4463544"/>
                <a:ext cx="454247" cy="2178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lum contras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67" r="58071" b="15862"/>
              <a:stretch/>
            </p:blipFill>
            <p:spPr bwMode="auto">
              <a:xfrm>
                <a:off x="7426978" y="4445614"/>
                <a:ext cx="463257" cy="2178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lum contras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929" r="38067" b="15862"/>
              <a:stretch/>
            </p:blipFill>
            <p:spPr bwMode="auto">
              <a:xfrm>
                <a:off x="7884368" y="4491310"/>
                <a:ext cx="507296" cy="2178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6" name="Группа 85"/>
            <p:cNvGrpSpPr/>
            <p:nvPr/>
          </p:nvGrpSpPr>
          <p:grpSpPr>
            <a:xfrm>
              <a:off x="4716016" y="6469886"/>
              <a:ext cx="1097999" cy="387790"/>
              <a:chOff x="2799508" y="6497594"/>
              <a:chExt cx="1097999" cy="387790"/>
            </a:xfrm>
          </p:grpSpPr>
          <p:sp>
            <p:nvSpPr>
              <p:cNvPr id="87" name="Левая фигурная скобка 86"/>
              <p:cNvSpPr/>
              <p:nvPr/>
            </p:nvSpPr>
            <p:spPr>
              <a:xfrm rot="16200000">
                <a:off x="2998485" y="6399637"/>
                <a:ext cx="144000" cy="339913"/>
              </a:xfrm>
              <a:prstGeom prst="leftBrace">
                <a:avLst>
                  <a:gd name="adj1" fmla="val 8333"/>
                  <a:gd name="adj2" fmla="val 53896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2799508" y="6577607"/>
                <a:ext cx="10979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WT   </a:t>
                </a:r>
                <a:r>
                  <a:rPr lang="en-US" sz="1400" i="1" dirty="0" smtClean="0">
                    <a:latin typeface="Times New Roman" pitchFamily="18" charset="0"/>
                    <a:cs typeface="Times New Roman" pitchFamily="18" charset="0"/>
                  </a:rPr>
                  <a:t>pex3</a:t>
                </a:r>
                <a:r>
                  <a:rPr lang="el-GR" sz="1400" dirty="0" smtClean="0">
                    <a:latin typeface="Times New Roman" pitchFamily="18" charset="0"/>
                    <a:cs typeface="Times New Roman" pitchFamily="18" charset="0"/>
                  </a:rPr>
                  <a:t>Δ</a:t>
                </a:r>
                <a:endParaRPr lang="ru-RU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Левая фигурная скобка 96"/>
              <p:cNvSpPr/>
              <p:nvPr/>
            </p:nvSpPr>
            <p:spPr>
              <a:xfrm rot="16200000">
                <a:off x="3414166" y="6409164"/>
                <a:ext cx="144000" cy="339913"/>
              </a:xfrm>
              <a:prstGeom prst="leftBrace">
                <a:avLst>
                  <a:gd name="adj1" fmla="val 8333"/>
                  <a:gd name="adj2" fmla="val 53896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8" name="Text Box 29"/>
            <p:cNvSpPr txBox="1">
              <a:spLocks noChangeArrowheads="1"/>
            </p:cNvSpPr>
            <p:nvPr/>
          </p:nvSpPr>
          <p:spPr bwMode="auto">
            <a:xfrm>
              <a:off x="4473006" y="1556792"/>
              <a:ext cx="60305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latin typeface="Times New Roman" pitchFamily="18" charset="0"/>
                </a:rPr>
                <a:t>Ko770</a:t>
              </a:r>
              <a:endParaRPr lang="ru-RU" sz="1200" dirty="0">
                <a:latin typeface="Times New Roman" pitchFamily="18" charset="0"/>
              </a:endParaRPr>
            </a:p>
          </p:txBody>
        </p:sp>
        <p:sp>
          <p:nvSpPr>
            <p:cNvPr id="99" name="Line 27"/>
            <p:cNvSpPr>
              <a:spLocks noChangeShapeType="1"/>
            </p:cNvSpPr>
            <p:nvPr/>
          </p:nvSpPr>
          <p:spPr bwMode="auto">
            <a:xfrm>
              <a:off x="4562812" y="1800632"/>
              <a:ext cx="3303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0" name="Text Box 29"/>
            <p:cNvSpPr txBox="1">
              <a:spLocks noChangeArrowheads="1"/>
            </p:cNvSpPr>
            <p:nvPr/>
          </p:nvSpPr>
          <p:spPr bwMode="auto">
            <a:xfrm>
              <a:off x="4658128" y="4395799"/>
              <a:ext cx="88838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000" b="1" dirty="0" smtClean="0">
                  <a:latin typeface="Times New Roman" pitchFamily="18" charset="0"/>
                </a:rPr>
                <a:t>KB10/Ko775</a:t>
              </a:r>
              <a:endParaRPr lang="ru-RU" sz="1000" b="1" dirty="0">
                <a:latin typeface="Times New Roman" pitchFamily="18" charset="0"/>
              </a:endParaRPr>
            </a:p>
          </p:txBody>
        </p:sp>
      </p:grpSp>
      <p:cxnSp>
        <p:nvCxnSpPr>
          <p:cNvPr id="81" name="Скругленная соединительная линия 86"/>
          <p:cNvCxnSpPr/>
          <p:nvPr/>
        </p:nvCxnSpPr>
        <p:spPr bwMode="auto">
          <a:xfrm rot="5400000">
            <a:off x="4960789" y="3398188"/>
            <a:ext cx="976314" cy="247371"/>
          </a:xfrm>
          <a:prstGeom prst="curved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6956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Экран 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2017-07-07T10:59:28Z</dcterms:created>
  <dcterms:modified xsi:type="dcterms:W3CDTF">2017-11-15T18:29:52Z</dcterms:modified>
</cp:coreProperties>
</file>