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9472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102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B566-3B20-4154-A778-75285434B7EA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26D09-22FA-4882-9C88-E540C433E56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65007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5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1659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1900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D07C8E89-CA08-4FDD-8243-ECECF9EF71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99433B9F-20B7-40EF-9D0F-B082E5CF0F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3600D71F-D712-4988-8D6B-C3A8465A3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A33DB-13CC-4D99-8BCC-34AE9FC60B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217920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24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73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928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3541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8984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431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2252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1661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8CA6-399B-4918-8F4B-292564F58E24}" type="datetimeFigureOut">
              <a:rPr lang="zh-CN" altLang="en-US" smtClean="0"/>
              <a:pPr/>
              <a:t>2018/10/27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C837-AA7B-4BD9-9181-650E0389EF6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4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A80A57D-4003-4855-8DA8-706D5EEF2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1" y="685800"/>
            <a:ext cx="10764078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CN" sz="2000" b="1" kern="0" dirty="0">
                <a:latin typeface="Arial" panose="020B0604020202020204" pitchFamily="34" charset="0"/>
                <a:cs typeface="Arial" panose="020B0604020202020204" pitchFamily="34" charset="0"/>
              </a:rPr>
              <a:t>Additional file 1. </a:t>
            </a:r>
            <a:r>
              <a:rPr lang="en-US" altLang="zh-CN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Comparison </a:t>
            </a:r>
            <a:r>
              <a:rPr lang="en-US" altLang="zh-CN" sz="2000" kern="0" dirty="0">
                <a:latin typeface="Arial" panose="020B0604020202020204" pitchFamily="34" charset="0"/>
                <a:cs typeface="Arial" panose="020B0604020202020204" pitchFamily="34" charset="0"/>
              </a:rPr>
              <a:t>of agronomic traits of </a:t>
            </a:r>
            <a:r>
              <a:rPr lang="en-US" altLang="zh-CN" sz="2000" i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fc17</a:t>
            </a:r>
            <a:r>
              <a:rPr lang="en-US" altLang="zh-CN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kern="0" dirty="0">
                <a:latin typeface="Arial" panose="020B0604020202020204" pitchFamily="34" charset="0"/>
                <a:cs typeface="Arial" panose="020B0604020202020204" pitchFamily="34" charset="0"/>
              </a:rPr>
              <a:t>and its </a:t>
            </a:r>
            <a:r>
              <a:rPr lang="en-US" altLang="zh-CN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wild-type (WT) </a:t>
            </a:r>
            <a:r>
              <a:rPr lang="en-US" altLang="zh-CN" sz="2000" kern="0" dirty="0">
                <a:latin typeface="Arial" panose="020B0604020202020204" pitchFamily="34" charset="0"/>
                <a:cs typeface="Arial" panose="020B0604020202020204" pitchFamily="34" charset="0"/>
              </a:rPr>
              <a:t>under ﬁeld conditions </a:t>
            </a:r>
            <a:r>
              <a:rPr lang="en-US" altLang="zh-CN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(Shenyang, </a:t>
            </a:r>
            <a:r>
              <a:rPr lang="en-US" altLang="zh-CN" sz="2000" kern="0" dirty="0">
                <a:latin typeface="Arial" panose="020B0604020202020204" pitchFamily="34" charset="0"/>
                <a:cs typeface="Arial" panose="020B0604020202020204" pitchFamily="34" charset="0"/>
              </a:rPr>
              <a:t>China, </a:t>
            </a:r>
            <a:r>
              <a:rPr lang="en-US" altLang="zh-CN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2016-2017)</a:t>
            </a:r>
            <a:r>
              <a:rPr lang="en-US" altLang="zh-CN" sz="2000" kern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CN" sz="2000" kern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zh-CN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47" name="Rectangle 586"/>
          <p:cNvSpPr>
            <a:spLocks noChangeArrowheads="1"/>
          </p:cNvSpPr>
          <p:nvPr/>
        </p:nvSpPr>
        <p:spPr bwMode="auto">
          <a:xfrm>
            <a:off x="820496" y="4831790"/>
            <a:ext cx="47394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800" dirty="0" smtClean="0">
                <a:cs typeface="Arial" panose="020B0604020202020204" pitchFamily="34" charset="0"/>
              </a:rPr>
              <a:t>** </a:t>
            </a:r>
            <a:r>
              <a:rPr lang="en-US" altLang="zh-CN" sz="1800" dirty="0">
                <a:cs typeface="Arial" panose="020B0604020202020204" pitchFamily="34" charset="0"/>
              </a:rPr>
              <a:t>indicated significant difference </a:t>
            </a:r>
            <a:r>
              <a:rPr lang="en-US" altLang="zh-CN" sz="1800" dirty="0">
                <a:solidFill>
                  <a:srgbClr val="000000"/>
                </a:solidFill>
                <a:cs typeface="Arial" panose="020B0604020202020204" pitchFamily="34" charset="0"/>
              </a:rPr>
              <a:t>at </a:t>
            </a:r>
            <a:r>
              <a:rPr lang="en-US" altLang="zh-CN" sz="1800" i="1" dirty="0">
                <a:solidFill>
                  <a:srgbClr val="000000"/>
                </a:solidFill>
                <a:cs typeface="Arial" panose="020B0604020202020204" pitchFamily="34" charset="0"/>
              </a:rPr>
              <a:t>p </a:t>
            </a:r>
            <a:r>
              <a:rPr lang="en-US" altLang="zh-CN" sz="1800" dirty="0">
                <a:solidFill>
                  <a:srgbClr val="000000"/>
                </a:solidFill>
                <a:cs typeface="Arial" panose="020B0604020202020204" pitchFamily="34" charset="0"/>
              </a:rPr>
              <a:t>&lt; </a:t>
            </a:r>
            <a:r>
              <a:rPr lang="en-US" altLang="zh-CN" sz="1800" dirty="0" smtClean="0">
                <a:solidFill>
                  <a:srgbClr val="000000"/>
                </a:solidFill>
                <a:cs typeface="Arial" panose="020B0604020202020204" pitchFamily="34" charset="0"/>
              </a:rPr>
              <a:t>0.01</a:t>
            </a:r>
            <a:r>
              <a:rPr lang="en-US" altLang="zh-CN" sz="1800" dirty="0" smtClean="0">
                <a:cs typeface="Arial" panose="020B0604020202020204" pitchFamily="34" charset="0"/>
              </a:rPr>
              <a:t>.</a:t>
            </a:r>
            <a:endParaRPr lang="en-US" altLang="zh-CN" sz="1800" dirty="0"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8C7B35EE-A4D9-488A-A6B3-707F7D9D83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142622"/>
              </p:ext>
            </p:extLst>
          </p:nvPr>
        </p:nvGraphicFramePr>
        <p:xfrm>
          <a:off x="934277" y="1549155"/>
          <a:ext cx="10729810" cy="3155655"/>
        </p:xfrm>
        <a:graphic>
          <a:graphicData uri="http://schemas.openxmlformats.org/drawingml/2006/table">
            <a:tbl>
              <a:tblPr/>
              <a:tblGrid>
                <a:gridCol w="24549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6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589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9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35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145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61455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614552">
                  <a:extLst>
                    <a:ext uri="{9D8B030D-6E8A-4147-A177-3AD203B41FA5}">
                      <a16:colId xmlns:a16="http://schemas.microsoft.com/office/drawing/2014/main" xmlns="" val="2336255084"/>
                    </a:ext>
                  </a:extLst>
                </a:gridCol>
              </a:tblGrid>
              <a:tr h="31132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US" altLang="zh-CN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altLang="zh-CN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zh-CN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32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fc17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fc17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fc17</a:t>
                      </a:r>
                      <a:r>
                        <a:rPr lang="en-US" sz="18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+CESA4</a:t>
                      </a:r>
                      <a:endParaRPr lang="en-US" sz="1800" b="1" i="1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486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lodging index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123.26±12.56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101.33±11.82**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110.26±14.01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91.91±8.42**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117.34±26.42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0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</a:t>
                      </a:r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biomass 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(g/plant)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CN" alt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43.24±4.18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41.88±2.62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CN" alt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41.10±4.98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39.98±4.44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40.44±6.38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70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Tillers/plant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20±4.01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22±3.14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19±4.82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22±3.13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19±5.32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83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Plant height (cm)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94.19±9.10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78±4.66**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zh-CN" alt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91.58±3.04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74.75±5.29**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95.08±5.43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91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1,000-grain weight (g)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23.76±0.25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24.03±0.15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24.17±0.45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23.96±0.12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24.22±1.10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91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spike (g/plant)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38.22±4.03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37.92±5.64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39.39±3.69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38.11±2.99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40.55±4.01</a:t>
                      </a:r>
                      <a:endParaRPr lang="en-US" altLang="zh-CN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" marR="8572" marT="857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1746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4735</TotalTime>
  <Words>92</Words>
  <Application>Microsoft Office PowerPoint</Application>
  <PresentationFormat>Custom</PresentationFormat>
  <Paragraphs>53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0012761</cp:lastModifiedBy>
  <cp:revision>97</cp:revision>
  <cp:lastPrinted>2018-10-21T01:09:07Z</cp:lastPrinted>
  <dcterms:created xsi:type="dcterms:W3CDTF">2018-01-28T13:46:17Z</dcterms:created>
  <dcterms:modified xsi:type="dcterms:W3CDTF">2018-10-27T12:45:29Z</dcterms:modified>
</cp:coreProperties>
</file>