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27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63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56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48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8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374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06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30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75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8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5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A2F02-BFC3-48DF-BABF-E020A3773F1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33F4A-686B-4A88-96BB-A116BA91C3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12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968722" y="2506768"/>
            <a:ext cx="5817996" cy="3944274"/>
          </a:xfrm>
        </p:spPr>
        <p:txBody>
          <a:bodyPr>
            <a:noAutofit/>
          </a:bodyPr>
          <a:lstStyle/>
          <a:p>
            <a:pPr algn="l"/>
            <a:r>
              <a:rPr lang="en-US" altLang="zh-CN" sz="1800" dirty="0"/>
              <a:t>Growth (</a:t>
            </a:r>
            <a:r>
              <a:rPr lang="en-US" altLang="zh-CN" sz="1800" i="1" dirty="0"/>
              <a:t>C</a:t>
            </a:r>
            <a:r>
              <a:rPr lang="en-US" altLang="zh-CN" sz="1800" baseline="-25000" dirty="0"/>
              <a:t>biomass</a:t>
            </a:r>
            <a:r>
              <a:rPr lang="en-US" altLang="zh-CN" sz="1800" dirty="0"/>
              <a:t>, </a:t>
            </a:r>
            <a:r>
              <a:rPr lang="en-US" altLang="zh-CN" sz="1800" i="1" dirty="0"/>
              <a:t>a</a:t>
            </a:r>
            <a:r>
              <a:rPr lang="en-US" altLang="zh-CN" sz="1800" dirty="0"/>
              <a:t>) and lipid accumulation (</a:t>
            </a:r>
            <a:r>
              <a:rPr lang="en-US" altLang="zh-CN" sz="1800" i="1" dirty="0"/>
              <a:t>C</a:t>
            </a:r>
            <a:r>
              <a:rPr lang="en-US" altLang="zh-CN" sz="1800" baseline="-25000" dirty="0"/>
              <a:t>lipid</a:t>
            </a:r>
            <a:r>
              <a:rPr lang="en-US" altLang="zh-CN" sz="1800" dirty="0"/>
              <a:t>, </a:t>
            </a:r>
            <a:r>
              <a:rPr lang="en-US" altLang="zh-CN" sz="1800" i="1" dirty="0"/>
              <a:t>b</a:t>
            </a:r>
            <a:r>
              <a:rPr lang="en-US" altLang="zh-CN" sz="1800" dirty="0"/>
              <a:t>) of </a:t>
            </a:r>
            <a:r>
              <a:rPr lang="en-US" altLang="zh-CN" sz="1800" i="1" dirty="0"/>
              <a:t>Graesiella</a:t>
            </a:r>
            <a:r>
              <a:rPr lang="en-US" altLang="zh-CN" sz="1800" dirty="0"/>
              <a:t> sp. WBG-1 in a 200 m</a:t>
            </a:r>
            <a:r>
              <a:rPr lang="en-US" altLang="zh-CN" sz="1800" baseline="30000" dirty="0"/>
              <a:t>2</a:t>
            </a:r>
            <a:r>
              <a:rPr lang="en-US" altLang="zh-CN" sz="1800" dirty="0"/>
              <a:t> raceway pond. The mixotrophic cultivation (</a:t>
            </a:r>
            <a:r>
              <a:rPr lang="en-US" altLang="zh-CN" sz="1800" i="1" dirty="0"/>
              <a:t>blue up triangle</a:t>
            </a:r>
            <a:r>
              <a:rPr lang="en-US" altLang="zh-CN" sz="1800" dirty="0"/>
              <a:t>) were operated by SPMC method at </a:t>
            </a:r>
            <a:r>
              <a:rPr lang="en-US" altLang="zh-CN" sz="1800" dirty="0" smtClean="0"/>
              <a:t>Jul 4–18/2014. </a:t>
            </a:r>
            <a:r>
              <a:rPr lang="en-US" altLang="zh-CN" sz="1800" dirty="0"/>
              <a:t>Down-arrows indicate the first supplementation of acetate. Data of the phototrophic cultivation (</a:t>
            </a:r>
            <a:r>
              <a:rPr lang="en-US" altLang="zh-CN" sz="1800" i="1" dirty="0"/>
              <a:t>green circle</a:t>
            </a:r>
            <a:r>
              <a:rPr lang="en-US" altLang="zh-CN" sz="1800" dirty="0"/>
              <a:t>) are cited from our earlier </a:t>
            </a:r>
            <a:r>
              <a:rPr lang="en-US" altLang="zh-CN" sz="1800" dirty="0" smtClean="0"/>
              <a:t>study*. </a:t>
            </a:r>
            <a:r>
              <a:rPr lang="en-US" altLang="zh-CN" sz="1800" dirty="0"/>
              <a:t>Error bars show the standard deviations of at least three measurements. </a:t>
            </a:r>
            <a:endParaRPr lang="en-US" altLang="zh-CN" sz="1800" dirty="0" smtClean="0"/>
          </a:p>
          <a:p>
            <a:pPr algn="l"/>
            <a:endParaRPr lang="en-US" altLang="zh-CN" sz="1800" dirty="0" smtClean="0"/>
          </a:p>
          <a:p>
            <a:pPr algn="l"/>
            <a:r>
              <a:rPr lang="en-US" altLang="zh-CN" sz="1800" dirty="0" smtClean="0"/>
              <a:t>* Wen </a:t>
            </a:r>
            <a:r>
              <a:rPr lang="en-US" altLang="zh-CN" sz="1800" dirty="0"/>
              <a:t>XB, Du K, Wang ZJ, </a:t>
            </a:r>
            <a:r>
              <a:rPr lang="en-US" altLang="zh-CN" sz="1800" dirty="0" err="1"/>
              <a:t>Peng</a:t>
            </a:r>
            <a:r>
              <a:rPr lang="en-US" altLang="zh-CN" sz="1800" dirty="0"/>
              <a:t> XA, </a:t>
            </a:r>
            <a:r>
              <a:rPr lang="en-US" altLang="zh-CN" sz="1800" dirty="0" err="1"/>
              <a:t>Luo</a:t>
            </a:r>
            <a:r>
              <a:rPr lang="en-US" altLang="zh-CN" sz="1800" dirty="0"/>
              <a:t> LM, Tao HP, </a:t>
            </a:r>
            <a:r>
              <a:rPr lang="en-US" altLang="zh-CN" sz="1800" dirty="0" err="1"/>
              <a:t>Xu</a:t>
            </a:r>
            <a:r>
              <a:rPr lang="en-US" altLang="zh-CN" sz="1800" dirty="0"/>
              <a:t> Y, Zhang D, </a:t>
            </a:r>
            <a:r>
              <a:rPr lang="en-US" altLang="zh-CN" sz="1800" dirty="0" err="1"/>
              <a:t>Geng</a:t>
            </a:r>
            <a:r>
              <a:rPr lang="en-US" altLang="zh-CN" sz="1800" dirty="0"/>
              <a:t> YH, Li YG: Effective cultivation of microalgae for biofuel production: a pilot-scale evaluation of a novel oleaginous microalga </a:t>
            </a:r>
            <a:r>
              <a:rPr lang="en-US" altLang="zh-CN" sz="1800" i="1" dirty="0"/>
              <a:t>Graesiella</a:t>
            </a:r>
            <a:r>
              <a:rPr lang="en-US" altLang="zh-CN" sz="1800" dirty="0"/>
              <a:t> sp. WBG-1. Biotechnology for Biofuels. 2016; 9(1):123.</a:t>
            </a:r>
            <a:endParaRPr lang="zh-CN" altLang="zh-CN" sz="1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4" y="196579"/>
            <a:ext cx="5109655" cy="612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35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141</Words>
  <Application>Microsoft Office PowerPoint</Application>
  <PresentationFormat>宽屏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xiaobin wen</dc:creator>
  <cp:lastModifiedBy>xiaobin wen</cp:lastModifiedBy>
  <cp:revision>1</cp:revision>
  <dcterms:created xsi:type="dcterms:W3CDTF">2019-01-24T09:34:47Z</dcterms:created>
  <dcterms:modified xsi:type="dcterms:W3CDTF">2019-01-24T09:39:34Z</dcterms:modified>
</cp:coreProperties>
</file>