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56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66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4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660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35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49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97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493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80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207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407F5-F503-4158-9860-08D33631DD79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24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276816"/>
              </p:ext>
            </p:extLst>
          </p:nvPr>
        </p:nvGraphicFramePr>
        <p:xfrm>
          <a:off x="681226" y="1231393"/>
          <a:ext cx="6523444" cy="22508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0125"/>
                <a:gridCol w="1304074"/>
                <a:gridCol w="863849"/>
                <a:gridCol w="863849"/>
                <a:gridCol w="863849"/>
                <a:gridCol w="863849"/>
                <a:gridCol w="863849"/>
              </a:tblGrid>
              <a:tr h="408054">
                <a:tc rowSpan="2">
                  <a:txBody>
                    <a:bodyPr/>
                    <a:lstStyle/>
                    <a:p>
                      <a:pPr algn="ctr" fontAlgn="ctr"/>
                      <a:endParaRPr lang="zh-CN" alt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Surfactants </a:t>
                      </a:r>
                      <a:endParaRPr lang="en-US" altLang="zh-CN" sz="1400" b="0" i="0" u="none" strike="noStrike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Surfactant concentration </a:t>
                      </a:r>
                      <a:r>
                        <a:rPr lang="en-US" altLang="zh-CN" sz="14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mg</a:t>
                      </a:r>
                      <a:r>
                        <a:rPr lang="en-US" altLang="zh-CN" sz="1400" u="none" strike="noStrike" baseline="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altLang="zh-CN" sz="14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</a:t>
                      </a:r>
                      <a:r>
                        <a:rPr lang="en-US" altLang="zh-CN" sz="1400" u="none" strike="noStrike" baseline="30000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</a:t>
                      </a:r>
                      <a:endParaRPr lang="en-US" sz="1400" b="1" i="0" u="none" strike="noStrike" baseline="300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effectLst/>
                        <a:latin typeface="Bookman Old Style" panose="020506040505050202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68565">
                <a:tc vMerge="1"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CN" sz="1400" b="0" i="0" u="none" strike="noStrike" dirty="0">
                        <a:solidFill>
                          <a:srgbClr val="FFFFFF"/>
                        </a:solidFill>
                        <a:effectLst/>
                        <a:latin typeface="Bookman Old Style" panose="020506040505050202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en-US" altLang="zh-CN" sz="1400" b="0" i="0" u="none" strike="noStrike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lang="en-US" altLang="zh-CN" sz="1400" b="0" i="0" u="none" strike="noStrike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</a:t>
                      </a:r>
                      <a:endParaRPr lang="en-US" altLang="zh-CN" sz="1400" b="0" i="0" u="none" strike="noStrike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r>
                        <a:rPr lang="en-US" altLang="zh-CN" sz="14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en-US" altLang="zh-CN" sz="1400" b="0" i="0" u="none" strike="noStrike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856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Average 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DW (g L</a:t>
                      </a:r>
                      <a:r>
                        <a:rPr lang="en-US" sz="1400" b="0" i="0" u="none" strike="noStrike" baseline="30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r>
                        <a:rPr lang="en-US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after 72 hours of cultivation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CDEA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0.68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0.64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0.56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0.35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0.18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8565">
                <a:tc v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SDS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0.79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0.70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8565">
                <a:tc v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AES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0.72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0.70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0.69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0.64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0.56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8565">
                <a:tc v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AEO-7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0.76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0.71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0.65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0.36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24256" y="524256"/>
            <a:ext cx="10251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Additional file 1:</a:t>
            </a:r>
          </a:p>
          <a:p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Effects of the surfactants (CDEA, SDS, AES, AEO-7) on growth </a:t>
            </a:r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en-US" altLang="zh-CN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Chlorella</a:t>
            </a:r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b="1" i="1" dirty="0">
                <a:latin typeface="Cambria" panose="02040503050406030204" pitchFamily="18" charset="0"/>
                <a:ea typeface="Cambria" panose="02040503050406030204" pitchFamily="18" charset="0"/>
              </a:rPr>
              <a:t>pyrenoidosa</a:t>
            </a:r>
            <a:r>
              <a:rPr lang="en-US" altLang="zh-CN" b="1" dirty="0">
                <a:latin typeface="Cambria" panose="02040503050406030204" pitchFamily="18" charset="0"/>
                <a:ea typeface="Cambria" panose="02040503050406030204" pitchFamily="18" charset="0"/>
              </a:rPr>
              <a:t> XQ-20044</a:t>
            </a:r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zh-CN" altLang="en-US" b="1" dirty="0">
              <a:latin typeface="Cambria" panose="020405030504060302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24928" y="1664208"/>
            <a:ext cx="47548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The cultivations were conducted in column photobioreactors with an initial </a:t>
            </a:r>
            <a:r>
              <a:rPr lang="en-US" altLang="zh-CN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Chlorella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 cell density of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about OD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0.3 (OD</a:t>
            </a:r>
            <a:r>
              <a:rPr lang="en-US" altLang="zh-CN" baseline="-25000" dirty="0" smtClean="0">
                <a:latin typeface="Cambria" panose="02040503050406030204" pitchFamily="18" charset="0"/>
                <a:ea typeface="Cambria" panose="02040503050406030204" pitchFamily="18" charset="0"/>
              </a:rPr>
              <a:t>540</a:t>
            </a:r>
            <a:r>
              <a:rPr lang="en-US" altLang="zh-CN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approximately 0.05 g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L</a:t>
            </a:r>
            <a:r>
              <a:rPr lang="en-US" altLang="zh-CN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-1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 dry weight).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The columns were placed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in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a 30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°C water bath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 with 200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µmol m</a:t>
            </a:r>
            <a:r>
              <a:rPr lang="en-US" altLang="zh-CN" baseline="30000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-2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</a:t>
            </a:r>
            <a:r>
              <a:rPr lang="en-US" altLang="zh-CN" baseline="30000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-1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light illumination (14/10, L/D) on column surface and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200 </a:t>
            </a:r>
            <a:r>
              <a:rPr lang="en-US" altLang="zh-CN" dirty="0">
                <a:latin typeface="Cambria" panose="02040503050406030204" pitchFamily="18" charset="0"/>
                <a:ea typeface="Cambria" panose="02040503050406030204" pitchFamily="18" charset="0"/>
              </a:rPr>
              <a:t>mL min</a:t>
            </a:r>
            <a:r>
              <a:rPr lang="en-US" altLang="zh-CN" baseline="30000" dirty="0">
                <a:latin typeface="Cambria" panose="02040503050406030204" pitchFamily="18" charset="0"/>
                <a:ea typeface="Cambria" panose="02040503050406030204" pitchFamily="18" charset="0"/>
              </a:rPr>
              <a:t>−1</a:t>
            </a:r>
            <a:r>
              <a:rPr lang="en-US" altLang="zh-CN" dirty="0">
                <a:latin typeface="Cambria" panose="02040503050406030204" pitchFamily="18" charset="0"/>
                <a:ea typeface="Cambria" panose="02040503050406030204" pitchFamily="18" charset="0"/>
              </a:rPr>
              <a:t> air (enriched with 1% CO</a:t>
            </a:r>
            <a:r>
              <a:rPr lang="en-US" altLang="zh-CN" baseline="-25000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</a:rPr>
              <a:t>agitation</a:t>
            </a:r>
            <a:r>
              <a:rPr lang="en-US" altLang="zh-CN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The concentrated solutions of each surfactant were added in to the columns containing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200 mL culture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suspension,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to reach target concentrations of 0,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6,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10, 20, and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40 mg L</a:t>
            </a:r>
            <a:r>
              <a:rPr lang="en-US" altLang="zh-CN" baseline="30000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-1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After 72 hours of cultivation, biomass dry</a:t>
            </a:r>
          </a:p>
          <a:p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weight (g L</a:t>
            </a:r>
            <a:r>
              <a:rPr lang="en-US" altLang="zh-CN" baseline="30000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-1</a:t>
            </a:r>
            <a:r>
              <a:rPr lang="en-US" altLang="zh-CN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 of the algal suspension were measured to indicate algal growth. </a:t>
            </a:r>
            <a:endParaRPr lang="en-US" altLang="zh-CN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496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194</Words>
  <Application>Microsoft Office PowerPoint</Application>
  <PresentationFormat>宽屏</PresentationFormat>
  <Paragraphs>36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Cambria</vt:lpstr>
      <vt:lpstr>Office 主题</vt:lpstr>
      <vt:lpstr>PowerPoint 演示文稿</vt:lpstr>
    </vt:vector>
  </TitlesOfParts>
  <Company>WBG, CAS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温小斌</dc:creator>
  <cp:lastModifiedBy>温小斌</cp:lastModifiedBy>
  <cp:revision>18</cp:revision>
  <dcterms:created xsi:type="dcterms:W3CDTF">2020-07-03T07:38:37Z</dcterms:created>
  <dcterms:modified xsi:type="dcterms:W3CDTF">2020-09-10T09:15:01Z</dcterms:modified>
</cp:coreProperties>
</file>