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684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407F5-F503-4158-9860-08D33631DD79}" type="datetimeFigureOut">
              <a:rPr lang="zh-CN" altLang="en-US" smtClean="0"/>
              <a:t>2020/9/7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0A36D-8E50-4494-A221-941C758CD33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234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407F5-F503-4158-9860-08D33631DD79}" type="datetimeFigureOut">
              <a:rPr lang="zh-CN" altLang="en-US" smtClean="0"/>
              <a:t>2020/9/7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0A36D-8E50-4494-A221-941C758CD33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96631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407F5-F503-4158-9860-08D33631DD79}" type="datetimeFigureOut">
              <a:rPr lang="zh-CN" altLang="en-US" smtClean="0"/>
              <a:t>2020/9/7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0A36D-8E50-4494-A221-941C758CD33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845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407F5-F503-4158-9860-08D33631DD79}" type="datetimeFigureOut">
              <a:rPr lang="zh-CN" altLang="en-US" smtClean="0"/>
              <a:t>2020/9/7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0A36D-8E50-4494-A221-941C758CD33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86607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407F5-F503-4158-9860-08D33631DD79}" type="datetimeFigureOut">
              <a:rPr lang="zh-CN" altLang="en-US" smtClean="0"/>
              <a:t>2020/9/7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0A36D-8E50-4494-A221-941C758CD33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43528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407F5-F503-4158-9860-08D33631DD79}" type="datetimeFigureOut">
              <a:rPr lang="zh-CN" altLang="en-US" smtClean="0"/>
              <a:t>2020/9/7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0A36D-8E50-4494-A221-941C758CD33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44903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407F5-F503-4158-9860-08D33631DD79}" type="datetimeFigureOut">
              <a:rPr lang="zh-CN" altLang="en-US" smtClean="0"/>
              <a:t>2020/9/7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0A36D-8E50-4494-A221-941C758CD33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29784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407F5-F503-4158-9860-08D33631DD79}" type="datetimeFigureOut">
              <a:rPr lang="zh-CN" altLang="en-US" smtClean="0"/>
              <a:t>2020/9/7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0A36D-8E50-4494-A221-941C758CD33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94934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407F5-F503-4158-9860-08D33631DD79}" type="datetimeFigureOut">
              <a:rPr lang="zh-CN" altLang="en-US" smtClean="0"/>
              <a:t>2020/9/7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0A36D-8E50-4494-A221-941C758CD33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421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407F5-F503-4158-9860-08D33631DD79}" type="datetimeFigureOut">
              <a:rPr lang="zh-CN" altLang="en-US" smtClean="0"/>
              <a:t>2020/9/7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0A36D-8E50-4494-A221-941C758CD33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0803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407F5-F503-4158-9860-08D33631DD79}" type="datetimeFigureOut">
              <a:rPr lang="zh-CN" altLang="en-US" smtClean="0"/>
              <a:t>2020/9/7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0A36D-8E50-4494-A221-941C758CD33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32071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A407F5-F503-4158-9860-08D33631DD79}" type="datetimeFigureOut">
              <a:rPr lang="zh-CN" altLang="en-US" smtClean="0"/>
              <a:t>2020/9/7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10A36D-8E50-4494-A221-941C758CD33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62444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表格 4"/>
          <p:cNvGraphicFramePr>
            <a:graphicFrameLocks noGrp="1"/>
          </p:cNvGraphicFramePr>
          <p:nvPr>
            <p:extLst/>
          </p:nvPr>
        </p:nvGraphicFramePr>
        <p:xfrm>
          <a:off x="856223" y="1254091"/>
          <a:ext cx="4725924" cy="376072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87524"/>
                <a:gridCol w="1219200"/>
                <a:gridCol w="1219200"/>
              </a:tblGrid>
              <a:tr h="417706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zh-CN" sz="1800" b="1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Taxonomy</a:t>
                      </a:r>
                      <a:r>
                        <a:rPr lang="en-US" altLang="zh-CN" sz="1600" b="1" dirty="0" smtClean="0"/>
                        <a:t> </a:t>
                      </a:r>
                      <a:endParaRPr lang="zh-CN" alt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宋体" panose="02010600030101010101" pitchFamily="2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R</a:t>
                      </a:r>
                      <a:r>
                        <a:rPr lang="en-US" altLang="zh-CN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eads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3794">
                <a:tc vMerge="1">
                  <a:txBody>
                    <a:bodyPr/>
                    <a:lstStyle/>
                    <a:p>
                      <a:pPr algn="ctr" fontAlgn="ctr"/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宋体" panose="02010600030101010101" pitchFamily="2" charset="-122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dirty="0" smtClea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Sample 1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dirty="0" smtClea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Sample 2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5076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i="1" u="none" strike="noStrike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Chlorella</a:t>
                      </a:r>
                      <a:endParaRPr lang="en-US" sz="1600" b="0" i="1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u="none" strike="noStrike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86910</a:t>
                      </a:r>
                      <a:endParaRPr lang="en-US" altLang="zh-CN" sz="16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u="none" strike="noStrike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91773</a:t>
                      </a:r>
                      <a:endParaRPr lang="en-US" altLang="zh-CN" sz="16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5076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i="1" u="none" strike="noStrike" dirty="0" err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Poterioochromonas</a:t>
                      </a:r>
                      <a:r>
                        <a:rPr lang="en-US" sz="1600" i="1" u="none" strike="noStrike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endParaRPr lang="en-US" sz="1600" b="0" i="1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u="none" strike="noStrike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1454</a:t>
                      </a:r>
                      <a:endParaRPr lang="en-US" altLang="zh-CN" sz="16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u="none" strike="noStrike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  <a:endParaRPr lang="en-US" altLang="zh-CN" sz="16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5076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i="1" u="none" strike="noStrike" dirty="0" err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Hemiurosomoida</a:t>
                      </a:r>
                      <a:endParaRPr lang="en-US" sz="1600" b="0" i="1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u="none" strike="noStrike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  <a:endParaRPr lang="en-US" altLang="zh-CN" sz="16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u="none" strike="noStrike" dirty="0" smtClea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1480</a:t>
                      </a:r>
                      <a:endParaRPr lang="en-US" altLang="zh-CN" sz="16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5076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i="1" u="none" strike="noStrike" dirty="0" err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Stylonychia</a:t>
                      </a:r>
                      <a:endParaRPr lang="en-US" sz="1600" b="0" i="1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u="none" strike="noStrike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  <a:endParaRPr lang="en-US" altLang="zh-CN" sz="16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u="none" strike="noStrike" dirty="0" smtClea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31</a:t>
                      </a:r>
                      <a:endParaRPr lang="en-US" altLang="zh-CN" sz="16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5076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i="1" u="none" strike="noStrike" dirty="0" err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Micractinium</a:t>
                      </a:r>
                      <a:endParaRPr lang="en-US" sz="1600" b="0" i="1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u="none" strike="noStrike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47</a:t>
                      </a:r>
                      <a:endParaRPr lang="en-US" altLang="zh-CN" sz="16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u="none" strike="noStrike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49</a:t>
                      </a:r>
                      <a:endParaRPr lang="en-US" altLang="zh-CN" sz="16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5076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i="1" u="none" strike="noStrike" dirty="0" err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Angulamoeba</a:t>
                      </a:r>
                      <a:endParaRPr lang="en-US" sz="1600" b="0" i="1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u="none" strike="noStrike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  <a:endParaRPr lang="en-US" altLang="zh-CN" sz="16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u="none" strike="noStrike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65</a:t>
                      </a:r>
                      <a:endParaRPr lang="en-US" altLang="zh-CN" sz="16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5076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i="1" u="none" strike="noStrike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Paramecium</a:t>
                      </a:r>
                      <a:endParaRPr lang="en-US" sz="1600" b="0" i="1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u="none" strike="noStrike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  <a:endParaRPr lang="en-US" altLang="zh-CN" sz="16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u="none" strike="noStrike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22</a:t>
                      </a:r>
                      <a:endParaRPr lang="en-US" altLang="zh-CN" sz="16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5076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i="1" u="none" strike="noStrike" dirty="0" err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Tetradesmus</a:t>
                      </a:r>
                      <a:endParaRPr lang="en-US" sz="1600" b="0" i="1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u="none" strike="noStrike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</a:t>
                      </a:r>
                      <a:endParaRPr lang="en-US" altLang="zh-CN" sz="16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u="none" strike="noStrike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  <a:endParaRPr lang="en-US" altLang="zh-CN" sz="16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5076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i="1" u="none" strike="noStrike" dirty="0" err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Nannochloris</a:t>
                      </a:r>
                      <a:endParaRPr lang="en-US" sz="1600" b="0" i="1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u="none" strike="noStrike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  <a:endParaRPr lang="en-US" altLang="zh-CN" sz="16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u="none" strike="noStrike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  <a:endParaRPr lang="en-US" altLang="zh-CN" sz="16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5076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i="1" u="none" strike="noStrike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unclassified </a:t>
                      </a:r>
                      <a:r>
                        <a:rPr lang="en-US" sz="1600" i="1" u="none" strike="noStrike" dirty="0" err="1" smtClea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eukaryota</a:t>
                      </a:r>
                      <a:endParaRPr lang="en-US" sz="1600" b="0" i="1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u="none" strike="noStrike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10</a:t>
                      </a:r>
                      <a:endParaRPr lang="en-US" altLang="zh-CN" sz="16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u="none" strike="noStrike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6</a:t>
                      </a:r>
                      <a:endParaRPr lang="en-US" altLang="zh-CN" sz="16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5076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i="1" u="none" strike="noStrike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unclassified</a:t>
                      </a:r>
                      <a:endParaRPr lang="en-US" sz="1600" b="0" i="1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u="none" strike="noStrike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45</a:t>
                      </a:r>
                      <a:endParaRPr lang="en-US" altLang="zh-CN" sz="16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u="none" strike="noStrike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  <a:endParaRPr lang="en-US" altLang="zh-CN" sz="16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5076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i="1" u="none" strike="noStrike" dirty="0" smtClea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Uncultured eukaryote</a:t>
                      </a:r>
                      <a:endParaRPr lang="en-US" sz="1600" b="0" i="1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u="none" strike="noStrike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93</a:t>
                      </a:r>
                      <a:endParaRPr lang="en-US" altLang="zh-CN" sz="16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u="none" strike="noStrike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96</a:t>
                      </a:r>
                      <a:endParaRPr lang="en-US" altLang="zh-CN" sz="16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13" name="文本框 12"/>
          <p:cNvSpPr txBox="1"/>
          <p:nvPr/>
        </p:nvSpPr>
        <p:spPr>
          <a:xfrm>
            <a:off x="780288" y="317882"/>
            <a:ext cx="960371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Additional file 2:</a:t>
            </a:r>
          </a:p>
          <a:p>
            <a:r>
              <a:rPr lang="en-US" altLang="zh-CN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Taxonomic classification of organisms in the experimental cultures (5 </a:t>
            </a:r>
            <a:r>
              <a:rPr lang="en-US" altLang="zh-CN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m</a:t>
            </a:r>
            <a:r>
              <a:rPr lang="en-US" altLang="zh-CN" b="1" baseline="30000" dirty="0" smtClean="0">
                <a:latin typeface="Cambria" panose="02040503050406030204" pitchFamily="18" charset="0"/>
                <a:ea typeface="Cambria" panose="02040503050406030204" pitchFamily="18" charset="0"/>
              </a:rPr>
              <a:t>2</a:t>
            </a:r>
            <a:r>
              <a:rPr lang="en-US" altLang="zh-CN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altLang="zh-CN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raceway pond)</a:t>
            </a:r>
            <a:r>
              <a:rPr lang="zh-CN" altLang="en-US" dirty="0" smtClean="0">
                <a:latin typeface="Cambria" panose="02040503050406030204" pitchFamily="18" charset="0"/>
              </a:rPr>
              <a:t> </a:t>
            </a:r>
            <a:endParaRPr lang="en-US" altLang="zh-CN" dirty="0" smtClean="0">
              <a:latin typeface="Cambria" panose="02040503050406030204" pitchFamily="18" charset="0"/>
            </a:endParaRPr>
          </a:p>
          <a:p>
            <a:r>
              <a:rPr lang="en-US" altLang="zh-CN" b="1" dirty="0" smtClean="0">
                <a:latin typeface="Cambria" panose="02040503050406030204" pitchFamily="18" charset="0"/>
              </a:rPr>
              <a:t>using metagenomics data (</a:t>
            </a:r>
            <a:r>
              <a:rPr lang="en-US" altLang="zh-CN" b="1" dirty="0" err="1" smtClean="0">
                <a:latin typeface="Cambria" panose="02040503050406030204" pitchFamily="18" charset="0"/>
              </a:rPr>
              <a:t>Miseq</a:t>
            </a:r>
            <a:r>
              <a:rPr lang="en-US" altLang="zh-CN" b="1" dirty="0" smtClean="0">
                <a:latin typeface="Cambria" panose="02040503050406030204" pitchFamily="18" charset="0"/>
              </a:rPr>
              <a:t> 2×300bp  18S V4)</a:t>
            </a:r>
            <a:endParaRPr lang="en-US" altLang="zh-CN" b="1" dirty="0" smtClean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6521092" y="964213"/>
            <a:ext cx="5305147" cy="5779544"/>
            <a:chOff x="6521092" y="964213"/>
            <a:chExt cx="5305147" cy="5779544"/>
          </a:xfrm>
        </p:grpSpPr>
        <p:pic>
          <p:nvPicPr>
            <p:cNvPr id="14" name="图片 13"/>
            <p:cNvPicPr>
              <a:picLocks noChangeAspect="1"/>
            </p:cNvPicPr>
            <p:nvPr/>
          </p:nvPicPr>
          <p:blipFill rotWithShape="1">
            <a:blip r:embed="rId2"/>
            <a:srcRect l="-1401" r="7941" b="9406"/>
            <a:stretch/>
          </p:blipFill>
          <p:spPr>
            <a:xfrm>
              <a:off x="6521092" y="964213"/>
              <a:ext cx="5305147" cy="5779544"/>
            </a:xfrm>
            <a:prstGeom prst="rect">
              <a:avLst/>
            </a:prstGeom>
          </p:spPr>
        </p:pic>
        <p:sp>
          <p:nvSpPr>
            <p:cNvPr id="15" name="文本框 14"/>
            <p:cNvSpPr txBox="1"/>
            <p:nvPr/>
          </p:nvSpPr>
          <p:spPr>
            <a:xfrm>
              <a:off x="6941880" y="4903708"/>
              <a:ext cx="247708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 smtClean="0">
                  <a:latin typeface="Cambria" panose="02040503050406030204" pitchFamily="18" charset="0"/>
                  <a:ea typeface="Cambria" panose="02040503050406030204" pitchFamily="18" charset="0"/>
                </a:rPr>
                <a:t>Note: </a:t>
              </a:r>
              <a:r>
                <a:rPr lang="en-US" altLang="zh-CN" sz="1400" i="1" dirty="0" smtClean="0">
                  <a:latin typeface="Cambria" panose="02040503050406030204" pitchFamily="18" charset="0"/>
                  <a:ea typeface="Cambria" panose="02040503050406030204" pitchFamily="18" charset="0"/>
                </a:rPr>
                <a:t>Chlorella</a:t>
              </a:r>
              <a:r>
                <a:rPr lang="en-US" altLang="zh-CN" sz="1400" dirty="0" smtClean="0">
                  <a:latin typeface="Cambria" panose="02040503050406030204" pitchFamily="18" charset="0"/>
                  <a:ea typeface="Cambria" panose="02040503050406030204" pitchFamily="18" charset="0"/>
                </a:rPr>
                <a:t> is not included</a:t>
              </a:r>
            </a:p>
            <a:p>
              <a:r>
                <a:rPr lang="en-US" altLang="zh-CN" sz="1400" dirty="0" smtClean="0">
                  <a:latin typeface="Cambria" panose="02040503050406030204" pitchFamily="18" charset="0"/>
                  <a:ea typeface="Cambria" panose="02040503050406030204" pitchFamily="18" charset="0"/>
                </a:rPr>
                <a:t> in the pie charts.</a:t>
              </a:r>
              <a:endParaRPr lang="zh-CN" altLang="en-US" sz="1400" dirty="0">
                <a:latin typeface="Cambria" panose="02040503050406030204" pitchFamily="18" charset="0"/>
              </a:endParaRPr>
            </a:p>
          </p:txBody>
        </p:sp>
      </p:grpSp>
      <p:graphicFrame>
        <p:nvGraphicFramePr>
          <p:cNvPr id="18" name="表格 17"/>
          <p:cNvGraphicFramePr>
            <a:graphicFrameLocks noGrp="1"/>
          </p:cNvGraphicFramePr>
          <p:nvPr>
            <p:extLst/>
          </p:nvPr>
        </p:nvGraphicFramePr>
        <p:xfrm>
          <a:off x="780288" y="5664920"/>
          <a:ext cx="5512872" cy="862773"/>
        </p:xfrm>
        <a:graphic>
          <a:graphicData uri="http://schemas.openxmlformats.org/drawingml/2006/table">
            <a:tbl>
              <a:tblPr/>
              <a:tblGrid>
                <a:gridCol w="914176"/>
                <a:gridCol w="802373"/>
                <a:gridCol w="950092"/>
                <a:gridCol w="953037"/>
                <a:gridCol w="1043189"/>
                <a:gridCol w="850005"/>
              </a:tblGrid>
              <a:tr h="28759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Sample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Barcode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Raw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num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Mean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len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Clean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num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Mean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len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8759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GGTACA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88690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419.96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88655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378.97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8759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CCTAGT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93720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419.94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93690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379</a:t>
                      </a: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19" name="矩形 18"/>
          <p:cNvSpPr/>
          <p:nvPr/>
        </p:nvSpPr>
        <p:spPr>
          <a:xfrm>
            <a:off x="754530" y="5311907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Data information after QC</a:t>
            </a:r>
          </a:p>
        </p:txBody>
      </p:sp>
    </p:spTree>
    <p:extLst>
      <p:ext uri="{BB962C8B-B14F-4D97-AF65-F5344CB8AC3E}">
        <p14:creationId xmlns:p14="http://schemas.microsoft.com/office/powerpoint/2010/main" val="3358795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</TotalTime>
  <Words>109</Words>
  <Application>Microsoft Office PowerPoint</Application>
  <PresentationFormat>宽屏</PresentationFormat>
  <Paragraphs>64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7" baseType="lpstr">
      <vt:lpstr>宋体</vt:lpstr>
      <vt:lpstr>Arial</vt:lpstr>
      <vt:lpstr>Calibri</vt:lpstr>
      <vt:lpstr>Calibri Light</vt:lpstr>
      <vt:lpstr>Cambria</vt:lpstr>
      <vt:lpstr>Office 主题</vt:lpstr>
      <vt:lpstr>PowerPoint 演示文稿</vt:lpstr>
    </vt:vector>
  </TitlesOfParts>
  <Company>WBG, CAS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温小斌</dc:creator>
  <cp:lastModifiedBy>温小斌</cp:lastModifiedBy>
  <cp:revision>17</cp:revision>
  <dcterms:created xsi:type="dcterms:W3CDTF">2020-07-03T07:38:37Z</dcterms:created>
  <dcterms:modified xsi:type="dcterms:W3CDTF">2020-09-06T16:28:46Z</dcterms:modified>
</cp:coreProperties>
</file>