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9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663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66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5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49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7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493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8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207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407F5-F503-4158-9860-08D33631DD79}" type="datetimeFigureOut">
              <a:rPr lang="zh-CN" altLang="en-US" smtClean="0"/>
              <a:t>2020/9/4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0A36D-8E50-4494-A221-941C758CD3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24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wmv"/><Relationship Id="rId7" Type="http://schemas.openxmlformats.org/officeDocument/2006/relationships/image" Target="../media/image2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wmv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44"/>
          <p:cNvSpPr txBox="1">
            <a:spLocks/>
          </p:cNvSpPr>
          <p:nvPr/>
        </p:nvSpPr>
        <p:spPr>
          <a:xfrm>
            <a:off x="6226486" y="228600"/>
            <a:ext cx="5832028" cy="64284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Schematic diagram </a:t>
            </a:r>
            <a:r>
              <a:rPr lang="en-US" altLang="zh-CN" sz="1800" b="1" dirty="0">
                <a:latin typeface="Cambria" panose="02040503050406030204" pitchFamily="18" charset="0"/>
                <a:ea typeface="Cambria" panose="02040503050406030204" pitchFamily="18" charset="0"/>
              </a:rPr>
              <a:t>of the </a:t>
            </a:r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device used </a:t>
            </a:r>
            <a:r>
              <a:rPr lang="en-US" altLang="zh-CN" sz="1800" b="1" dirty="0">
                <a:latin typeface="Cambria" panose="02040503050406030204" pitchFamily="18" charset="0"/>
                <a:ea typeface="Cambria" panose="02040503050406030204" pitchFamily="18" charset="0"/>
              </a:rPr>
              <a:t>to assist video recording</a:t>
            </a:r>
            <a:endParaRPr lang="zh-CN" altLang="en-US" sz="1800" b="1" dirty="0">
              <a:latin typeface="Cambria" panose="02040503050406030204" pitchFamily="18" charset="0"/>
              <a:ea typeface="华文细黑" panose="0201060004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268" y="3863274"/>
            <a:ext cx="2513524" cy="2707869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6226486" y="1308129"/>
            <a:ext cx="5832028" cy="2376142"/>
            <a:chOff x="154912" y="1688669"/>
            <a:chExt cx="5832028" cy="2376142"/>
          </a:xfrm>
        </p:grpSpPr>
        <p:sp>
          <p:nvSpPr>
            <p:cNvPr id="3" name="矩形 2"/>
            <p:cNvSpPr/>
            <p:nvPr/>
          </p:nvSpPr>
          <p:spPr>
            <a:xfrm>
              <a:off x="2652971" y="3453226"/>
              <a:ext cx="18371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Microscope </a:t>
              </a:r>
              <a:r>
                <a:rPr lang="en-US" altLang="zh-CN" dirty="0">
                  <a:latin typeface="Cambria" panose="02040503050406030204" pitchFamily="18" charset="0"/>
                  <a:ea typeface="Cambria" panose="02040503050406030204" pitchFamily="18" charset="0"/>
                </a:rPr>
                <a:t>slide</a:t>
              </a:r>
              <a:endParaRPr lang="zh-CN" altLang="en-US" dirty="0">
                <a:latin typeface="Cambria" panose="02040503050406030204" pitchFamily="18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24334" y="1701035"/>
              <a:ext cx="11849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Cell chamber</a:t>
              </a:r>
              <a:endParaRPr lang="zh-CN" altLang="en-US" sz="1400" dirty="0">
                <a:latin typeface="Cambria" panose="02040503050406030204" pitchFamily="18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143466" y="1701035"/>
              <a:ext cx="16514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Cambria" panose="02040503050406030204" pitchFamily="18" charset="0"/>
                </a:rPr>
                <a:t>Flagellates/Ciliates</a:t>
              </a:r>
              <a:endParaRPr lang="zh-CN" altLang="en-US" sz="1400" dirty="0">
                <a:latin typeface="Cambria" panose="02040503050406030204" pitchFamily="18" charset="0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54912" y="1688669"/>
              <a:ext cx="5832028" cy="1731633"/>
              <a:chOff x="154912" y="1688669"/>
              <a:chExt cx="5832028" cy="1731633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154912" y="1688669"/>
                <a:ext cx="5832028" cy="1731633"/>
                <a:chOff x="2222359" y="1200457"/>
                <a:chExt cx="5832028" cy="1731633"/>
              </a:xfrm>
            </p:grpSpPr>
            <p:grpSp>
              <p:nvGrpSpPr>
                <p:cNvPr id="6" name="组合 5"/>
                <p:cNvGrpSpPr/>
                <p:nvPr/>
              </p:nvGrpSpPr>
              <p:grpSpPr>
                <a:xfrm>
                  <a:off x="2222359" y="1641909"/>
                  <a:ext cx="4885553" cy="1290181"/>
                  <a:chOff x="2210466" y="1613721"/>
                  <a:chExt cx="4885553" cy="1290181"/>
                </a:xfrm>
              </p:grpSpPr>
              <p:grpSp>
                <p:nvGrpSpPr>
                  <p:cNvPr id="8" name="组合 7"/>
                  <p:cNvGrpSpPr/>
                  <p:nvPr/>
                </p:nvGrpSpPr>
                <p:grpSpPr>
                  <a:xfrm>
                    <a:off x="3588781" y="1613721"/>
                    <a:ext cx="3507238" cy="1290181"/>
                    <a:chOff x="3895594" y="1723430"/>
                    <a:chExt cx="2718148" cy="914400"/>
                  </a:xfrm>
                </p:grpSpPr>
                <p:grpSp>
                  <p:nvGrpSpPr>
                    <p:cNvPr id="21" name="组合 20"/>
                    <p:cNvGrpSpPr/>
                    <p:nvPr/>
                  </p:nvGrpSpPr>
                  <p:grpSpPr>
                    <a:xfrm>
                      <a:off x="3895594" y="1723430"/>
                      <a:ext cx="2718148" cy="914400"/>
                      <a:chOff x="3757808" y="1723430"/>
                      <a:chExt cx="2718148" cy="914400"/>
                    </a:xfrm>
                  </p:grpSpPr>
                  <p:sp>
                    <p:nvSpPr>
                      <p:cNvPr id="24" name="圆角矩形 23"/>
                      <p:cNvSpPr/>
                      <p:nvPr/>
                    </p:nvSpPr>
                    <p:spPr>
                      <a:xfrm>
                        <a:off x="3757808" y="1723430"/>
                        <a:ext cx="2718148" cy="9144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  <p:sp>
                    <p:nvSpPr>
                      <p:cNvPr id="25" name="矩形 24"/>
                      <p:cNvSpPr/>
                      <p:nvPr/>
                    </p:nvSpPr>
                    <p:spPr>
                      <a:xfrm>
                        <a:off x="4811348" y="1861147"/>
                        <a:ext cx="612000" cy="612000"/>
                      </a:xfrm>
                      <a:prstGeom prst="rect">
                        <a:avLst/>
                      </a:prstGeom>
                      <a:noFill/>
                      <a:ln w="63500"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zh-CN" altLang="en-US"/>
                      </a:p>
                    </p:txBody>
                  </p:sp>
                </p:grpSp>
                <p:sp>
                  <p:nvSpPr>
                    <p:cNvPr id="22" name="椭圆 21"/>
                    <p:cNvSpPr/>
                    <p:nvPr/>
                  </p:nvSpPr>
                  <p:spPr>
                    <a:xfrm>
                      <a:off x="4114531" y="1905363"/>
                      <a:ext cx="585908" cy="535806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椭圆 22"/>
                    <p:cNvSpPr/>
                    <p:nvPr/>
                  </p:nvSpPr>
                  <p:spPr>
                    <a:xfrm>
                      <a:off x="5829244" y="1896903"/>
                      <a:ext cx="585908" cy="535806"/>
                    </a:xfrm>
                    <a:prstGeom prst="ellipse">
                      <a:avLst/>
                    </a:prstGeom>
                    <a:blipFill>
                      <a:blip r:embed="rId7"/>
                      <a:tile tx="0" ty="0" sx="100000" sy="100000" flip="none" algn="tl"/>
                    </a:blip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13" name="椭圆 12"/>
                  <p:cNvSpPr/>
                  <p:nvPr/>
                </p:nvSpPr>
                <p:spPr>
                  <a:xfrm>
                    <a:off x="5085567" y="1870421"/>
                    <a:ext cx="45719" cy="179672"/>
                  </a:xfrm>
                  <a:prstGeom prst="ellipse">
                    <a:avLst/>
                  </a:prstGeom>
                  <a:solidFill>
                    <a:srgbClr val="92D050">
                      <a:alpha val="43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" name="椭圆 13"/>
                  <p:cNvSpPr/>
                  <p:nvPr/>
                </p:nvSpPr>
                <p:spPr>
                  <a:xfrm>
                    <a:off x="5237967" y="2022821"/>
                    <a:ext cx="45719" cy="179672"/>
                  </a:xfrm>
                  <a:prstGeom prst="ellipse">
                    <a:avLst/>
                  </a:prstGeom>
                  <a:solidFill>
                    <a:srgbClr val="92D050">
                      <a:alpha val="43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椭圆 14"/>
                  <p:cNvSpPr/>
                  <p:nvPr/>
                </p:nvSpPr>
                <p:spPr>
                  <a:xfrm>
                    <a:off x="5390367" y="2175221"/>
                    <a:ext cx="45719" cy="179672"/>
                  </a:xfrm>
                  <a:prstGeom prst="ellipse">
                    <a:avLst/>
                  </a:prstGeom>
                  <a:solidFill>
                    <a:srgbClr val="92D050">
                      <a:alpha val="43000"/>
                    </a:srgbClr>
                  </a:solidFill>
                  <a:ln>
                    <a:noFill/>
                  </a:ln>
                  <a:scene3d>
                    <a:camera prst="orthographicFront">
                      <a:rot lat="0" lon="0" rev="1320000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6" name="椭圆 15"/>
                  <p:cNvSpPr/>
                  <p:nvPr/>
                </p:nvSpPr>
                <p:spPr>
                  <a:xfrm>
                    <a:off x="5542767" y="2327621"/>
                    <a:ext cx="45719" cy="179672"/>
                  </a:xfrm>
                  <a:prstGeom prst="ellipse">
                    <a:avLst/>
                  </a:prstGeom>
                  <a:solidFill>
                    <a:srgbClr val="92D050">
                      <a:alpha val="43000"/>
                    </a:srgbClr>
                  </a:solidFill>
                  <a:ln>
                    <a:noFill/>
                  </a:ln>
                  <a:scene3d>
                    <a:camera prst="orthographicFront">
                      <a:rot lat="0" lon="0" rev="780000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5228493" y="2022821"/>
                    <a:ext cx="198119" cy="332072"/>
                    <a:chOff x="5542767" y="2327621"/>
                    <a:chExt cx="198119" cy="332072"/>
                  </a:xfrm>
                  <a:scene3d>
                    <a:camera prst="orthographicFront">
                      <a:rot lat="0" lon="0" rev="4800000"/>
                    </a:camera>
                    <a:lightRig rig="threePt" dir="t"/>
                  </a:scene3d>
                </p:grpSpPr>
                <p:sp>
                  <p:nvSpPr>
                    <p:cNvPr id="19" name="椭圆 18"/>
                    <p:cNvSpPr/>
                    <p:nvPr/>
                  </p:nvSpPr>
                  <p:spPr>
                    <a:xfrm>
                      <a:off x="5542767" y="2327621"/>
                      <a:ext cx="45719" cy="179672"/>
                    </a:xfrm>
                    <a:prstGeom prst="ellipse">
                      <a:avLst/>
                    </a:prstGeom>
                    <a:solidFill>
                      <a:srgbClr val="92D050">
                        <a:alpha val="43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0" name="椭圆 19"/>
                    <p:cNvSpPr/>
                    <p:nvPr/>
                  </p:nvSpPr>
                  <p:spPr>
                    <a:xfrm>
                      <a:off x="5695167" y="2480021"/>
                      <a:ext cx="45719" cy="179672"/>
                    </a:xfrm>
                    <a:prstGeom prst="ellipse">
                      <a:avLst/>
                    </a:prstGeom>
                    <a:solidFill>
                      <a:srgbClr val="92D050">
                        <a:alpha val="43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sp>
                <p:nvSpPr>
                  <p:cNvPr id="18" name="椭圆 17"/>
                  <p:cNvSpPr/>
                  <p:nvPr/>
                </p:nvSpPr>
                <p:spPr>
                  <a:xfrm>
                    <a:off x="5256757" y="2417391"/>
                    <a:ext cx="45719" cy="179672"/>
                  </a:xfrm>
                  <a:prstGeom prst="ellipse">
                    <a:avLst/>
                  </a:prstGeom>
                  <a:solidFill>
                    <a:srgbClr val="92D050">
                      <a:alpha val="43000"/>
                    </a:srgbClr>
                  </a:solidFill>
                  <a:ln>
                    <a:noFill/>
                  </a:ln>
                  <a:scene3d>
                    <a:camera prst="orthographicFront">
                      <a:rot lat="0" lon="0" rev="1500000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文本框 11"/>
                  <p:cNvSpPr txBox="1"/>
                  <p:nvPr/>
                </p:nvSpPr>
                <p:spPr>
                  <a:xfrm>
                    <a:off x="2210466" y="1629022"/>
                    <a:ext cx="125707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SDBS solution</a:t>
                    </a:r>
                  </a:p>
                  <a:p>
                    <a:r>
                      <a:rPr lang="en-US" altLang="zh-CN" sz="1400" dirty="0" smtClean="0"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(10 mg/L)</a:t>
                    </a:r>
                    <a:endParaRPr lang="zh-CN" altLang="en-US" sz="1400" dirty="0">
                      <a:latin typeface="Cambria" panose="02040503050406030204" pitchFamily="18" charset="0"/>
                    </a:endParaRPr>
                  </a:p>
                </p:txBody>
              </p:sp>
            </p:grpSp>
            <p:sp>
              <p:nvSpPr>
                <p:cNvPr id="7" name="文本框 6"/>
                <p:cNvSpPr txBox="1"/>
                <p:nvPr/>
              </p:nvSpPr>
              <p:spPr>
                <a:xfrm>
                  <a:off x="7028785" y="1200457"/>
                  <a:ext cx="102560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Absorbent </a:t>
                  </a:r>
                </a:p>
                <a:p>
                  <a:r>
                    <a:rPr lang="en-US" altLang="zh-CN" sz="1400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paper</a:t>
                  </a:r>
                  <a:endParaRPr lang="zh-CN" altLang="en-US" sz="1400" dirty="0">
                    <a:latin typeface="Cambria" panose="02040503050406030204" pitchFamily="18" charset="0"/>
                  </a:endParaRPr>
                </a:p>
              </p:txBody>
            </p:sp>
          </p:grpSp>
          <p:sp>
            <p:nvSpPr>
              <p:cNvPr id="45" name="右箭头 44"/>
              <p:cNvSpPr/>
              <p:nvPr/>
            </p:nvSpPr>
            <p:spPr>
              <a:xfrm>
                <a:off x="2666993" y="2629057"/>
                <a:ext cx="145020" cy="31562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右箭头 45"/>
              <p:cNvSpPr/>
              <p:nvPr/>
            </p:nvSpPr>
            <p:spPr>
              <a:xfrm>
                <a:off x="3800080" y="2632237"/>
                <a:ext cx="145020" cy="31562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324885" y="3541591"/>
              <a:ext cx="15706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Micro-groove and</a:t>
              </a:r>
            </a:p>
            <a:p>
              <a:r>
                <a:rPr lang="en-US" altLang="zh-CN" sz="14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Liquid flow</a:t>
              </a:r>
              <a:endParaRPr lang="zh-CN" altLang="en-US" sz="1400" dirty="0">
                <a:latin typeface="Cambria" panose="02040503050406030204" pitchFamily="18" charset="0"/>
              </a:endParaRPr>
            </a:p>
          </p:txBody>
        </p:sp>
        <p:cxnSp>
          <p:nvCxnSpPr>
            <p:cNvPr id="48" name="直接箭头连接符 47"/>
            <p:cNvCxnSpPr/>
            <p:nvPr/>
          </p:nvCxnSpPr>
          <p:spPr>
            <a:xfrm flipV="1">
              <a:off x="1895508" y="2878007"/>
              <a:ext cx="839219" cy="8489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箭头连接符 32"/>
            <p:cNvCxnSpPr/>
            <p:nvPr/>
          </p:nvCxnSpPr>
          <p:spPr>
            <a:xfrm>
              <a:off x="1247775" y="2539221"/>
              <a:ext cx="533400" cy="8983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/>
            <p:nvPr/>
          </p:nvCxnSpPr>
          <p:spPr>
            <a:xfrm flipH="1">
              <a:off x="4623786" y="2041736"/>
              <a:ext cx="405286" cy="54240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>
              <a:off x="2709416" y="2008812"/>
              <a:ext cx="290040" cy="31562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39" idx="2"/>
            </p:cNvCxnSpPr>
            <p:nvPr/>
          </p:nvCxnSpPr>
          <p:spPr>
            <a:xfrm flipH="1">
              <a:off x="3463115" y="2008812"/>
              <a:ext cx="506058" cy="59060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标题 44"/>
          <p:cNvSpPr txBox="1">
            <a:spLocks/>
          </p:cNvSpPr>
          <p:nvPr/>
        </p:nvSpPr>
        <p:spPr>
          <a:xfrm>
            <a:off x="238855" y="228600"/>
            <a:ext cx="5832028" cy="64284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Additional  file 3:</a:t>
            </a:r>
          </a:p>
          <a:p>
            <a:pPr algn="l"/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Videos </a:t>
            </a:r>
            <a:r>
              <a:rPr lang="en-US" altLang="zh-CN" sz="1800" b="1" dirty="0">
                <a:latin typeface="Cambria" panose="02040503050406030204" pitchFamily="18" charset="0"/>
                <a:ea typeface="Cambria" panose="02040503050406030204" pitchFamily="18" charset="0"/>
              </a:rPr>
              <a:t>showing </a:t>
            </a:r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disintegration of the grazer cells once SDBS concentration in the cell chamber </a:t>
            </a:r>
            <a:r>
              <a:rPr lang="en-US" altLang="zh-CN" sz="1800" b="1" dirty="0">
                <a:latin typeface="Cambria" panose="02040503050406030204" pitchFamily="18" charset="0"/>
                <a:ea typeface="Cambria" panose="02040503050406030204" pitchFamily="18" charset="0"/>
              </a:rPr>
              <a:t>got close to the minimal effective </a:t>
            </a:r>
            <a:r>
              <a:rPr lang="en-US" altLang="zh-CN" sz="18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concentration (10 mg /L)</a:t>
            </a:r>
            <a:endParaRPr lang="zh-CN" altLang="en-US" sz="1800" b="1" dirty="0">
              <a:latin typeface="Cambria" panose="02040503050406030204" pitchFamily="18" charset="0"/>
              <a:ea typeface="华文细黑" panose="02010600040101010101" pitchFamily="2" charset="-122"/>
            </a:endParaRPr>
          </a:p>
        </p:txBody>
      </p:sp>
      <p:pic>
        <p:nvPicPr>
          <p:cNvPr id="55" name="异养金藻-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8769" y="1341627"/>
            <a:ext cx="4564540" cy="2567554"/>
          </a:xfrm>
          <a:prstGeom prst="rect">
            <a:avLst/>
          </a:prstGeom>
        </p:spPr>
      </p:pic>
      <p:pic>
        <p:nvPicPr>
          <p:cNvPr id="56" name="无标题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88769" y="3977575"/>
            <a:ext cx="4575292" cy="2573602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8643295" y="2414553"/>
            <a:ext cx="36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722785" y="2410315"/>
            <a:ext cx="396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3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58</Words>
  <Application>Microsoft Office PowerPoint</Application>
  <PresentationFormat>宽屏</PresentationFormat>
  <Paragraphs>12</Paragraphs>
  <Slides>1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华文细黑</vt:lpstr>
      <vt:lpstr>宋体</vt:lpstr>
      <vt:lpstr>Arial</vt:lpstr>
      <vt:lpstr>Calibri</vt:lpstr>
      <vt:lpstr>Calibri Light</vt:lpstr>
      <vt:lpstr>Cambria</vt:lpstr>
      <vt:lpstr>Office 主题</vt:lpstr>
      <vt:lpstr>PowerPoint 演示文稿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温小斌</dc:creator>
  <cp:lastModifiedBy>温小斌</cp:lastModifiedBy>
  <cp:revision>17</cp:revision>
  <dcterms:created xsi:type="dcterms:W3CDTF">2020-07-03T07:38:37Z</dcterms:created>
  <dcterms:modified xsi:type="dcterms:W3CDTF">2020-09-03T17:48:05Z</dcterms:modified>
</cp:coreProperties>
</file>