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25" d="100"/>
          <a:sy n="125" d="100"/>
        </p:scale>
        <p:origin x="1603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25237;&#31295;&#35542;&#25991;\ED&#32076;&#36335;\&#23455;&#39443;\&#20449;&#40845;\ED&#23566;&#20837;&#26666;&#12513;&#12479;&#12508;&#12525;&#12540;&#12512;&#35430;&#39443;&#65343;&#21453;&#24540;&#12487;&#12540;&#12479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2"/>
          <c:order val="2"/>
          <c:tx>
            <c:strRef>
              <c:f>Sheet1!$B$7</c:f>
              <c:strCache>
                <c:ptCount val="1"/>
                <c:pt idx="0">
                  <c:v>LPglc7 10%</c:v>
                </c:pt>
              </c:strCache>
            </c:strRef>
          </c:tx>
          <c:spPr>
            <a:ln w="19050">
              <a:solidFill>
                <a:schemeClr val="tx1"/>
              </a:solidFill>
            </a:ln>
          </c:spPr>
          <c:marker>
            <c:symbol val="circle"/>
            <c:size val="6"/>
            <c:spPr>
              <a:solidFill>
                <a:schemeClr val="bg1"/>
              </a:solidFill>
              <a:ln w="12700"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Sheet1!$C$28:$G$28</c:f>
                <c:numCache>
                  <c:formatCode>General</c:formatCode>
                  <c:ptCount val="5"/>
                  <c:pt idx="0">
                    <c:v>0.56269295929341456</c:v>
                  </c:pt>
                  <c:pt idx="1">
                    <c:v>8.0020389789786872</c:v>
                  </c:pt>
                  <c:pt idx="2">
                    <c:v>16.685949528176479</c:v>
                  </c:pt>
                  <c:pt idx="3">
                    <c:v>17.582054586401313</c:v>
                  </c:pt>
                  <c:pt idx="4">
                    <c:v>18.561179567565254</c:v>
                  </c:pt>
                </c:numCache>
              </c:numRef>
            </c:plus>
            <c:minus>
              <c:numRef>
                <c:f>Sheet1!$C$28:$G$28</c:f>
                <c:numCache>
                  <c:formatCode>General</c:formatCode>
                  <c:ptCount val="5"/>
                  <c:pt idx="0">
                    <c:v>0.56269295929341456</c:v>
                  </c:pt>
                  <c:pt idx="1">
                    <c:v>8.0020389789786872</c:v>
                  </c:pt>
                  <c:pt idx="2">
                    <c:v>16.685949528176479</c:v>
                  </c:pt>
                  <c:pt idx="3">
                    <c:v>17.582054586401313</c:v>
                  </c:pt>
                  <c:pt idx="4">
                    <c:v>18.561179567565254</c:v>
                  </c:pt>
                </c:numCache>
              </c:numRef>
            </c:minus>
          </c:errBars>
          <c:xVal>
            <c:numRef>
              <c:f>Sheet1!$C$6:$G$6</c:f>
              <c:numCache>
                <c:formatCode>General</c:formatCode>
                <c:ptCount val="5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5.5</c:v>
                </c:pt>
                <c:pt idx="4">
                  <c:v>6.5</c:v>
                </c:pt>
              </c:numCache>
            </c:numRef>
          </c:xVal>
          <c:yVal>
            <c:numRef>
              <c:f>Sheet1!$C$27:$G$27</c:f>
              <c:numCache>
                <c:formatCode>0_ </c:formatCode>
                <c:ptCount val="5"/>
                <c:pt idx="0">
                  <c:v>14.454084578409285</c:v>
                </c:pt>
                <c:pt idx="1">
                  <c:v>168.68625499366738</c:v>
                </c:pt>
                <c:pt idx="2">
                  <c:v>332.42029659064451</c:v>
                </c:pt>
                <c:pt idx="3">
                  <c:v>448.5744053869318</c:v>
                </c:pt>
                <c:pt idx="4">
                  <c:v>531.31342560653343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0F07-4AA6-B9C9-140FB23FF9CD}"/>
            </c:ext>
          </c:extLst>
        </c:ser>
        <c:ser>
          <c:idx val="3"/>
          <c:order val="3"/>
          <c:tx>
            <c:strRef>
              <c:f>Sheet1!$B$29</c:f>
              <c:strCache>
                <c:ptCount val="1"/>
                <c:pt idx="0">
                  <c:v>LPglc186 5%</c:v>
                </c:pt>
              </c:strCache>
            </c:strRef>
          </c:tx>
          <c:spPr>
            <a:ln w="22225">
              <a:solidFill>
                <a:schemeClr val="tx1"/>
              </a:solidFill>
            </a:ln>
          </c:spPr>
          <c:marker>
            <c:symbol val="circle"/>
            <c:size val="7"/>
            <c:spPr>
              <a:solidFill>
                <a:schemeClr val="tx1"/>
              </a:solidFill>
              <a:ln w="15875"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Sheet1!$C$33:$G$33</c:f>
                <c:numCache>
                  <c:formatCode>General</c:formatCode>
                  <c:ptCount val="5"/>
                  <c:pt idx="0">
                    <c:v>0.24053791760615267</c:v>
                  </c:pt>
                  <c:pt idx="1">
                    <c:v>3.5542085248976085</c:v>
                  </c:pt>
                  <c:pt idx="2">
                    <c:v>4.9496764638710982</c:v>
                  </c:pt>
                  <c:pt idx="3">
                    <c:v>5.9355549963022209</c:v>
                  </c:pt>
                  <c:pt idx="4">
                    <c:v>10.402119191276489</c:v>
                  </c:pt>
                </c:numCache>
              </c:numRef>
            </c:plus>
            <c:minus>
              <c:numRef>
                <c:f>Sheet1!$C$33:$G$33</c:f>
                <c:numCache>
                  <c:formatCode>General</c:formatCode>
                  <c:ptCount val="5"/>
                  <c:pt idx="0">
                    <c:v>0.24053791760615267</c:v>
                  </c:pt>
                  <c:pt idx="1">
                    <c:v>3.5542085248976085</c:v>
                  </c:pt>
                  <c:pt idx="2">
                    <c:v>4.9496764638710982</c:v>
                  </c:pt>
                  <c:pt idx="3">
                    <c:v>5.9355549963022209</c:v>
                  </c:pt>
                  <c:pt idx="4">
                    <c:v>10.402119191276489</c:v>
                  </c:pt>
                </c:numCache>
              </c:numRef>
            </c:minus>
          </c:errBars>
          <c:xVal>
            <c:numRef>
              <c:f>Sheet1!$C$6:$G$6</c:f>
              <c:numCache>
                <c:formatCode>General</c:formatCode>
                <c:ptCount val="5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5.5</c:v>
                </c:pt>
                <c:pt idx="4">
                  <c:v>6.5</c:v>
                </c:pt>
              </c:numCache>
            </c:numRef>
          </c:xVal>
          <c:yVal>
            <c:numRef>
              <c:f>Sheet1!$C$32:$G$32</c:f>
              <c:numCache>
                <c:formatCode>0_ </c:formatCode>
                <c:ptCount val="5"/>
                <c:pt idx="0">
                  <c:v>12.402416981530726</c:v>
                </c:pt>
                <c:pt idx="1">
                  <c:v>144.48226750998796</c:v>
                </c:pt>
                <c:pt idx="2">
                  <c:v>295.62472503019359</c:v>
                </c:pt>
                <c:pt idx="3">
                  <c:v>424.90525973828062</c:v>
                </c:pt>
                <c:pt idx="4">
                  <c:v>507.73734507465014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0F07-4AA6-B9C9-140FB23FF9CD}"/>
            </c:ext>
          </c:extLst>
        </c:ser>
        <c:ser>
          <c:idx val="0"/>
          <c:order val="0"/>
          <c:tx>
            <c:strRef>
              <c:f>Sheet1!$B$7</c:f>
              <c:strCache>
                <c:ptCount val="1"/>
                <c:pt idx="0">
                  <c:v>LPglc7 10%</c:v>
                </c:pt>
              </c:strCache>
            </c:strRef>
          </c:tx>
          <c:spPr>
            <a:ln w="19050">
              <a:solidFill>
                <a:schemeClr val="tx1"/>
              </a:solidFill>
            </a:ln>
          </c:spPr>
          <c:marker>
            <c:symbol val="triangle"/>
            <c:size val="7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Sheet1!$C$11:$G$11</c:f>
                <c:numCache>
                  <c:formatCode>General</c:formatCode>
                  <c:ptCount val="5"/>
                  <c:pt idx="0">
                    <c:v>3.4282551441416174</c:v>
                  </c:pt>
                  <c:pt idx="1">
                    <c:v>8.6588990832168271</c:v>
                  </c:pt>
                  <c:pt idx="2">
                    <c:v>14.584599183156634</c:v>
                  </c:pt>
                  <c:pt idx="3">
                    <c:v>15.392949858078962</c:v>
                  </c:pt>
                  <c:pt idx="4">
                    <c:v>16.550159878381848</c:v>
                  </c:pt>
                </c:numCache>
              </c:numRef>
            </c:plus>
            <c:minus>
              <c:numRef>
                <c:f>Sheet1!$C$11:$G$11</c:f>
                <c:numCache>
                  <c:formatCode>General</c:formatCode>
                  <c:ptCount val="5"/>
                  <c:pt idx="0">
                    <c:v>3.4282551441416174</c:v>
                  </c:pt>
                  <c:pt idx="1">
                    <c:v>8.6588990832168271</c:v>
                  </c:pt>
                  <c:pt idx="2">
                    <c:v>14.584599183156634</c:v>
                  </c:pt>
                  <c:pt idx="3">
                    <c:v>15.392949858078962</c:v>
                  </c:pt>
                  <c:pt idx="4">
                    <c:v>16.550159878381848</c:v>
                  </c:pt>
                </c:numCache>
              </c:numRef>
            </c:minus>
          </c:errBars>
          <c:xVal>
            <c:numRef>
              <c:f>Sheet1!$C$6:$G$6</c:f>
              <c:numCache>
                <c:formatCode>General</c:formatCode>
                <c:ptCount val="5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5.5</c:v>
                </c:pt>
                <c:pt idx="4">
                  <c:v>6.5</c:v>
                </c:pt>
              </c:numCache>
            </c:numRef>
          </c:xVal>
          <c:yVal>
            <c:numRef>
              <c:f>Sheet1!$C$10:$G$10</c:f>
              <c:numCache>
                <c:formatCode>0_ </c:formatCode>
                <c:ptCount val="5"/>
                <c:pt idx="0">
                  <c:v>535.72666666666657</c:v>
                </c:pt>
                <c:pt idx="1">
                  <c:v>385.3533333333333</c:v>
                </c:pt>
                <c:pt idx="2">
                  <c:v>278.58666666666664</c:v>
                </c:pt>
                <c:pt idx="3">
                  <c:v>197.13533333333331</c:v>
                </c:pt>
                <c:pt idx="4">
                  <c:v>152.51399999999998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0F07-4AA6-B9C9-140FB23FF9CD}"/>
            </c:ext>
          </c:extLst>
        </c:ser>
        <c:ser>
          <c:idx val="1"/>
          <c:order val="1"/>
          <c:tx>
            <c:strRef>
              <c:f>Sheet1!$B$12</c:f>
              <c:strCache>
                <c:ptCount val="1"/>
                <c:pt idx="0">
                  <c:v>LPglc186 5%</c:v>
                </c:pt>
              </c:strCache>
            </c:strRef>
          </c:tx>
          <c:spPr>
            <a:ln w="19050">
              <a:solidFill>
                <a:schemeClr val="tx1"/>
              </a:solidFill>
            </a:ln>
          </c:spPr>
          <c:marker>
            <c:symbol val="triangle"/>
            <c:size val="6"/>
            <c:spPr>
              <a:solidFill>
                <a:schemeClr val="tx1"/>
              </a:solidFill>
              <a:ln w="12700"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stdErr"/>
            <c:noEndCap val="0"/>
          </c:errBars>
          <c:xVal>
            <c:numRef>
              <c:f>Sheet1!$C$6:$G$6</c:f>
              <c:numCache>
                <c:formatCode>General</c:formatCode>
                <c:ptCount val="5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5.5</c:v>
                </c:pt>
                <c:pt idx="4">
                  <c:v>6.5</c:v>
                </c:pt>
              </c:numCache>
            </c:numRef>
          </c:xVal>
          <c:yVal>
            <c:numRef>
              <c:f>Sheet1!$C$15:$G$15</c:f>
              <c:numCache>
                <c:formatCode>0_ </c:formatCode>
                <c:ptCount val="5"/>
                <c:pt idx="0">
                  <c:v>526.5200000000001</c:v>
                </c:pt>
                <c:pt idx="1">
                  <c:v>398.34</c:v>
                </c:pt>
                <c:pt idx="2">
                  <c:v>298.57333333333332</c:v>
                </c:pt>
                <c:pt idx="3">
                  <c:v>223.97333333333336</c:v>
                </c:pt>
                <c:pt idx="4">
                  <c:v>183.60533333333331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0F07-4AA6-B9C9-140FB23FF9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5574912"/>
        <c:axId val="165608832"/>
      </c:scatterChart>
      <c:valAx>
        <c:axId val="1655749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(h)</a:t>
                </a:r>
                <a:endParaRPr lang="ja-JP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65608832"/>
        <c:crosses val="autoZero"/>
        <c:crossBetween val="midCat"/>
      </c:valAx>
      <c:valAx>
        <c:axId val="165608832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Glucose &amp; ethanol (mM)</a:t>
                </a:r>
                <a:endParaRPr lang="ja-JP"/>
              </a:p>
            </c:rich>
          </c:tx>
          <c:layout/>
          <c:overlay val="0"/>
        </c:title>
        <c:numFmt formatCode="0_ " sourceLinked="1"/>
        <c:majorTickMark val="out"/>
        <c:minorTickMark val="none"/>
        <c:tickLblPos val="nextTo"/>
        <c:crossAx val="165574912"/>
        <c:crosses val="autoZero"/>
        <c:crossBetween val="midCat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>
          <a:latin typeface="Arial" panose="020B0604020202020204" pitchFamily="34" charset="0"/>
          <a:cs typeface="Arial" panose="020B0604020202020204" pitchFamily="34" charset="0"/>
        </a:defRPr>
      </a:pPr>
      <a:endParaRPr lang="ja-JP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44DD5-1AF7-44E0-802E-DAD95C1E64B5}" type="datetimeFigureOut">
              <a:rPr kumimoji="1" lang="ja-JP" altLang="en-US" smtClean="0"/>
              <a:t>2020/12/1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26F6-A30D-4F29-B6D7-355D79252B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477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44DD5-1AF7-44E0-802E-DAD95C1E64B5}" type="datetimeFigureOut">
              <a:rPr kumimoji="1" lang="ja-JP" altLang="en-US" smtClean="0"/>
              <a:t>2020/12/1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26F6-A30D-4F29-B6D7-355D79252B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8186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44DD5-1AF7-44E0-802E-DAD95C1E64B5}" type="datetimeFigureOut">
              <a:rPr kumimoji="1" lang="ja-JP" altLang="en-US" smtClean="0"/>
              <a:t>2020/12/1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26F6-A30D-4F29-B6D7-355D79252B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4093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44DD5-1AF7-44E0-802E-DAD95C1E64B5}" type="datetimeFigureOut">
              <a:rPr kumimoji="1" lang="ja-JP" altLang="en-US" smtClean="0"/>
              <a:t>2020/12/1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26F6-A30D-4F29-B6D7-355D79252B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5904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44DD5-1AF7-44E0-802E-DAD95C1E64B5}" type="datetimeFigureOut">
              <a:rPr kumimoji="1" lang="ja-JP" altLang="en-US" smtClean="0"/>
              <a:t>2020/12/1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26F6-A30D-4F29-B6D7-355D79252B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3559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44DD5-1AF7-44E0-802E-DAD95C1E64B5}" type="datetimeFigureOut">
              <a:rPr kumimoji="1" lang="ja-JP" altLang="en-US" smtClean="0"/>
              <a:t>2020/12/1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26F6-A30D-4F29-B6D7-355D79252B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4528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44DD5-1AF7-44E0-802E-DAD95C1E64B5}" type="datetimeFigureOut">
              <a:rPr kumimoji="1" lang="ja-JP" altLang="en-US" smtClean="0"/>
              <a:t>2020/12/1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26F6-A30D-4F29-B6D7-355D79252B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5624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44DD5-1AF7-44E0-802E-DAD95C1E64B5}" type="datetimeFigureOut">
              <a:rPr kumimoji="1" lang="ja-JP" altLang="en-US" smtClean="0"/>
              <a:t>2020/12/1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26F6-A30D-4F29-B6D7-355D79252B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8091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44DD5-1AF7-44E0-802E-DAD95C1E64B5}" type="datetimeFigureOut">
              <a:rPr kumimoji="1" lang="ja-JP" altLang="en-US" smtClean="0"/>
              <a:t>2020/12/1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26F6-A30D-4F29-B6D7-355D79252B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9068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44DD5-1AF7-44E0-802E-DAD95C1E64B5}" type="datetimeFigureOut">
              <a:rPr kumimoji="1" lang="ja-JP" altLang="en-US" smtClean="0"/>
              <a:t>2020/12/1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26F6-A30D-4F29-B6D7-355D79252B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7490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44DD5-1AF7-44E0-802E-DAD95C1E64B5}" type="datetimeFigureOut">
              <a:rPr kumimoji="1" lang="ja-JP" altLang="en-US" smtClean="0"/>
              <a:t>2020/12/1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26F6-A30D-4F29-B6D7-355D79252B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9952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44DD5-1AF7-44E0-802E-DAD95C1E64B5}" type="datetimeFigureOut">
              <a:rPr kumimoji="1" lang="ja-JP" altLang="en-US" smtClean="0"/>
              <a:t>2020/12/1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726F6-A30D-4F29-B6D7-355D79252B3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808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1251179" y="6660335"/>
            <a:ext cx="4953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Fig. S1. Ethanol production and glucose consumption by CRZ14e  and CRZ14e-ED for the metabolome analysis of Table </a:t>
            </a:r>
            <a:r>
              <a:rPr kumimoji="1" lang="en-US" altLang="ja-JP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5. </a:t>
            </a:r>
            <a:r>
              <a:rPr kumimoji="1" lang="en-US" altLang="ja-JP" sz="1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Data represent averages and standard deviations from triplicate experiments.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graphicFrame>
        <p:nvGraphicFramePr>
          <p:cNvPr id="4" name="グラフ 3"/>
          <p:cNvGraphicFramePr>
            <a:graphicFrameLocks/>
          </p:cNvGraphicFramePr>
          <p:nvPr>
            <p:extLst/>
          </p:nvPr>
        </p:nvGraphicFramePr>
        <p:xfrm>
          <a:off x="1052187" y="2954208"/>
          <a:ext cx="4697378" cy="36059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4395701" y="55417"/>
            <a:ext cx="24840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T. Jojima et al. Supplementary Fig. S1</a:t>
            </a:r>
            <a:endParaRPr kumimoji="1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grpSp>
        <p:nvGrpSpPr>
          <p:cNvPr id="14" name="グループ化 13"/>
          <p:cNvGrpSpPr/>
          <p:nvPr/>
        </p:nvGrpSpPr>
        <p:grpSpPr>
          <a:xfrm>
            <a:off x="2275607" y="3127376"/>
            <a:ext cx="3132589" cy="523220"/>
            <a:chOff x="2393110" y="2182994"/>
            <a:chExt cx="3132589" cy="523220"/>
          </a:xfrm>
        </p:grpSpPr>
        <p:sp>
          <p:nvSpPr>
            <p:cNvPr id="15" name="テキスト ボックス 5"/>
            <p:cNvSpPr txBox="1"/>
            <p:nvPr/>
          </p:nvSpPr>
          <p:spPr>
            <a:xfrm>
              <a:off x="2393110" y="2182994"/>
              <a:ext cx="313258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ja-JP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CRZ14e:       </a:t>
              </a:r>
              <a:r>
                <a:rPr lang="ja-JP" altLang="en-US" sz="1400" dirty="0">
                  <a:latin typeface="Yu Gothic UI" panose="020B0500000000000000" pitchFamily="50" charset="-128"/>
                  <a:ea typeface="Yu Gothic UI" panose="020B0500000000000000" pitchFamily="50" charset="-128"/>
                  <a:cs typeface="Arial" panose="020B0604020202020204" pitchFamily="34" charset="0"/>
                </a:rPr>
                <a:t>　</a:t>
              </a:r>
              <a:r>
                <a:rPr lang="en-US" altLang="ja-JP" sz="1400" dirty="0" smtClean="0">
                  <a:latin typeface="Yu Gothic UI" panose="020B0500000000000000" pitchFamily="50" charset="-128"/>
                  <a:ea typeface="Yu Gothic UI" panose="020B0500000000000000" pitchFamily="50" charset="-128"/>
                  <a:cs typeface="Arial" panose="020B0604020202020204" pitchFamily="34" charset="0"/>
                </a:rPr>
                <a:t> </a:t>
              </a:r>
              <a:r>
                <a:rPr lang="en-US" altLang="ja-JP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Glucose, </a:t>
              </a:r>
              <a:r>
                <a:rPr lang="ja-JP" altLang="en-US" sz="1400" dirty="0">
                  <a:latin typeface="Yu Gothic UI" panose="020B0500000000000000" pitchFamily="50" charset="-128"/>
                  <a:ea typeface="Yu Gothic UI" panose="020B0500000000000000" pitchFamily="50" charset="-128"/>
                  <a:cs typeface="Arial" panose="020B0604020202020204" pitchFamily="34" charset="0"/>
                </a:rPr>
                <a:t>　</a:t>
              </a:r>
              <a:r>
                <a:rPr lang="en-US" altLang="ja-JP" sz="1400" dirty="0" smtClean="0">
                  <a:latin typeface="Yu Gothic UI" panose="020B0500000000000000" pitchFamily="50" charset="-128"/>
                  <a:ea typeface="Yu Gothic UI" panose="020B0500000000000000" pitchFamily="50" charset="-128"/>
                  <a:cs typeface="Arial" panose="020B0604020202020204" pitchFamily="34" charset="0"/>
                </a:rPr>
                <a:t> </a:t>
              </a:r>
              <a:r>
                <a:rPr lang="en-US" altLang="ja-JP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Ethanol </a:t>
              </a:r>
            </a:p>
            <a:p>
              <a:r>
                <a:rPr lang="en-US" altLang="ja-JP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CRZ14e-ED</a:t>
              </a:r>
              <a:r>
                <a:rPr lang="en-US" altLang="ja-JP" sz="1400" dirty="0"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ja-JP" altLang="en-US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　</a:t>
              </a:r>
              <a:r>
                <a:rPr lang="en-US" altLang="ja-JP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Glucose, </a:t>
              </a:r>
              <a:r>
                <a:rPr lang="ja-JP" alt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　</a:t>
              </a:r>
              <a:r>
                <a:rPr lang="en-US" altLang="ja-JP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Ethanol</a:t>
              </a:r>
              <a:endParaRPr lang="en-US" altLang="ja-JP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楕円 15"/>
            <p:cNvSpPr>
              <a:spLocks noChangeAspect="1"/>
            </p:cNvSpPr>
            <p:nvPr/>
          </p:nvSpPr>
          <p:spPr>
            <a:xfrm>
              <a:off x="4603628" y="2499597"/>
              <a:ext cx="108000" cy="1080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/>
            </a:p>
          </p:txBody>
        </p:sp>
        <p:sp>
          <p:nvSpPr>
            <p:cNvPr id="17" name="楕円 16"/>
            <p:cNvSpPr>
              <a:spLocks noChangeAspect="1"/>
            </p:cNvSpPr>
            <p:nvPr/>
          </p:nvSpPr>
          <p:spPr>
            <a:xfrm>
              <a:off x="4603628" y="2290535"/>
              <a:ext cx="108000" cy="1080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/>
            </a:p>
          </p:txBody>
        </p:sp>
        <p:sp>
          <p:nvSpPr>
            <p:cNvPr id="18" name="二等辺三角形 17"/>
            <p:cNvSpPr>
              <a:spLocks noChangeAspect="1"/>
            </p:cNvSpPr>
            <p:nvPr/>
          </p:nvSpPr>
          <p:spPr>
            <a:xfrm>
              <a:off x="3620249" y="2498420"/>
              <a:ext cx="128016" cy="110355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/>
            </a:p>
          </p:txBody>
        </p:sp>
        <p:sp>
          <p:nvSpPr>
            <p:cNvPr id="19" name="二等辺三角形 18"/>
            <p:cNvSpPr>
              <a:spLocks noChangeAspect="1"/>
            </p:cNvSpPr>
            <p:nvPr/>
          </p:nvSpPr>
          <p:spPr>
            <a:xfrm>
              <a:off x="3620249" y="2289358"/>
              <a:ext cx="128016" cy="110355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1207861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12700">
          <a:solidFill>
            <a:schemeClr val="tx1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69</Words>
  <Application>Microsoft Office PowerPoint</Application>
  <PresentationFormat>A4 210 x 297 mm</PresentationFormat>
  <Paragraphs>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0" baseType="lpstr">
      <vt:lpstr>ＭＳ 明朝</vt:lpstr>
      <vt:lpstr>Yu Gothic UI</vt:lpstr>
      <vt:lpstr>游ゴシック</vt:lpstr>
      <vt:lpstr>游ゴシック Light</vt:lpstr>
      <vt:lpstr>Arial</vt:lpstr>
      <vt:lpstr>Calibri</vt:lpstr>
      <vt:lpstr>Calibri Light</vt:lpstr>
      <vt:lpstr>Times New Roman</vt:lpstr>
      <vt:lpstr>1_Office テーマ</vt:lpstr>
      <vt:lpstr>PowerPoint プレゼンテーション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Jojima</dc:creator>
  <cp:lastModifiedBy>Jojima</cp:lastModifiedBy>
  <cp:revision>3</cp:revision>
  <dcterms:created xsi:type="dcterms:W3CDTF">2020-12-01T06:09:00Z</dcterms:created>
  <dcterms:modified xsi:type="dcterms:W3CDTF">2020-12-01T07:51:18Z</dcterms:modified>
</cp:coreProperties>
</file>