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colors6.xml" ContentType="application/vnd.ms-office.chartcolorstyle+xml"/>
  <Override PartName="/ppt/charts/colors7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charts/style6.xml" ContentType="application/vnd.ms-office.chartstyle+xml"/>
  <Override PartName="/ppt/charts/style7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77" r:id="rId3"/>
    <p:sldId id="271" r:id="rId4"/>
    <p:sldId id="274" r:id="rId5"/>
    <p:sldId id="301" r:id="rId7"/>
    <p:sldId id="257" r:id="rId8"/>
    <p:sldId id="266" r:id="rId9"/>
    <p:sldId id="297" r:id="rId10"/>
    <p:sldId id="298" r:id="rId11"/>
    <p:sldId id="300" r:id="rId12"/>
    <p:sldId id="299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38" autoAdjust="0"/>
    <p:restoredTop sz="95297" autoAdjust="0"/>
  </p:normalViewPr>
  <p:slideViewPr>
    <p:cSldViewPr snapToGrid="0">
      <p:cViewPr>
        <p:scale>
          <a:sx n="100" d="100"/>
          <a:sy n="100" d="100"/>
        </p:scale>
        <p:origin x="28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D:\&#35199;&#20892;&#36164;&#26009;\&#23454;&#39564;\5mL%20%2050mL-GC\&#37238;&#34701;&#21512;\201006-Xyl-&#37238;&#34701;&#21512;-KSE-&#916;Crt-np11&#8212;5mL&#21457;&#37237;.xlsx" TargetMode="External"/></Relationships>
</file>

<file path=ppt/charts/_rels/chart2.xml.rels><?xml version="1.0" encoding="UTF-8" standalone="yes"?>
<Relationships xmlns="http://schemas.openxmlformats.org/package/2006/relationships"><Relationship Id="rId4" Type="http://schemas.microsoft.com/office/2011/relationships/chartColorStyle" Target="colors2.xml"/><Relationship Id="rId3" Type="http://schemas.microsoft.com/office/2011/relationships/chartStyle" Target="style2.xml"/><Relationship Id="rId2" Type="http://schemas.openxmlformats.org/officeDocument/2006/relationships/themeOverride" Target="../theme/themeOverride1.xml"/><Relationship Id="rId1" Type="http://schemas.openxmlformats.org/officeDocument/2006/relationships/oleObject" Target="file:///D:\&#35199;&#20892;&#36164;&#26009;\&#23454;&#39564;\&#21457;&#37237;\&#39640;&#20135;Limone&#21457;&#37237;\&#39640;&#20135;Lim&#33740;&#26666;&#25671;&#29942;&#21457;&#37237;-100mL\20210603-&#39640;&#20135;Lim&#33740;&#26666;&#21457;&#37237;-YPD-100mL&#21457;&#37237;.xlsx" TargetMode="External"/></Relationships>
</file>

<file path=ppt/charts/_rels/chart3.xml.rels><?xml version="1.0" encoding="UTF-8" standalone="yes"?>
<Relationships xmlns="http://schemas.openxmlformats.org/package/2006/relationships"><Relationship Id="rId4" Type="http://schemas.microsoft.com/office/2011/relationships/chartColorStyle" Target="colors3.xml"/><Relationship Id="rId3" Type="http://schemas.microsoft.com/office/2011/relationships/chartStyle" Target="style3.xml"/><Relationship Id="rId2" Type="http://schemas.openxmlformats.org/officeDocument/2006/relationships/themeOverride" Target="../theme/themeOverride2.xml"/><Relationship Id="rId1" Type="http://schemas.openxmlformats.org/officeDocument/2006/relationships/oleObject" Target="file:///D:\&#35199;&#20892;&#36164;&#26009;\&#23454;&#39564;\&#21457;&#37237;\&#39640;&#20135;Limone&#21457;&#37237;\&#39640;&#20135;Lim&#33740;&#26666;&#25671;&#29942;&#21457;&#37237;-100mL\20210603-&#39640;&#20135;Lim&#33740;&#26666;&#21457;&#37237;-YPD-100mL&#21457;&#37237;.xlsx" TargetMode="External"/></Relationships>
</file>

<file path=ppt/charts/_rels/chart4.xml.rels><?xml version="1.0" encoding="UTF-8" standalone="yes"?>
<Relationships xmlns="http://schemas.openxmlformats.org/package/2006/relationships"><Relationship Id="rId4" Type="http://schemas.microsoft.com/office/2011/relationships/chartColorStyle" Target="colors4.xml"/><Relationship Id="rId3" Type="http://schemas.microsoft.com/office/2011/relationships/chartStyle" Target="style4.xml"/><Relationship Id="rId2" Type="http://schemas.openxmlformats.org/officeDocument/2006/relationships/themeOverride" Target="../theme/themeOverride3.xml"/><Relationship Id="rId1" Type="http://schemas.openxmlformats.org/officeDocument/2006/relationships/oleObject" Target="file:///D:\&#35199;&#20892;&#36164;&#26009;\&#23454;&#39564;\&#21457;&#37237;\&#39640;&#20135;Limone&#21457;&#37237;\&#39640;&#20135;Lim&#33740;&#26666;&#25671;&#29942;&#21457;&#37237;-100mL\20210603-&#39640;&#20135;Lim&#33740;&#26666;&#21457;&#37237;-YPD-100mL&#21457;&#37237;.xlsx" TargetMode="External"/></Relationships>
</file>

<file path=ppt/charts/_rels/chart5.xml.rels><?xml version="1.0" encoding="UTF-8" standalone="yes"?>
<Relationships xmlns="http://schemas.openxmlformats.org/package/2006/relationships"><Relationship Id="rId4" Type="http://schemas.microsoft.com/office/2011/relationships/chartColorStyle" Target="colors5.xml"/><Relationship Id="rId3" Type="http://schemas.microsoft.com/office/2011/relationships/chartStyle" Target="style5.xml"/><Relationship Id="rId2" Type="http://schemas.openxmlformats.org/officeDocument/2006/relationships/themeOverride" Target="../theme/themeOverride4.xml"/><Relationship Id="rId1" Type="http://schemas.openxmlformats.org/officeDocument/2006/relationships/oleObject" Target="file:///D:\&#35199;&#20892;&#36164;&#26009;\&#23454;&#39564;\&#21457;&#37237;\&#39640;&#20135;Limone&#21457;&#37237;\&#39640;&#20135;Lim&#33740;&#26666;&#25671;&#29942;&#21457;&#37237;-100mL\20210623-&#39640;&#20135;Lim&#33740;&#26666;&#21457;&#37237;-YPD-100mL&#21457;&#37237;.xlsx" TargetMode="External"/></Relationships>
</file>

<file path=ppt/charts/_rels/chart6.xml.rels><?xml version="1.0" encoding="UTF-8" standalone="yes"?>
<Relationships xmlns="http://schemas.openxmlformats.org/package/2006/relationships"><Relationship Id="rId4" Type="http://schemas.microsoft.com/office/2011/relationships/chartColorStyle" Target="colors6.xml"/><Relationship Id="rId3" Type="http://schemas.microsoft.com/office/2011/relationships/chartStyle" Target="style6.xml"/><Relationship Id="rId2" Type="http://schemas.openxmlformats.org/officeDocument/2006/relationships/themeOverride" Target="../theme/themeOverride5.xml"/><Relationship Id="rId1" Type="http://schemas.openxmlformats.org/officeDocument/2006/relationships/oleObject" Target="file:///D:\&#35199;&#20892;&#36164;&#26009;\&#23454;&#39564;\&#21457;&#37237;\&#39640;&#20135;Limone&#21457;&#37237;\&#39640;&#20135;Lim&#33740;&#26666;&#25671;&#29942;&#21457;&#37237;-100mL\20210623-&#39640;&#20135;Lim&#33740;&#26666;&#21457;&#37237;-YPD-100mL&#21457;&#37237;.xlsx" TargetMode="External"/></Relationships>
</file>

<file path=ppt/charts/_rels/chart7.xml.rels><?xml version="1.0" encoding="UTF-8" standalone="yes"?>
<Relationships xmlns="http://schemas.openxmlformats.org/package/2006/relationships"><Relationship Id="rId4" Type="http://schemas.microsoft.com/office/2011/relationships/chartColorStyle" Target="colors7.xml"/><Relationship Id="rId3" Type="http://schemas.microsoft.com/office/2011/relationships/chartStyle" Target="style7.xml"/><Relationship Id="rId2" Type="http://schemas.openxmlformats.org/officeDocument/2006/relationships/themeOverride" Target="../theme/themeOverride6.xml"/><Relationship Id="rId1" Type="http://schemas.openxmlformats.org/officeDocument/2006/relationships/oleObject" Target="file:///D:\&#35199;&#20892;&#36164;&#26009;\&#23454;&#39564;\&#21457;&#37237;\&#39640;&#20135;Limone&#21457;&#37237;\&#39640;&#20135;Lim&#33740;&#26666;&#25671;&#29942;&#21457;&#37237;-100mL\20210623-&#39640;&#20135;Lim&#33740;&#26666;&#21457;&#37237;-YPD-100mL&#21457;&#37237;-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6460089241448"/>
          <c:y val="0.079708303815743"/>
          <c:w val="0.841725334655429"/>
          <c:h val="0.6735949145597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Round 1</c:f>
              <c:strCache>
                <c:ptCount val="1"/>
                <c:pt idx="0">
                  <c:v>Round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Sheet1!$A$2:$A$16</c:f>
              <c:strCache>
                <c:ptCount val="15"/>
                <c:pt idx="0">
                  <c:v>Lim11-26</c:v>
                </c:pt>
                <c:pt idx="1">
                  <c:v>Lim24-2</c:v>
                </c:pt>
                <c:pt idx="2">
                  <c:v>Lim11-4</c:v>
                </c:pt>
                <c:pt idx="3">
                  <c:v>Lim11-5</c:v>
                </c:pt>
                <c:pt idx="4">
                  <c:v>Lim24-7</c:v>
                </c:pt>
                <c:pt idx="5">
                  <c:v>Lim24-8</c:v>
                </c:pt>
                <c:pt idx="6">
                  <c:v>Lim11-22</c:v>
                </c:pt>
                <c:pt idx="7">
                  <c:v>Lim11-7</c:v>
                </c:pt>
                <c:pt idx="8">
                  <c:v>Lim11-6</c:v>
                </c:pt>
                <c:pt idx="9">
                  <c:v>Lim11-17</c:v>
                </c:pt>
                <c:pt idx="10">
                  <c:v>Lim11-35</c:v>
                </c:pt>
                <c:pt idx="11">
                  <c:v>Lim11-19</c:v>
                </c:pt>
                <c:pt idx="12">
                  <c:v>Lim11-15</c:v>
                </c:pt>
                <c:pt idx="13">
                  <c:v>Lim24-6</c:v>
                </c:pt>
                <c:pt idx="14">
                  <c:v>Lim24-3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393.48021662098</c:v>
                </c:pt>
                <c:pt idx="1">
                  <c:v>234.307120411847</c:v>
                </c:pt>
                <c:pt idx="2">
                  <c:v>230.586053352945</c:v>
                </c:pt>
                <c:pt idx="3">
                  <c:v>225.878424817811</c:v>
                </c:pt>
                <c:pt idx="4">
                  <c:v>224.835702346727</c:v>
                </c:pt>
                <c:pt idx="5">
                  <c:v>223.33887811727</c:v>
                </c:pt>
                <c:pt idx="6">
                  <c:v>183.147930734773</c:v>
                </c:pt>
                <c:pt idx="7">
                  <c:v>167.294216754697</c:v>
                </c:pt>
                <c:pt idx="8">
                  <c:v>159.882837467407</c:v>
                </c:pt>
                <c:pt idx="9">
                  <c:v>142.792779300662</c:v>
                </c:pt>
                <c:pt idx="10">
                  <c:v>141.663141004212</c:v>
                </c:pt>
                <c:pt idx="11">
                  <c:v>138.248285083907</c:v>
                </c:pt>
                <c:pt idx="12">
                  <c:v>137.284722872234</c:v>
                </c:pt>
                <c:pt idx="13">
                  <c:v>118.552356756034</c:v>
                </c:pt>
                <c:pt idx="14">
                  <c:v>86.3520492077288</c:v>
                </c:pt>
              </c:numCache>
            </c:numRef>
          </c:val>
        </c:ser>
        <c:ser>
          <c:idx val="1"/>
          <c:order val="1"/>
          <c:tx>
            <c:strRef>
              <c:f>Round 2 </c:f>
              <c:strCache>
                <c:ptCount val="1"/>
                <c:pt idx="0">
                  <c:v>Round 2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Sheet1!$A$2:$A$16</c:f>
              <c:strCache>
                <c:ptCount val="15"/>
                <c:pt idx="0">
                  <c:v>Lim11-26</c:v>
                </c:pt>
                <c:pt idx="1">
                  <c:v>Lim24-2</c:v>
                </c:pt>
                <c:pt idx="2">
                  <c:v>Lim11-4</c:v>
                </c:pt>
                <c:pt idx="3">
                  <c:v>Lim11-5</c:v>
                </c:pt>
                <c:pt idx="4">
                  <c:v>Lim24-7</c:v>
                </c:pt>
                <c:pt idx="5">
                  <c:v>Lim24-8</c:v>
                </c:pt>
                <c:pt idx="6">
                  <c:v>Lim11-22</c:v>
                </c:pt>
                <c:pt idx="7">
                  <c:v>Lim11-7</c:v>
                </c:pt>
                <c:pt idx="8">
                  <c:v>Lim11-6</c:v>
                </c:pt>
                <c:pt idx="9">
                  <c:v>Lim11-17</c:v>
                </c:pt>
                <c:pt idx="10">
                  <c:v>Lim11-35</c:v>
                </c:pt>
                <c:pt idx="11">
                  <c:v>Lim11-19</c:v>
                </c:pt>
                <c:pt idx="12">
                  <c:v>Lim11-15</c:v>
                </c:pt>
                <c:pt idx="13">
                  <c:v>Lim24-6</c:v>
                </c:pt>
                <c:pt idx="14">
                  <c:v>Lim24-3</c:v>
                </c:pt>
              </c:strCache>
            </c:strRef>
          </c:cat>
          <c:val>
            <c:numRef>
              <c:f>Sheet1!$C$2:$C$16</c:f>
              <c:numCache>
                <c:formatCode>General</c:formatCode>
                <c:ptCount val="15"/>
                <c:pt idx="0">
                  <c:v>11.1733968882094</c:v>
                </c:pt>
                <c:pt idx="1">
                  <c:v>9.68027700332764</c:v>
                </c:pt>
                <c:pt idx="2">
                  <c:v>126.129148304704</c:v>
                </c:pt>
                <c:pt idx="3">
                  <c:v>52.1552297868513</c:v>
                </c:pt>
                <c:pt idx="4">
                  <c:v>105.997841532512</c:v>
                </c:pt>
                <c:pt idx="5">
                  <c:v>76.2599154600234</c:v>
                </c:pt>
                <c:pt idx="6">
                  <c:v>62.7488982822196</c:v>
                </c:pt>
                <c:pt idx="7">
                  <c:v>113.354977965644</c:v>
                </c:pt>
                <c:pt idx="8">
                  <c:v>59.2130587283029</c:v>
                </c:pt>
                <c:pt idx="9">
                  <c:v>12.6896303624427</c:v>
                </c:pt>
                <c:pt idx="10">
                  <c:v>68.475042719669</c:v>
                </c:pt>
                <c:pt idx="11">
                  <c:v>9.051803219714</c:v>
                </c:pt>
                <c:pt idx="12">
                  <c:v>104.835506790179</c:v>
                </c:pt>
                <c:pt idx="13">
                  <c:v>168.185088587103</c:v>
                </c:pt>
                <c:pt idx="14">
                  <c:v>103.313697274935</c:v>
                </c:pt>
              </c:numCache>
            </c:numRef>
          </c:val>
        </c:ser>
        <c:ser>
          <c:idx val="2"/>
          <c:order val="2"/>
          <c:tx>
            <c:strRef>
              <c:f>Round 3</c:f>
              <c:strCache>
                <c:ptCount val="1"/>
                <c:pt idx="0">
                  <c:v>Round 3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Sheet1!$A$2:$A$16</c:f>
              <c:strCache>
                <c:ptCount val="15"/>
                <c:pt idx="0">
                  <c:v>Lim11-26</c:v>
                </c:pt>
                <c:pt idx="1">
                  <c:v>Lim24-2</c:v>
                </c:pt>
                <c:pt idx="2">
                  <c:v>Lim11-4</c:v>
                </c:pt>
                <c:pt idx="3">
                  <c:v>Lim11-5</c:v>
                </c:pt>
                <c:pt idx="4">
                  <c:v>Lim24-7</c:v>
                </c:pt>
                <c:pt idx="5">
                  <c:v>Lim24-8</c:v>
                </c:pt>
                <c:pt idx="6">
                  <c:v>Lim11-22</c:v>
                </c:pt>
                <c:pt idx="7">
                  <c:v>Lim11-7</c:v>
                </c:pt>
                <c:pt idx="8">
                  <c:v>Lim11-6</c:v>
                </c:pt>
                <c:pt idx="9">
                  <c:v>Lim11-17</c:v>
                </c:pt>
                <c:pt idx="10">
                  <c:v>Lim11-35</c:v>
                </c:pt>
                <c:pt idx="11">
                  <c:v>Lim11-19</c:v>
                </c:pt>
                <c:pt idx="12">
                  <c:v>Lim11-15</c:v>
                </c:pt>
                <c:pt idx="13">
                  <c:v>Lim24-6</c:v>
                </c:pt>
                <c:pt idx="14">
                  <c:v>Lim24-3</c:v>
                </c:pt>
              </c:strCache>
            </c:strRef>
          </c:cat>
          <c:val>
            <c:numRef>
              <c:f>Sheet1!$D$2:$D$16</c:f>
              <c:numCache>
                <c:formatCode>General</c:formatCode>
                <c:ptCount val="15"/>
                <c:pt idx="2">
                  <c:v>156.610256184135</c:v>
                </c:pt>
                <c:pt idx="4">
                  <c:v>123.461792848009</c:v>
                </c:pt>
                <c:pt idx="7">
                  <c:v>109.114775783765</c:v>
                </c:pt>
                <c:pt idx="12">
                  <c:v>107.67891000485</c:v>
                </c:pt>
                <c:pt idx="13">
                  <c:v>181.229860223114</c:v>
                </c:pt>
                <c:pt idx="14">
                  <c:v>119.757484897923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05079432"/>
        <c:axId val="605086648"/>
      </c:barChart>
      <c:catAx>
        <c:axId val="605079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605086648"/>
        <c:crosses val="autoZero"/>
        <c:auto val="1"/>
        <c:lblAlgn val="ctr"/>
        <c:lblOffset val="100"/>
        <c:noMultiLvlLbl val="0"/>
      </c:catAx>
      <c:valAx>
        <c:axId val="6050866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zh-CN"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zh-CN" sz="1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Limonene</a:t>
                </a:r>
                <a:r>
                  <a:rPr lang="en-US" altLang="zh-CN" sz="1400" b="1" baseline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(mg/L)</a:t>
                </a:r>
                <a:endParaRPr lang="zh-CN" altLang="en-US" sz="14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0175682607452674"/>
              <c:y val="0.27192194116863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605079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3547367064987"/>
          <c:y val="0.190524159163649"/>
          <c:w val="0.254890907600358"/>
          <c:h val="0.1613218600839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012055737033"/>
          <c:y val="0.0752004201832567"/>
          <c:w val="0.744439328469222"/>
          <c:h val="0.687041593239172"/>
        </c:manualLayout>
      </c:layout>
      <c:lineChart>
        <c:grouping val="standard"/>
        <c:varyColors val="0"/>
        <c:ser>
          <c:idx val="5"/>
          <c:order val="0"/>
          <c:tx>
            <c:strRef>
              <c:f>做图!$P$4</c:f>
              <c:strCache>
                <c:ptCount val="1"/>
                <c:pt idx="0">
                  <c:v>ΔCrt-np11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accent2"/>
              </a:solidFill>
              <a:ln w="9525">
                <a:noFill/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做图!$Q$5:$Q$17</c:f>
                <c:numCache>
                  <c:formatCode>General</c:formatCode>
                  <c:ptCount val="13"/>
                  <c:pt idx="0">
                    <c:v>0.540976347450619</c:v>
                  </c:pt>
                  <c:pt idx="1">
                    <c:v>1.85118109424738</c:v>
                  </c:pt>
                  <c:pt idx="2">
                    <c:v>1.75153188250904</c:v>
                  </c:pt>
                  <c:pt idx="3">
                    <c:v>0.812343253793529</c:v>
                  </c:pt>
                  <c:pt idx="4">
                    <c:v>1.80712275839463</c:v>
                  </c:pt>
                  <c:pt idx="5">
                    <c:v>0.100870792051381</c:v>
                  </c:pt>
                  <c:pt idx="6">
                    <c:v>0.229006220883585</c:v>
                  </c:pt>
                  <c:pt idx="7">
                    <c:v>0.169417758599497</c:v>
                  </c:pt>
                  <c:pt idx="8">
                    <c:v>0.170014301848808</c:v>
                  </c:pt>
                  <c:pt idx="9">
                    <c:v>0.0298401032837363</c:v>
                  </c:pt>
                  <c:pt idx="10">
                    <c:v>0.054590166659838</c:v>
                  </c:pt>
                  <c:pt idx="11">
                    <c:v>0</c:v>
                  </c:pt>
                  <c:pt idx="12">
                    <c:v>0</c:v>
                  </c:pt>
                </c:numCache>
              </c:numRef>
            </c:plus>
            <c:minus>
              <c:numRef>
                <c:f>做图!$Q$5:$Q$17</c:f>
                <c:numCache>
                  <c:formatCode>General</c:formatCode>
                  <c:ptCount val="13"/>
                  <c:pt idx="0">
                    <c:v>0.540976347450619</c:v>
                  </c:pt>
                  <c:pt idx="1">
                    <c:v>1.85118109424738</c:v>
                  </c:pt>
                  <c:pt idx="2">
                    <c:v>1.75153188250904</c:v>
                  </c:pt>
                  <c:pt idx="3">
                    <c:v>0.812343253793529</c:v>
                  </c:pt>
                  <c:pt idx="4">
                    <c:v>1.80712275839463</c:v>
                  </c:pt>
                  <c:pt idx="5">
                    <c:v>0.100870792051381</c:v>
                  </c:pt>
                  <c:pt idx="6">
                    <c:v>0.229006220883585</c:v>
                  </c:pt>
                  <c:pt idx="7">
                    <c:v>0.169417758599497</c:v>
                  </c:pt>
                  <c:pt idx="8">
                    <c:v>0.170014301848808</c:v>
                  </c:pt>
                  <c:pt idx="9">
                    <c:v>0.0298401032837363</c:v>
                  </c:pt>
                  <c:pt idx="10">
                    <c:v>0.054590166659838</c:v>
                  </c:pt>
                  <c:pt idx="11">
                    <c:v>0</c:v>
                  </c:pt>
                  <c:pt idx="12">
                    <c:v>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做图!$A$21:$A$33</c:f>
              <c:numCache>
                <c:formatCode>General</c:formatCode>
                <c:ptCount val="13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做图!$P$5:$P$17</c:f>
              <c:numCache>
                <c:formatCode>General</c:formatCode>
                <c:ptCount val="13"/>
                <c:pt idx="0">
                  <c:v>18.983650225039</c:v>
                </c:pt>
                <c:pt idx="1">
                  <c:v>19.4396987232479</c:v>
                </c:pt>
                <c:pt idx="2">
                  <c:v>16.5463396711674</c:v>
                </c:pt>
                <c:pt idx="3">
                  <c:v>11.5036281803986</c:v>
                </c:pt>
                <c:pt idx="4">
                  <c:v>12.3684210526316</c:v>
                </c:pt>
                <c:pt idx="5">
                  <c:v>8.56709837420777</c:v>
                </c:pt>
                <c:pt idx="6">
                  <c:v>6.17341783778819</c:v>
                </c:pt>
                <c:pt idx="7">
                  <c:v>3.93827500688895</c:v>
                </c:pt>
                <c:pt idx="8">
                  <c:v>1.8995131808579</c:v>
                </c:pt>
                <c:pt idx="9">
                  <c:v>0.886561954624782</c:v>
                </c:pt>
                <c:pt idx="10">
                  <c:v>0.829613300266373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</c:ser>
        <c:ser>
          <c:idx val="6"/>
          <c:order val="1"/>
          <c:tx>
            <c:strRef>
              <c:f>做图!$R$4</c:f>
              <c:strCache>
                <c:ptCount val="1"/>
                <c:pt idx="0">
                  <c:v>np11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3"/>
              </a:solidFill>
              <a:ln w="9525">
                <a:noFill/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做图!$S$5:$S$17</c:f>
                <c:numCache>
                  <c:formatCode>General</c:formatCode>
                  <c:ptCount val="13"/>
                  <c:pt idx="0">
                    <c:v>0.540976347450619</c:v>
                  </c:pt>
                  <c:pt idx="1">
                    <c:v>0.365845845563355</c:v>
                  </c:pt>
                  <c:pt idx="2">
                    <c:v>1.68194249854705</c:v>
                  </c:pt>
                  <c:pt idx="3">
                    <c:v>1.2309354254301</c:v>
                  </c:pt>
                  <c:pt idx="4">
                    <c:v>0.40876501455198</c:v>
                  </c:pt>
                  <c:pt idx="5">
                    <c:v>0.320722371162601</c:v>
                  </c:pt>
                  <c:pt idx="6">
                    <c:v>0.0801016360085346</c:v>
                  </c:pt>
                  <c:pt idx="7">
                    <c:v>0.045178068959866</c:v>
                  </c:pt>
                  <c:pt idx="8">
                    <c:v>0.411622696448998</c:v>
                  </c:pt>
                  <c:pt idx="9">
                    <c:v>0.154687638553259</c:v>
                  </c:pt>
                  <c:pt idx="10">
                    <c:v>0.062752247952559</c:v>
                  </c:pt>
                  <c:pt idx="11">
                    <c:v>0</c:v>
                  </c:pt>
                  <c:pt idx="12">
                    <c:v>0</c:v>
                  </c:pt>
                </c:numCache>
              </c:numRef>
            </c:plus>
            <c:minus>
              <c:numRef>
                <c:f>做图!$S$5:$S$17</c:f>
                <c:numCache>
                  <c:formatCode>General</c:formatCode>
                  <c:ptCount val="13"/>
                  <c:pt idx="0">
                    <c:v>0.540976347450619</c:v>
                  </c:pt>
                  <c:pt idx="1">
                    <c:v>0.365845845563355</c:v>
                  </c:pt>
                  <c:pt idx="2">
                    <c:v>1.68194249854705</c:v>
                  </c:pt>
                  <c:pt idx="3">
                    <c:v>1.2309354254301</c:v>
                  </c:pt>
                  <c:pt idx="4">
                    <c:v>0.40876501455198</c:v>
                  </c:pt>
                  <c:pt idx="5">
                    <c:v>0.320722371162601</c:v>
                  </c:pt>
                  <c:pt idx="6">
                    <c:v>0.0801016360085346</c:v>
                  </c:pt>
                  <c:pt idx="7">
                    <c:v>0.045178068959866</c:v>
                  </c:pt>
                  <c:pt idx="8">
                    <c:v>0.411622696448998</c:v>
                  </c:pt>
                  <c:pt idx="9">
                    <c:v>0.154687638553259</c:v>
                  </c:pt>
                  <c:pt idx="10">
                    <c:v>0.062752247952559</c:v>
                  </c:pt>
                  <c:pt idx="11">
                    <c:v>0</c:v>
                  </c:pt>
                  <c:pt idx="12">
                    <c:v>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做图!$A$21:$A$33</c:f>
              <c:numCache>
                <c:formatCode>General</c:formatCode>
                <c:ptCount val="13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做图!$R$5:$R$17</c:f>
              <c:numCache>
                <c:formatCode>General</c:formatCode>
                <c:ptCount val="13"/>
                <c:pt idx="0">
                  <c:v>18.983650225039</c:v>
                </c:pt>
                <c:pt idx="1">
                  <c:v>17.8873886286397</c:v>
                </c:pt>
                <c:pt idx="2">
                  <c:v>16.5555249379995</c:v>
                </c:pt>
                <c:pt idx="3">
                  <c:v>12.4405253972628</c:v>
                </c:pt>
                <c:pt idx="4">
                  <c:v>9.9986222099752</c:v>
                </c:pt>
                <c:pt idx="5">
                  <c:v>8.64517314227978</c:v>
                </c:pt>
                <c:pt idx="6">
                  <c:v>6.35712317442822</c:v>
                </c:pt>
                <c:pt idx="7">
                  <c:v>4.43979057591623</c:v>
                </c:pt>
                <c:pt idx="8">
                  <c:v>2.41044364838799</c:v>
                </c:pt>
                <c:pt idx="9">
                  <c:v>1.04225222742721</c:v>
                </c:pt>
                <c:pt idx="10">
                  <c:v>0.842931937172775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</c:ser>
        <c:ser>
          <c:idx val="7"/>
          <c:order val="2"/>
          <c:tx>
            <c:strRef>
              <c:f>做图!$T$4</c:f>
              <c:strCache>
                <c:ptCount val="1"/>
                <c:pt idx="0">
                  <c:v>Lim16(-)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star"/>
            <c:size val="5"/>
            <c:spPr>
              <a:noFill/>
              <a:ln w="9525">
                <a:solidFill>
                  <a:schemeClr val="accent4"/>
                </a:solidFill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做图!$U$5:$U$17</c:f>
                <c:numCache>
                  <c:formatCode>General</c:formatCode>
                  <c:ptCount val="13"/>
                  <c:pt idx="0">
                    <c:v>0.540976347450619</c:v>
                  </c:pt>
                  <c:pt idx="1">
                    <c:v>0.458012441767171</c:v>
                  </c:pt>
                  <c:pt idx="2">
                    <c:v>0.632384108682226</c:v>
                  </c:pt>
                  <c:pt idx="3">
                    <c:v>0.45801244176717</c:v>
                  </c:pt>
                  <c:pt idx="4">
                    <c:v>0.14441623225523</c:v>
                  </c:pt>
                  <c:pt idx="5">
                    <c:v>0.34512654661883</c:v>
                  </c:pt>
                  <c:pt idx="6">
                    <c:v>0.313297050880012</c:v>
                  </c:pt>
                  <c:pt idx="7">
                    <c:v>0.382023187117628</c:v>
                  </c:pt>
                  <c:pt idx="8">
                    <c:v>0.0869209715932073</c:v>
                  </c:pt>
                  <c:pt idx="9">
                    <c:v>0.425392902577725</c:v>
                  </c:pt>
                  <c:pt idx="10">
                    <c:v>0.0944243643311167</c:v>
                  </c:pt>
                  <c:pt idx="11">
                    <c:v>0.0192496546669309</c:v>
                  </c:pt>
                  <c:pt idx="12">
                    <c:v>0</c:v>
                  </c:pt>
                </c:numCache>
              </c:numRef>
            </c:plus>
            <c:minus>
              <c:numRef>
                <c:f>做图!$U$5:$U$17</c:f>
                <c:numCache>
                  <c:formatCode>General</c:formatCode>
                  <c:ptCount val="13"/>
                  <c:pt idx="0">
                    <c:v>0.540976347450619</c:v>
                  </c:pt>
                  <c:pt idx="1">
                    <c:v>0.458012441767171</c:v>
                  </c:pt>
                  <c:pt idx="2">
                    <c:v>0.632384108682226</c:v>
                  </c:pt>
                  <c:pt idx="3">
                    <c:v>0.45801244176717</c:v>
                  </c:pt>
                  <c:pt idx="4">
                    <c:v>0.14441623225523</c:v>
                  </c:pt>
                  <c:pt idx="5">
                    <c:v>0.34512654661883</c:v>
                  </c:pt>
                  <c:pt idx="6">
                    <c:v>0.313297050880012</c:v>
                  </c:pt>
                  <c:pt idx="7">
                    <c:v>0.382023187117628</c:v>
                  </c:pt>
                  <c:pt idx="8">
                    <c:v>0.0869209715932073</c:v>
                  </c:pt>
                  <c:pt idx="9">
                    <c:v>0.425392902577725</c:v>
                  </c:pt>
                  <c:pt idx="10">
                    <c:v>0.0944243643311167</c:v>
                  </c:pt>
                  <c:pt idx="11">
                    <c:v>0.0192496546669309</c:v>
                  </c:pt>
                  <c:pt idx="12">
                    <c:v>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做图!$A$21:$A$33</c:f>
              <c:numCache>
                <c:formatCode>General</c:formatCode>
                <c:ptCount val="13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做图!$T$5:$T$17</c:f>
              <c:numCache>
                <c:formatCode>General</c:formatCode>
                <c:ptCount val="13"/>
                <c:pt idx="0">
                  <c:v>18.983650225039</c:v>
                </c:pt>
                <c:pt idx="1">
                  <c:v>18.6313952420318</c:v>
                </c:pt>
                <c:pt idx="2">
                  <c:v>15.6278129879673</c:v>
                </c:pt>
                <c:pt idx="3">
                  <c:v>13.506016349775</c:v>
                </c:pt>
                <c:pt idx="4">
                  <c:v>10.9433269036466</c:v>
                </c:pt>
                <c:pt idx="5">
                  <c:v>9.16873335170387</c:v>
                </c:pt>
                <c:pt idx="6">
                  <c:v>7.06071461375953</c:v>
                </c:pt>
                <c:pt idx="7">
                  <c:v>5.57867181041609</c:v>
                </c:pt>
                <c:pt idx="8">
                  <c:v>3.64976577569578</c:v>
                </c:pt>
                <c:pt idx="9">
                  <c:v>1.92247634793791</c:v>
                </c:pt>
                <c:pt idx="10">
                  <c:v>0.926839349683108</c:v>
                </c:pt>
                <c:pt idx="11">
                  <c:v>0.915954808487187</c:v>
                </c:pt>
                <c:pt idx="12">
                  <c:v>0</c:v>
                </c:pt>
              </c:numCache>
            </c:numRef>
          </c:val>
          <c:smooth val="0"/>
        </c:ser>
        <c:ser>
          <c:idx val="8"/>
          <c:order val="3"/>
          <c:tx>
            <c:strRef>
              <c:f>做图!$L$3</c:f>
              <c:strCache>
                <c:ptCount val="1"/>
                <c:pt idx="0">
                  <c:v>Lim16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做图!$G$21:$G$33</c:f>
                <c:numCache>
                  <c:formatCode>General</c:formatCode>
                  <c:ptCount val="13"/>
                  <c:pt idx="0">
                    <c:v>0.540976347450619</c:v>
                  </c:pt>
                  <c:pt idx="1">
                    <c:v>0.865562155920987</c:v>
                  </c:pt>
                  <c:pt idx="2">
                    <c:v>1.03231938571414</c:v>
                  </c:pt>
                  <c:pt idx="3">
                    <c:v>3.10922571182807</c:v>
                  </c:pt>
                  <c:pt idx="4">
                    <c:v>1.80712275839464</c:v>
                  </c:pt>
                  <c:pt idx="5">
                    <c:v>1.22249655945044</c:v>
                  </c:pt>
                  <c:pt idx="6">
                    <c:v>0.694192910342767</c:v>
                  </c:pt>
                  <c:pt idx="7">
                    <c:v>0.137871283507889</c:v>
                  </c:pt>
                  <c:pt idx="8">
                    <c:v>0.0227676067013204</c:v>
                  </c:pt>
                  <c:pt idx="9">
                    <c:v>0</c:v>
                  </c:pt>
                  <c:pt idx="10">
                    <c:v>0</c:v>
                  </c:pt>
                  <c:pt idx="11">
                    <c:v>0</c:v>
                  </c:pt>
                  <c:pt idx="12">
                    <c:v>0</c:v>
                  </c:pt>
                </c:numCache>
              </c:numRef>
            </c:plus>
            <c:minus>
              <c:numRef>
                <c:f>做图!$G$21:$G$33</c:f>
                <c:numCache>
                  <c:formatCode>General</c:formatCode>
                  <c:ptCount val="13"/>
                  <c:pt idx="0">
                    <c:v>0.540976347450619</c:v>
                  </c:pt>
                  <c:pt idx="1">
                    <c:v>0.865562155920987</c:v>
                  </c:pt>
                  <c:pt idx="2">
                    <c:v>1.03231938571414</c:v>
                  </c:pt>
                  <c:pt idx="3">
                    <c:v>3.10922571182807</c:v>
                  </c:pt>
                  <c:pt idx="4">
                    <c:v>1.80712275839464</c:v>
                  </c:pt>
                  <c:pt idx="5">
                    <c:v>1.22249655945044</c:v>
                  </c:pt>
                  <c:pt idx="6">
                    <c:v>0.694192910342767</c:v>
                  </c:pt>
                  <c:pt idx="7">
                    <c:v>0.137871283507889</c:v>
                  </c:pt>
                  <c:pt idx="8">
                    <c:v>0.0227676067013204</c:v>
                  </c:pt>
                  <c:pt idx="9">
                    <c:v>0</c:v>
                  </c:pt>
                  <c:pt idx="10">
                    <c:v>0</c:v>
                  </c:pt>
                  <c:pt idx="11">
                    <c:v>0</c:v>
                  </c:pt>
                  <c:pt idx="12">
                    <c:v>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做图!$A$21:$A$33</c:f>
              <c:numCache>
                <c:formatCode>General</c:formatCode>
                <c:ptCount val="13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做图!$F$21:$F$33</c:f>
              <c:numCache>
                <c:formatCode>General</c:formatCode>
                <c:ptCount val="13"/>
                <c:pt idx="0">
                  <c:v>18.983650225039</c:v>
                </c:pt>
                <c:pt idx="1">
                  <c:v>16.8770092771195</c:v>
                </c:pt>
                <c:pt idx="2">
                  <c:v>16.8678240102875</c:v>
                </c:pt>
                <c:pt idx="3">
                  <c:v>10.9708827041426</c:v>
                </c:pt>
                <c:pt idx="4">
                  <c:v>6.93303940479471</c:v>
                </c:pt>
                <c:pt idx="5">
                  <c:v>4.08928079360705</c:v>
                </c:pt>
                <c:pt idx="6">
                  <c:v>1.49352438688344</c:v>
                </c:pt>
                <c:pt idx="7">
                  <c:v>0.739459906310278</c:v>
                </c:pt>
                <c:pt idx="8">
                  <c:v>0.842013410489575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4016072"/>
        <c:axId val="614023616"/>
      </c:lineChart>
      <c:catAx>
        <c:axId val="6140160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zh-CN" sz="105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050" b="1"/>
                  <a:t>Time (h)</a:t>
                </a:r>
                <a:endParaRPr lang="zh-CN" sz="1050" b="1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out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614023616"/>
        <c:crosses val="autoZero"/>
        <c:auto val="1"/>
        <c:lblAlgn val="ctr"/>
        <c:lblOffset val="100"/>
        <c:noMultiLvlLbl val="0"/>
      </c:catAx>
      <c:valAx>
        <c:axId val="61402361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zh-CN" sz="11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zh-CN" sz="1100" b="1">
                    <a:solidFill>
                      <a:schemeClr val="tx1"/>
                    </a:solidFill>
                  </a:rPr>
                  <a:t> Glucose (g/L) </a:t>
                </a:r>
                <a:endParaRPr lang="zh-CN" sz="1100" b="1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6140160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span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3866943866944"/>
          <c:y val="0.102699841185813"/>
          <c:w val="0.744386694386694"/>
          <c:h val="0.656326098464796"/>
        </c:manualLayout>
      </c:layout>
      <c:lineChart>
        <c:grouping val="standard"/>
        <c:varyColors val="0"/>
        <c:ser>
          <c:idx val="1"/>
          <c:order val="0"/>
          <c:tx>
            <c:strRef>
              <c:f>做图!$F$4</c:f>
              <c:strCache>
                <c:ptCount val="1"/>
                <c:pt idx="0">
                  <c:v>ΔCrt-np11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做图!$G$5:$G$17</c:f>
                <c:numCache>
                  <c:formatCode>General</c:formatCode>
                  <c:ptCount val="13"/>
                  <c:pt idx="0">
                    <c:v>0.0153969693987702</c:v>
                  </c:pt>
                  <c:pt idx="1">
                    <c:v>0.0736013284904259</c:v>
                  </c:pt>
                  <c:pt idx="2">
                    <c:v>1.47887101082773</c:v>
                  </c:pt>
                  <c:pt idx="3">
                    <c:v>0.569140638741135</c:v>
                  </c:pt>
                  <c:pt idx="4">
                    <c:v>0.693365896671207</c:v>
                  </c:pt>
                  <c:pt idx="5">
                    <c:v>0.778208369697133</c:v>
                  </c:pt>
                  <c:pt idx="6">
                    <c:v>1.20067714228264</c:v>
                  </c:pt>
                  <c:pt idx="7">
                    <c:v>0.709509314009808</c:v>
                  </c:pt>
                  <c:pt idx="8">
                    <c:v>0.917032314952241</c:v>
                  </c:pt>
                  <c:pt idx="9">
                    <c:v>0.873213375985505</c:v>
                  </c:pt>
                  <c:pt idx="10">
                    <c:v>0.214875467810234</c:v>
                  </c:pt>
                  <c:pt idx="11">
                    <c:v>1.30532049704278</c:v>
                  </c:pt>
                  <c:pt idx="12">
                    <c:v>0.0846892358370678</c:v>
                  </c:pt>
                </c:numCache>
              </c:numRef>
            </c:plus>
            <c:minus>
              <c:numRef>
                <c:f>做图!$G$5:$G$17</c:f>
                <c:numCache>
                  <c:formatCode>General</c:formatCode>
                  <c:ptCount val="13"/>
                  <c:pt idx="0">
                    <c:v>0.0153969693987702</c:v>
                  </c:pt>
                  <c:pt idx="1">
                    <c:v>0.0736013284904259</c:v>
                  </c:pt>
                  <c:pt idx="2">
                    <c:v>1.47887101082773</c:v>
                  </c:pt>
                  <c:pt idx="3">
                    <c:v>0.569140638741135</c:v>
                  </c:pt>
                  <c:pt idx="4">
                    <c:v>0.693365896671207</c:v>
                  </c:pt>
                  <c:pt idx="5">
                    <c:v>0.778208369697133</c:v>
                  </c:pt>
                  <c:pt idx="6">
                    <c:v>1.20067714228264</c:v>
                  </c:pt>
                  <c:pt idx="7">
                    <c:v>0.709509314009808</c:v>
                  </c:pt>
                  <c:pt idx="8">
                    <c:v>0.917032314952241</c:v>
                  </c:pt>
                  <c:pt idx="9">
                    <c:v>0.873213375985505</c:v>
                  </c:pt>
                  <c:pt idx="10">
                    <c:v>0.214875467810234</c:v>
                  </c:pt>
                  <c:pt idx="11">
                    <c:v>1.30532049704278</c:v>
                  </c:pt>
                  <c:pt idx="12">
                    <c:v>0.0846892358370678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做图!$A$5:$A$17</c:f>
              <c:numCache>
                <c:formatCode>General</c:formatCode>
                <c:ptCount val="13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做图!$F$5:$F$17</c:f>
              <c:numCache>
                <c:formatCode>General</c:formatCode>
                <c:ptCount val="13"/>
                <c:pt idx="0">
                  <c:v>0.370666666666667</c:v>
                </c:pt>
                <c:pt idx="1">
                  <c:v>4.11533333333333</c:v>
                </c:pt>
                <c:pt idx="2">
                  <c:v>12.2686666666667</c:v>
                </c:pt>
                <c:pt idx="3">
                  <c:v>15.7273333333333</c:v>
                </c:pt>
                <c:pt idx="4">
                  <c:v>18.8376666666667</c:v>
                </c:pt>
                <c:pt idx="5">
                  <c:v>21.3473333333333</c:v>
                </c:pt>
                <c:pt idx="6">
                  <c:v>23.288</c:v>
                </c:pt>
                <c:pt idx="7">
                  <c:v>24.2993333333333</c:v>
                </c:pt>
                <c:pt idx="8">
                  <c:v>25.2423333333333</c:v>
                </c:pt>
                <c:pt idx="9">
                  <c:v>25.789</c:v>
                </c:pt>
                <c:pt idx="10">
                  <c:v>25.2696666666667</c:v>
                </c:pt>
                <c:pt idx="11">
                  <c:v>24.928</c:v>
                </c:pt>
                <c:pt idx="12">
                  <c:v>22.4953333333333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做图!$H$4</c:f>
              <c:strCache>
                <c:ptCount val="1"/>
                <c:pt idx="0">
                  <c:v>np11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做图!$I$5:$I$17</c:f>
                <c:numCache>
                  <c:formatCode>General</c:formatCode>
                  <c:ptCount val="13"/>
                  <c:pt idx="0">
                    <c:v>0.024336529470462</c:v>
                  </c:pt>
                  <c:pt idx="1">
                    <c:v>0.116930748736164</c:v>
                  </c:pt>
                  <c:pt idx="2">
                    <c:v>0.817508899034132</c:v>
                  </c:pt>
                  <c:pt idx="3">
                    <c:v>0.477306051361876</c:v>
                  </c:pt>
                  <c:pt idx="4">
                    <c:v>1.93422777011051</c:v>
                  </c:pt>
                  <c:pt idx="5">
                    <c:v>0.500580729420007</c:v>
                  </c:pt>
                  <c:pt idx="6">
                    <c:v>0.889992808959714</c:v>
                  </c:pt>
                  <c:pt idx="7">
                    <c:v>0.783375431492887</c:v>
                  </c:pt>
                  <c:pt idx="8">
                    <c:v>1.70801623723742</c:v>
                  </c:pt>
                  <c:pt idx="9">
                    <c:v>1.43269433818476</c:v>
                  </c:pt>
                  <c:pt idx="10">
                    <c:v>0.819179589589488</c:v>
                  </c:pt>
                  <c:pt idx="11">
                    <c:v>0.968387250363542</c:v>
                  </c:pt>
                  <c:pt idx="12">
                    <c:v>1.49815593313914</c:v>
                  </c:pt>
                </c:numCache>
              </c:numRef>
            </c:plus>
            <c:minus>
              <c:numRef>
                <c:f>做图!$I$5:$I$17</c:f>
                <c:numCache>
                  <c:formatCode>General</c:formatCode>
                  <c:ptCount val="13"/>
                  <c:pt idx="0">
                    <c:v>0.024336529470462</c:v>
                  </c:pt>
                  <c:pt idx="1">
                    <c:v>0.116930748736164</c:v>
                  </c:pt>
                  <c:pt idx="2">
                    <c:v>0.817508899034132</c:v>
                  </c:pt>
                  <c:pt idx="3">
                    <c:v>0.477306051361876</c:v>
                  </c:pt>
                  <c:pt idx="4">
                    <c:v>1.93422777011051</c:v>
                  </c:pt>
                  <c:pt idx="5">
                    <c:v>0.500580729420007</c:v>
                  </c:pt>
                  <c:pt idx="6">
                    <c:v>0.889992808959714</c:v>
                  </c:pt>
                  <c:pt idx="7">
                    <c:v>0.783375431492887</c:v>
                  </c:pt>
                  <c:pt idx="8">
                    <c:v>1.70801623723742</c:v>
                  </c:pt>
                  <c:pt idx="9">
                    <c:v>1.43269433818476</c:v>
                  </c:pt>
                  <c:pt idx="10">
                    <c:v>0.819179589589488</c:v>
                  </c:pt>
                  <c:pt idx="11">
                    <c:v>0.968387250363542</c:v>
                  </c:pt>
                  <c:pt idx="12">
                    <c:v>1.49815593313914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做图!$A$5:$A$17</c:f>
              <c:numCache>
                <c:formatCode>General</c:formatCode>
                <c:ptCount val="13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做图!$H$5:$H$17</c:f>
              <c:numCache>
                <c:formatCode>General</c:formatCode>
                <c:ptCount val="13"/>
                <c:pt idx="0">
                  <c:v>0.393666666666667</c:v>
                </c:pt>
                <c:pt idx="1">
                  <c:v>5.022</c:v>
                </c:pt>
                <c:pt idx="2">
                  <c:v>11.977</c:v>
                </c:pt>
                <c:pt idx="3">
                  <c:v>17.4116666666667</c:v>
                </c:pt>
                <c:pt idx="4">
                  <c:v>18.6826666666667</c:v>
                </c:pt>
                <c:pt idx="5">
                  <c:v>23.5613333333333</c:v>
                </c:pt>
                <c:pt idx="6">
                  <c:v>25.707</c:v>
                </c:pt>
                <c:pt idx="7">
                  <c:v>26.1716666666667</c:v>
                </c:pt>
                <c:pt idx="8">
                  <c:v>27.1556666666667</c:v>
                </c:pt>
                <c:pt idx="9">
                  <c:v>26.9916666666667</c:v>
                </c:pt>
                <c:pt idx="10">
                  <c:v>25.707</c:v>
                </c:pt>
                <c:pt idx="11">
                  <c:v>24.0533333333333</c:v>
                </c:pt>
                <c:pt idx="12">
                  <c:v>22.796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做图!$J$4</c:f>
              <c:strCache>
                <c:ptCount val="1"/>
                <c:pt idx="0">
                  <c:v>Lim16(-)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star"/>
            <c:size val="5"/>
            <c:spPr>
              <a:noFill/>
              <a:ln w="9525">
                <a:solidFill>
                  <a:schemeClr val="accent4"/>
                </a:solidFill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做图!$K$5:$K$17</c:f>
                <c:numCache>
                  <c:formatCode>General</c:formatCode>
                  <c:ptCount val="13"/>
                  <c:pt idx="0">
                    <c:v>0.0126596471778114</c:v>
                  </c:pt>
                  <c:pt idx="1">
                    <c:v>0.452401886232439</c:v>
                  </c:pt>
                  <c:pt idx="2">
                    <c:v>0.110058166439388</c:v>
                  </c:pt>
                  <c:pt idx="3">
                    <c:v>0.360809460334214</c:v>
                  </c:pt>
                  <c:pt idx="4">
                    <c:v>0.184575910309733</c:v>
                  </c:pt>
                  <c:pt idx="5">
                    <c:v>0.291071125328501</c:v>
                  </c:pt>
                  <c:pt idx="6">
                    <c:v>0.18818359829344</c:v>
                  </c:pt>
                  <c:pt idx="7">
                    <c:v>0.560166641872458</c:v>
                  </c:pt>
                  <c:pt idx="8">
                    <c:v>0.361172534946942</c:v>
                  </c:pt>
                  <c:pt idx="9">
                    <c:v>0.519908453480033</c:v>
                  </c:pt>
                  <c:pt idx="10">
                    <c:v>0.488341956692916</c:v>
                  </c:pt>
                  <c:pt idx="11">
                    <c:v>1.95095675673928</c:v>
                  </c:pt>
                  <c:pt idx="12">
                    <c:v>0.77820836969713</c:v>
                  </c:pt>
                </c:numCache>
              </c:numRef>
            </c:plus>
            <c:minus>
              <c:numRef>
                <c:f>做图!$K$5:$K$17</c:f>
                <c:numCache>
                  <c:formatCode>General</c:formatCode>
                  <c:ptCount val="13"/>
                  <c:pt idx="0">
                    <c:v>0.0126596471778114</c:v>
                  </c:pt>
                  <c:pt idx="1">
                    <c:v>0.452401886232439</c:v>
                  </c:pt>
                  <c:pt idx="2">
                    <c:v>0.110058166439388</c:v>
                  </c:pt>
                  <c:pt idx="3">
                    <c:v>0.360809460334214</c:v>
                  </c:pt>
                  <c:pt idx="4">
                    <c:v>0.184575910309733</c:v>
                  </c:pt>
                  <c:pt idx="5">
                    <c:v>0.291071125328501</c:v>
                  </c:pt>
                  <c:pt idx="6">
                    <c:v>0.18818359829344</c:v>
                  </c:pt>
                  <c:pt idx="7">
                    <c:v>0.560166641872458</c:v>
                  </c:pt>
                  <c:pt idx="8">
                    <c:v>0.361172534946942</c:v>
                  </c:pt>
                  <c:pt idx="9">
                    <c:v>0.519908453480033</c:v>
                  </c:pt>
                  <c:pt idx="10">
                    <c:v>0.488341956692916</c:v>
                  </c:pt>
                  <c:pt idx="11">
                    <c:v>1.95095675673928</c:v>
                  </c:pt>
                  <c:pt idx="12">
                    <c:v>0.77820836969713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做图!$A$5:$A$17</c:f>
              <c:numCache>
                <c:formatCode>General</c:formatCode>
                <c:ptCount val="13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做图!$J$5:$J$17</c:f>
              <c:numCache>
                <c:formatCode>General</c:formatCode>
                <c:ptCount val="13"/>
                <c:pt idx="0">
                  <c:v>0.384333333333333</c:v>
                </c:pt>
                <c:pt idx="1">
                  <c:v>3.98933333333333</c:v>
                </c:pt>
                <c:pt idx="2">
                  <c:v>11.06</c:v>
                </c:pt>
                <c:pt idx="3">
                  <c:v>16.6263333333333</c:v>
                </c:pt>
                <c:pt idx="4">
                  <c:v>18.9556666666667</c:v>
                </c:pt>
                <c:pt idx="5">
                  <c:v>20.5</c:v>
                </c:pt>
                <c:pt idx="6">
                  <c:v>20.6366666666667</c:v>
                </c:pt>
                <c:pt idx="7">
                  <c:v>20.7733333333333</c:v>
                </c:pt>
                <c:pt idx="8">
                  <c:v>20.623</c:v>
                </c:pt>
                <c:pt idx="9">
                  <c:v>21.402</c:v>
                </c:pt>
                <c:pt idx="10">
                  <c:v>20.7323333333333</c:v>
                </c:pt>
                <c:pt idx="11">
                  <c:v>20.4863333333333</c:v>
                </c:pt>
                <c:pt idx="12">
                  <c:v>19.3383333333333</c:v>
                </c:pt>
              </c:numCache>
            </c:numRef>
          </c:val>
          <c:smooth val="0"/>
        </c:ser>
        <c:ser>
          <c:idx val="0"/>
          <c:order val="3"/>
          <c:tx>
            <c:strRef>
              <c:f>做图!$L$3</c:f>
              <c:strCache>
                <c:ptCount val="1"/>
                <c:pt idx="0">
                  <c:v>Lim16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做图!$C$21:$C$33</c:f>
                <c:numCache>
                  <c:formatCode>General</c:formatCode>
                  <c:ptCount val="13"/>
                  <c:pt idx="0">
                    <c:v>0.00236643191323985</c:v>
                  </c:pt>
                  <c:pt idx="1">
                    <c:v>0.048522159885974</c:v>
                  </c:pt>
                  <c:pt idx="2">
                    <c:v>2.06787046660731</c:v>
                  </c:pt>
                  <c:pt idx="3">
                    <c:v>2.08176021673969</c:v>
                  </c:pt>
                  <c:pt idx="4">
                    <c:v>1.96537880996684</c:v>
                  </c:pt>
                  <c:pt idx="5">
                    <c:v>3.07195538162041</c:v>
                  </c:pt>
                  <c:pt idx="6">
                    <c:v>1.92376963277831</c:v>
                  </c:pt>
                  <c:pt idx="7">
                    <c:v>2.51309153567208</c:v>
                  </c:pt>
                  <c:pt idx="8">
                    <c:v>2.80587017993824</c:v>
                  </c:pt>
                  <c:pt idx="9">
                    <c:v>2.25313559290159</c:v>
                  </c:pt>
                  <c:pt idx="10">
                    <c:v>3.82955510035652</c:v>
                  </c:pt>
                  <c:pt idx="11">
                    <c:v>1.69126863626096</c:v>
                  </c:pt>
                  <c:pt idx="12">
                    <c:v>0.201970955007563</c:v>
                  </c:pt>
                </c:numCache>
              </c:numRef>
            </c:plus>
            <c:minus>
              <c:numRef>
                <c:f>做图!$C$21:$C$33</c:f>
                <c:numCache>
                  <c:formatCode>General</c:formatCode>
                  <c:ptCount val="13"/>
                  <c:pt idx="0">
                    <c:v>0.00236643191323985</c:v>
                  </c:pt>
                  <c:pt idx="1">
                    <c:v>0.048522159885974</c:v>
                  </c:pt>
                  <c:pt idx="2">
                    <c:v>2.06787046660731</c:v>
                  </c:pt>
                  <c:pt idx="3">
                    <c:v>2.08176021673969</c:v>
                  </c:pt>
                  <c:pt idx="4">
                    <c:v>1.96537880996684</c:v>
                  </c:pt>
                  <c:pt idx="5">
                    <c:v>3.07195538162041</c:v>
                  </c:pt>
                  <c:pt idx="6">
                    <c:v>1.92376963277831</c:v>
                  </c:pt>
                  <c:pt idx="7">
                    <c:v>2.51309153567208</c:v>
                  </c:pt>
                  <c:pt idx="8">
                    <c:v>2.80587017993824</c:v>
                  </c:pt>
                  <c:pt idx="9">
                    <c:v>2.25313559290159</c:v>
                  </c:pt>
                  <c:pt idx="10">
                    <c:v>3.82955510035652</c:v>
                  </c:pt>
                  <c:pt idx="11">
                    <c:v>1.69126863626096</c:v>
                  </c:pt>
                  <c:pt idx="12">
                    <c:v>0.201970955007563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做图!$B$21:$B$33</c:f>
              <c:numCache>
                <c:formatCode>General</c:formatCode>
                <c:ptCount val="13"/>
                <c:pt idx="0">
                  <c:v>0.397</c:v>
                </c:pt>
                <c:pt idx="1">
                  <c:v>5.388</c:v>
                </c:pt>
                <c:pt idx="2">
                  <c:v>13.9493333333333</c:v>
                </c:pt>
                <c:pt idx="3">
                  <c:v>18.507</c:v>
                </c:pt>
                <c:pt idx="4">
                  <c:v>24.1763333333333</c:v>
                </c:pt>
                <c:pt idx="5">
                  <c:v>24.6956666666667</c:v>
                </c:pt>
                <c:pt idx="6">
                  <c:v>26.404</c:v>
                </c:pt>
                <c:pt idx="7">
                  <c:v>26.2263333333333</c:v>
                </c:pt>
                <c:pt idx="8">
                  <c:v>24.7913333333333</c:v>
                </c:pt>
                <c:pt idx="9">
                  <c:v>24.149</c:v>
                </c:pt>
                <c:pt idx="10">
                  <c:v>23.7253333333333</c:v>
                </c:pt>
                <c:pt idx="11">
                  <c:v>25.133</c:v>
                </c:pt>
                <c:pt idx="12">
                  <c:v>18.2586666666667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4016072"/>
        <c:axId val="614023616"/>
      </c:lineChart>
      <c:catAx>
        <c:axId val="6140160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zh-CN" sz="10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/>
                  <a:t>Time (h)</a:t>
                </a:r>
                <a:endParaRPr lang="zh-CN" b="1"/>
              </a:p>
            </c:rich>
          </c:tx>
          <c:layout>
            <c:manualLayout>
              <c:xMode val="edge"/>
              <c:yMode val="edge"/>
              <c:x val="0.440176715176715"/>
              <c:y val="0.86746286943430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out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614023616"/>
        <c:crosses val="autoZero"/>
        <c:auto val="1"/>
        <c:lblAlgn val="ctr"/>
        <c:lblOffset val="100"/>
        <c:noMultiLvlLbl val="0"/>
      </c:catAx>
      <c:valAx>
        <c:axId val="61402361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zh-CN" sz="11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zh-CN" sz="1100" b="1">
                    <a:solidFill>
                      <a:schemeClr val="tx1"/>
                    </a:solidFill>
                  </a:rPr>
                  <a:t>OD600 </a:t>
                </a:r>
                <a:endParaRPr lang="zh-CN" sz="1100" b="1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6140160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4365904365904"/>
          <c:y val="0.0175032175032175"/>
          <c:w val="0.84043659043659"/>
          <c:h val="0.217503217503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05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</a:p>
      </c:txPr>
    </c:legend>
    <c:plotVisOnly val="1"/>
    <c:dispBlanksAs val="span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3856846141556"/>
          <c:y val="0.14984309623431"/>
          <c:w val="0.744463971880492"/>
          <c:h val="0.65836820083682"/>
        </c:manualLayout>
      </c:layout>
      <c:lineChart>
        <c:grouping val="standard"/>
        <c:varyColors val="0"/>
        <c:ser>
          <c:idx val="0"/>
          <c:order val="0"/>
          <c:tx>
            <c:strRef>
              <c:f>做图!$P$3</c:f>
              <c:strCache>
                <c:ptCount val="1"/>
                <c:pt idx="0">
                  <c:v>ΔCrt-np11</c:v>
                </c:pt>
              </c:strCache>
            </c:strRef>
          </c:tx>
          <c:spPr>
            <a:ln w="19050" cap="rnd">
              <a:solidFill>
                <a:srgbClr val="C00000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dLbls>
            <c:delete val="1"/>
          </c:dLbls>
          <c:cat>
            <c:numRef>
              <c:f>做图!$A$21:$A$33</c:f>
              <c:numCache>
                <c:formatCode>General</c:formatCode>
                <c:ptCount val="13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做图!$H$21:$H$33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做图!$R$3</c:f>
              <c:strCache>
                <c:ptCount val="1"/>
                <c:pt idx="0">
                  <c:v>np11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3"/>
              </a:solidFill>
              <a:ln w="9525">
                <a:noFill/>
              </a:ln>
              <a:effectLst/>
            </c:spPr>
          </c:marker>
          <c:dLbls>
            <c:delete val="1"/>
          </c:dLbls>
          <c:cat>
            <c:numRef>
              <c:f>做图!$A$21:$A$33</c:f>
              <c:numCache>
                <c:formatCode>General</c:formatCode>
                <c:ptCount val="13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做图!$H$21:$H$33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做图!$T$3</c:f>
              <c:strCache>
                <c:ptCount val="1"/>
                <c:pt idx="0">
                  <c:v>Lim16(-)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star"/>
            <c:size val="5"/>
            <c:spPr>
              <a:noFill/>
              <a:ln w="9525">
                <a:solidFill>
                  <a:schemeClr val="accent4"/>
                </a:solidFill>
              </a:ln>
              <a:effectLst/>
            </c:spPr>
          </c:marker>
          <c:dLbls>
            <c:delete val="1"/>
          </c:dLbls>
          <c:cat>
            <c:numRef>
              <c:f>做图!$A$21:$A$33</c:f>
              <c:numCache>
                <c:formatCode>General</c:formatCode>
                <c:ptCount val="13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做图!$I$21:$I$33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</c:ser>
        <c:ser>
          <c:idx val="4"/>
          <c:order val="3"/>
          <c:tx>
            <c:strRef>
              <c:f>做图!$L$3</c:f>
              <c:strCache>
                <c:ptCount val="1"/>
                <c:pt idx="0">
                  <c:v>Lim16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做图!$E$21:$E$33</c:f>
                <c:numCache>
                  <c:formatCode>General</c:formatCode>
                  <c:ptCount val="13"/>
                  <c:pt idx="0">
                    <c:v>0</c:v>
                  </c:pt>
                  <c:pt idx="1">
                    <c:v>0</c:v>
                  </c:pt>
                  <c:pt idx="2">
                    <c:v>0.345018114178202</c:v>
                  </c:pt>
                  <c:pt idx="3">
                    <c:v>0.869132632172589</c:v>
                  </c:pt>
                  <c:pt idx="4">
                    <c:v>1.06552764220269</c:v>
                  </c:pt>
                  <c:pt idx="5">
                    <c:v>2.41727764547277</c:v>
                  </c:pt>
                  <c:pt idx="6">
                    <c:v>4.9293885146376</c:v>
                  </c:pt>
                  <c:pt idx="7">
                    <c:v>3.62163543220274</c:v>
                  </c:pt>
                  <c:pt idx="8">
                    <c:v>4.7380406511553</c:v>
                  </c:pt>
                  <c:pt idx="9">
                    <c:v>9.50705387398829</c:v>
                  </c:pt>
                  <c:pt idx="10">
                    <c:v>8.53880544572122</c:v>
                  </c:pt>
                  <c:pt idx="12">
                    <c:v>9.39415438703954</c:v>
                  </c:pt>
                </c:numCache>
              </c:numRef>
            </c:plus>
            <c:minus>
              <c:numRef>
                <c:f>做图!$E$21:$E$33</c:f>
                <c:numCache>
                  <c:formatCode>General</c:formatCode>
                  <c:ptCount val="13"/>
                  <c:pt idx="0">
                    <c:v>0</c:v>
                  </c:pt>
                  <c:pt idx="1">
                    <c:v>0</c:v>
                  </c:pt>
                  <c:pt idx="2">
                    <c:v>0.345018114178202</c:v>
                  </c:pt>
                  <c:pt idx="3">
                    <c:v>0.869132632172589</c:v>
                  </c:pt>
                  <c:pt idx="4">
                    <c:v>1.06552764220269</c:v>
                  </c:pt>
                  <c:pt idx="5">
                    <c:v>2.41727764547277</c:v>
                  </c:pt>
                  <c:pt idx="6">
                    <c:v>4.9293885146376</c:v>
                  </c:pt>
                  <c:pt idx="7">
                    <c:v>3.62163543220274</c:v>
                  </c:pt>
                  <c:pt idx="8">
                    <c:v>4.7380406511553</c:v>
                  </c:pt>
                  <c:pt idx="9">
                    <c:v>9.50705387398829</c:v>
                  </c:pt>
                  <c:pt idx="10">
                    <c:v>8.53880544572122</c:v>
                  </c:pt>
                  <c:pt idx="12">
                    <c:v>9.39415438703954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做图!$A$21:$A$33</c:f>
              <c:numCache>
                <c:formatCode>General</c:formatCode>
                <c:ptCount val="13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做图!$D$21:$D$33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16.0383664250897</c:v>
                </c:pt>
                <c:pt idx="3">
                  <c:v>19.2989407779064</c:v>
                </c:pt>
                <c:pt idx="4">
                  <c:v>20.6298154580671</c:v>
                </c:pt>
                <c:pt idx="5">
                  <c:v>26.7354517775205</c:v>
                </c:pt>
                <c:pt idx="6">
                  <c:v>33.2724387838243</c:v>
                </c:pt>
                <c:pt idx="7">
                  <c:v>37.9933959432223</c:v>
                </c:pt>
                <c:pt idx="8">
                  <c:v>58.4161127549781</c:v>
                </c:pt>
                <c:pt idx="9">
                  <c:v>56.5317552210644</c:v>
                </c:pt>
                <c:pt idx="10">
                  <c:v>53.4675300541761</c:v>
                </c:pt>
                <c:pt idx="12">
                  <c:v>51.4433151793244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4016072"/>
        <c:axId val="614023616"/>
      </c:lineChart>
      <c:catAx>
        <c:axId val="6140160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zh-CN" sz="105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050" b="1"/>
                  <a:t>Time (h)</a:t>
                </a:r>
                <a:endParaRPr lang="zh-CN" sz="1050" b="1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out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614023616"/>
        <c:crosses val="autoZero"/>
        <c:auto val="1"/>
        <c:lblAlgn val="ctr"/>
        <c:lblOffset val="100"/>
        <c:noMultiLvlLbl val="0"/>
      </c:catAx>
      <c:valAx>
        <c:axId val="61402361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zh-CN" sz="11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zh-CN" sz="1100" b="1">
                    <a:solidFill>
                      <a:schemeClr val="tx1"/>
                    </a:solidFill>
                  </a:rPr>
                  <a:t>Limonene</a:t>
                </a:r>
                <a:r>
                  <a:rPr lang="en-US" altLang="zh-CN" sz="1100" b="1" baseline="0">
                    <a:solidFill>
                      <a:schemeClr val="tx1"/>
                    </a:solidFill>
                  </a:rPr>
                  <a:t> </a:t>
                </a:r>
                <a:r>
                  <a:rPr lang="en-US" altLang="zh-CN" sz="1100" b="1">
                    <a:solidFill>
                      <a:schemeClr val="tx1"/>
                    </a:solidFill>
                  </a:rPr>
                  <a:t>(mg/L) </a:t>
                </a:r>
                <a:endParaRPr lang="zh-CN" sz="1100" b="1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023374764715914"/>
              <c:y val="0.26473526471267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6140160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span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3196446189102"/>
          <c:y val="0.090362850198113"/>
          <c:w val="0.781850702059608"/>
          <c:h val="0.716069719199942"/>
        </c:manualLayout>
      </c:layout>
      <c:lineChart>
        <c:grouping val="standard"/>
        <c:varyColors val="0"/>
        <c:ser>
          <c:idx val="8"/>
          <c:order val="0"/>
          <c:tx>
            <c:strRef>
              <c:f>做图!$T$3</c:f>
              <c:strCache>
                <c:ptCount val="1"/>
                <c:pt idx="0">
                  <c:v>Lim11-26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做图!$U$5:$U$17</c:f>
                <c:numCache>
                  <c:formatCode>General</c:formatCode>
                  <c:ptCount val="13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  <c:pt idx="9">
                    <c:v>0.102958519980907</c:v>
                  </c:pt>
                  <c:pt idx="10">
                    <c:v>0.0688922086011858</c:v>
                  </c:pt>
                  <c:pt idx="11">
                    <c:v>0.120975066563273</c:v>
                  </c:pt>
                  <c:pt idx="12">
                    <c:v>2.11754400241803</c:v>
                  </c:pt>
                </c:numCache>
              </c:numRef>
            </c:plus>
            <c:minus>
              <c:numRef>
                <c:f>做图!$U$5:$U$17</c:f>
                <c:numCache>
                  <c:formatCode>General</c:formatCode>
                  <c:ptCount val="13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6">
                    <c:v>0</c:v>
                  </c:pt>
                  <c:pt idx="7">
                    <c:v>0</c:v>
                  </c:pt>
                  <c:pt idx="8">
                    <c:v>0</c:v>
                  </c:pt>
                  <c:pt idx="9">
                    <c:v>0.102958519980907</c:v>
                  </c:pt>
                  <c:pt idx="10">
                    <c:v>0.0688922086011858</c:v>
                  </c:pt>
                  <c:pt idx="11">
                    <c:v>0.120975066563273</c:v>
                  </c:pt>
                  <c:pt idx="12">
                    <c:v>2.11754400241803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做图!$S$5:$S$17</c:f>
              <c:numCache>
                <c:formatCode>General</c:formatCode>
                <c:ptCount val="13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做图!$T$5:$T$17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6.24591975518531</c:v>
                </c:pt>
                <c:pt idx="10">
                  <c:v>6.2665193244928</c:v>
                </c:pt>
                <c:pt idx="11">
                  <c:v>6.31355547999547</c:v>
                </c:pt>
                <c:pt idx="12">
                  <c:v>7.5588518644452</c:v>
                </c:pt>
              </c:numCache>
            </c:numRef>
          </c:val>
          <c:smooth val="0"/>
        </c:ser>
        <c:ser>
          <c:idx val="9"/>
          <c:order val="1"/>
          <c:tx>
            <c:strRef>
              <c:f>做图!$V$3</c:f>
              <c:strCache>
                <c:ptCount val="1"/>
                <c:pt idx="0">
                  <c:v>Lim11-4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star"/>
            <c:size val="5"/>
            <c:spPr>
              <a:noFill/>
              <a:ln w="9525">
                <a:solidFill>
                  <a:schemeClr val="accent2"/>
                </a:solidFill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做图!$W$5:$W$17</c:f>
                <c:numCache>
                  <c:formatCode>General</c:formatCode>
                  <c:ptCount val="13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5.07788518675218</c:v>
                  </c:pt>
                  <c:pt idx="4">
                    <c:v>4.34975582432099</c:v>
                  </c:pt>
                  <c:pt idx="5">
                    <c:v>2.96022094582245</c:v>
                  </c:pt>
                  <c:pt idx="6">
                    <c:v>8.15967221906356</c:v>
                  </c:pt>
                  <c:pt idx="7">
                    <c:v>14.889502793214</c:v>
                  </c:pt>
                  <c:pt idx="8">
                    <c:v>11.7613360297997</c:v>
                  </c:pt>
                  <c:pt idx="9">
                    <c:v>15.8747282129785</c:v>
                  </c:pt>
                  <c:pt idx="10">
                    <c:v>4.4548346674408</c:v>
                  </c:pt>
                  <c:pt idx="11">
                    <c:v>4.52798641119905</c:v>
                  </c:pt>
                  <c:pt idx="12">
                    <c:v>10.3673273688545</c:v>
                  </c:pt>
                </c:numCache>
              </c:numRef>
            </c:plus>
            <c:minus>
              <c:numRef>
                <c:f>做图!$W$5:$W$17</c:f>
                <c:numCache>
                  <c:formatCode>General</c:formatCode>
                  <c:ptCount val="13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5.07788518675218</c:v>
                  </c:pt>
                  <c:pt idx="4">
                    <c:v>4.34975582432099</c:v>
                  </c:pt>
                  <c:pt idx="5">
                    <c:v>2.96022094582245</c:v>
                  </c:pt>
                  <c:pt idx="6">
                    <c:v>8.15967221906356</c:v>
                  </c:pt>
                  <c:pt idx="7">
                    <c:v>14.889502793214</c:v>
                  </c:pt>
                  <c:pt idx="8">
                    <c:v>11.7613360297997</c:v>
                  </c:pt>
                  <c:pt idx="9">
                    <c:v>15.8747282129785</c:v>
                  </c:pt>
                  <c:pt idx="10">
                    <c:v>4.4548346674408</c:v>
                  </c:pt>
                  <c:pt idx="11">
                    <c:v>4.52798641119905</c:v>
                  </c:pt>
                  <c:pt idx="12">
                    <c:v>10.3673273688545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做图!$S$5:$S$17</c:f>
              <c:numCache>
                <c:formatCode>General</c:formatCode>
                <c:ptCount val="13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做图!$V$5:$V$17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13.6387283236994</c:v>
                </c:pt>
                <c:pt idx="3">
                  <c:v>19.7237900940723</c:v>
                </c:pt>
                <c:pt idx="4">
                  <c:v>17.927235634138</c:v>
                </c:pt>
                <c:pt idx="5">
                  <c:v>26.4125580868185</c:v>
                </c:pt>
                <c:pt idx="6">
                  <c:v>47.0839850391023</c:v>
                </c:pt>
                <c:pt idx="7">
                  <c:v>58.5667573387737</c:v>
                </c:pt>
                <c:pt idx="8">
                  <c:v>69.8839963731157</c:v>
                </c:pt>
                <c:pt idx="9">
                  <c:v>102.285192111527</c:v>
                </c:pt>
                <c:pt idx="10">
                  <c:v>92.2107843137255</c:v>
                </c:pt>
                <c:pt idx="11">
                  <c:v>99.3776776606596</c:v>
                </c:pt>
                <c:pt idx="12">
                  <c:v>109.843930635838</c:v>
                </c:pt>
              </c:numCache>
            </c:numRef>
          </c:val>
          <c:smooth val="0"/>
        </c:ser>
        <c:ser>
          <c:idx val="10"/>
          <c:order val="2"/>
          <c:tx>
            <c:strRef>
              <c:f>做图!$X$3</c:f>
              <c:strCache>
                <c:ptCount val="1"/>
                <c:pt idx="0">
                  <c:v>Lim16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accent3"/>
              </a:solidFill>
              <a:ln w="9525">
                <a:noFill/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做图!$Y$5:$Y$17</c:f>
                <c:numCache>
                  <c:formatCode>General</c:formatCode>
                  <c:ptCount val="13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0.579797725991435</c:v>
                  </c:pt>
                  <c:pt idx="4">
                    <c:v>5.29256649002409</c:v>
                  </c:pt>
                  <c:pt idx="5">
                    <c:v>2.96022094582245</c:v>
                  </c:pt>
                  <c:pt idx="6">
                    <c:v>0.897952293440921</c:v>
                  </c:pt>
                  <c:pt idx="7">
                    <c:v>5.35719550976526</c:v>
                  </c:pt>
                  <c:pt idx="8">
                    <c:v>3.61251138271212</c:v>
                  </c:pt>
                  <c:pt idx="9">
                    <c:v>3.64882769602829</c:v>
                  </c:pt>
                  <c:pt idx="10">
                    <c:v>3.91511619681019</c:v>
                  </c:pt>
                  <c:pt idx="11">
                    <c:v>3.36512519255784</c:v>
                  </c:pt>
                  <c:pt idx="12">
                    <c:v>3.64083922518116</c:v>
                  </c:pt>
                </c:numCache>
              </c:numRef>
            </c:plus>
            <c:minus>
              <c:numRef>
                <c:f>做图!$Y$5:$Y$17</c:f>
                <c:numCache>
                  <c:formatCode>General</c:formatCode>
                  <c:ptCount val="13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0.579797725991435</c:v>
                  </c:pt>
                  <c:pt idx="4">
                    <c:v>5.29256649002409</c:v>
                  </c:pt>
                  <c:pt idx="5">
                    <c:v>2.96022094582245</c:v>
                  </c:pt>
                  <c:pt idx="6">
                    <c:v>0.897952293440921</c:v>
                  </c:pt>
                  <c:pt idx="7">
                    <c:v>5.35719550976526</c:v>
                  </c:pt>
                  <c:pt idx="8">
                    <c:v>3.61251138271212</c:v>
                  </c:pt>
                  <c:pt idx="9">
                    <c:v>3.64882769602829</c:v>
                  </c:pt>
                  <c:pt idx="10">
                    <c:v>3.91511619681019</c:v>
                  </c:pt>
                  <c:pt idx="11">
                    <c:v>3.36512519255784</c:v>
                  </c:pt>
                  <c:pt idx="12">
                    <c:v>3.64083922518116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做图!$S$5:$S$17</c:f>
              <c:numCache>
                <c:formatCode>General</c:formatCode>
                <c:ptCount val="13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做图!$X$5:$X$17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12.7054856624731</c:v>
                </c:pt>
                <c:pt idx="4">
                  <c:v>22.5409724583475</c:v>
                </c:pt>
                <c:pt idx="5">
                  <c:v>26.4125580868185</c:v>
                </c:pt>
                <c:pt idx="6">
                  <c:v>32.451377082625</c:v>
                </c:pt>
                <c:pt idx="7">
                  <c:v>32.985549132948</c:v>
                </c:pt>
                <c:pt idx="8">
                  <c:v>38.6657032755299</c:v>
                </c:pt>
                <c:pt idx="9">
                  <c:v>49.6626430919188</c:v>
                </c:pt>
                <c:pt idx="10">
                  <c:v>49.3327382976312</c:v>
                </c:pt>
                <c:pt idx="11">
                  <c:v>50.148787260569</c:v>
                </c:pt>
                <c:pt idx="12">
                  <c:v>50.1912048056217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6688296"/>
        <c:axId val="656691248"/>
      </c:lineChart>
      <c:catAx>
        <c:axId val="6566882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zh-CN" sz="11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100"/>
                  <a:t>Time (h)</a:t>
                </a:r>
                <a:endParaRPr lang="zh-CN" sz="1100"/>
              </a:p>
            </c:rich>
          </c:tx>
          <c:layout>
            <c:manualLayout>
              <c:xMode val="edge"/>
              <c:yMode val="edge"/>
              <c:x val="0.4682504102217"/>
              <c:y val="0.89965661304043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in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656691248"/>
        <c:crosses val="autoZero"/>
        <c:auto val="1"/>
        <c:lblAlgn val="ctr"/>
        <c:lblOffset val="100"/>
        <c:noMultiLvlLbl val="0"/>
      </c:catAx>
      <c:valAx>
        <c:axId val="6566912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zh-CN" sz="11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zh-CN" sz="1100"/>
                  <a:t>Limonene (mg/L)</a:t>
                </a:r>
                <a:endParaRPr lang="zh-CN" sz="1100"/>
              </a:p>
            </c:rich>
          </c:tx>
          <c:layout>
            <c:manualLayout>
              <c:xMode val="edge"/>
              <c:yMode val="edge"/>
              <c:x val="0.00968924788092802"/>
              <c:y val="0.27603219324785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in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6566882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05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7664711969645"/>
          <c:y val="0.10953298025999"/>
          <c:w val="0.821024491203863"/>
          <c:h val="0.675204622051035"/>
        </c:manualLayout>
      </c:layout>
      <c:lineChart>
        <c:grouping val="standard"/>
        <c:varyColors val="0"/>
        <c:ser>
          <c:idx val="0"/>
          <c:order val="0"/>
          <c:tx>
            <c:strRef>
              <c:f>做图!$B$3</c:f>
              <c:strCache>
                <c:ptCount val="1"/>
                <c:pt idx="0">
                  <c:v>Lim11-26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做图!$C$5:$C$17</c:f>
                <c:numCache>
                  <c:formatCode>General</c:formatCode>
                  <c:ptCount val="13"/>
                  <c:pt idx="0">
                    <c:v>0.0405594214291411</c:v>
                  </c:pt>
                  <c:pt idx="1">
                    <c:v>0.0538665016499122</c:v>
                  </c:pt>
                  <c:pt idx="2">
                    <c:v>3.44018712669335</c:v>
                  </c:pt>
                  <c:pt idx="3">
                    <c:v>0.755409469537328</c:v>
                  </c:pt>
                  <c:pt idx="4">
                    <c:v>0.666507514336236</c:v>
                  </c:pt>
                  <c:pt idx="5">
                    <c:v>0.887975825496769</c:v>
                  </c:pt>
                  <c:pt idx="6">
                    <c:v>0.615091104363138</c:v>
                  </c:pt>
                  <c:pt idx="7">
                    <c:v>0.584831143721558</c:v>
                  </c:pt>
                  <c:pt idx="8">
                    <c:v>0.194047416885669</c:v>
                  </c:pt>
                  <c:pt idx="9">
                    <c:v>0.408905204988475</c:v>
                  </c:pt>
                  <c:pt idx="10">
                    <c:v>0.369151820619465</c:v>
                  </c:pt>
                  <c:pt idx="11">
                    <c:v>1.04647764747589</c:v>
                  </c:pt>
                  <c:pt idx="12">
                    <c:v>0.305351382290413</c:v>
                  </c:pt>
                </c:numCache>
              </c:numRef>
            </c:plus>
            <c:minus>
              <c:numRef>
                <c:f>做图!$C$5:$C$17</c:f>
                <c:numCache>
                  <c:formatCode>General</c:formatCode>
                  <c:ptCount val="13"/>
                  <c:pt idx="0">
                    <c:v>0.0405594214291411</c:v>
                  </c:pt>
                  <c:pt idx="1">
                    <c:v>0.0538665016499122</c:v>
                  </c:pt>
                  <c:pt idx="2">
                    <c:v>3.44018712669335</c:v>
                  </c:pt>
                  <c:pt idx="3">
                    <c:v>0.755409469537328</c:v>
                  </c:pt>
                  <c:pt idx="4">
                    <c:v>0.666507514336236</c:v>
                  </c:pt>
                  <c:pt idx="5">
                    <c:v>0.887975825496769</c:v>
                  </c:pt>
                  <c:pt idx="6">
                    <c:v>0.615091104363138</c:v>
                  </c:pt>
                  <c:pt idx="7">
                    <c:v>0.584831143721558</c:v>
                  </c:pt>
                  <c:pt idx="8">
                    <c:v>0.194047416885669</c:v>
                  </c:pt>
                  <c:pt idx="9">
                    <c:v>0.408905204988475</c:v>
                  </c:pt>
                  <c:pt idx="10">
                    <c:v>0.369151820619465</c:v>
                  </c:pt>
                  <c:pt idx="11">
                    <c:v>1.04647764747589</c:v>
                  </c:pt>
                  <c:pt idx="12">
                    <c:v>0.305351382290413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做图!$A$5:$A$17</c:f>
              <c:numCache>
                <c:formatCode>General</c:formatCode>
                <c:ptCount val="13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做图!$B$5:$B$17</c:f>
              <c:numCache>
                <c:formatCode>General</c:formatCode>
                <c:ptCount val="13"/>
                <c:pt idx="0">
                  <c:v>0.527333333333333</c:v>
                </c:pt>
                <c:pt idx="1">
                  <c:v>2.043</c:v>
                </c:pt>
                <c:pt idx="2">
                  <c:v>14.8413333333333</c:v>
                </c:pt>
                <c:pt idx="3">
                  <c:v>18.8053333333333</c:v>
                </c:pt>
                <c:pt idx="4">
                  <c:v>20.9783333333333</c:v>
                </c:pt>
                <c:pt idx="5">
                  <c:v>21.1286666666667</c:v>
                </c:pt>
                <c:pt idx="6">
                  <c:v>23.3426666666667</c:v>
                </c:pt>
                <c:pt idx="7">
                  <c:v>23.2606666666667</c:v>
                </c:pt>
                <c:pt idx="8">
                  <c:v>22.304</c:v>
                </c:pt>
                <c:pt idx="9">
                  <c:v>22.0443333333333</c:v>
                </c:pt>
                <c:pt idx="10">
                  <c:v>19.5296666666667</c:v>
                </c:pt>
                <c:pt idx="11">
                  <c:v>17.7666666666667</c:v>
                </c:pt>
                <c:pt idx="12">
                  <c:v>17.5753333333333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做图!$D$3</c:f>
              <c:strCache>
                <c:ptCount val="1"/>
                <c:pt idx="0">
                  <c:v>Lim11-4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star"/>
            <c:size val="5"/>
            <c:spPr>
              <a:noFill/>
              <a:ln w="9525">
                <a:solidFill>
                  <a:schemeClr val="accent2"/>
                </a:solidFill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做图!$E$5:$E$17</c:f>
                <c:numCache>
                  <c:formatCode>General</c:formatCode>
                  <c:ptCount val="13"/>
                  <c:pt idx="0">
                    <c:v>0.0405594214291411</c:v>
                  </c:pt>
                  <c:pt idx="1">
                    <c:v>0.172523111495244</c:v>
                  </c:pt>
                  <c:pt idx="2">
                    <c:v>0.564427497558367</c:v>
                  </c:pt>
                  <c:pt idx="3">
                    <c:v>1.50412827467164</c:v>
                  </c:pt>
                  <c:pt idx="4">
                    <c:v>2.14123129686325</c:v>
                  </c:pt>
                  <c:pt idx="5">
                    <c:v>1.39074379254268</c:v>
                  </c:pt>
                  <c:pt idx="6">
                    <c:v>2.01970955007562</c:v>
                  </c:pt>
                  <c:pt idx="7">
                    <c:v>1.72641972494138</c:v>
                  </c:pt>
                  <c:pt idx="8">
                    <c:v>2.82656271821449</c:v>
                  </c:pt>
                  <c:pt idx="9">
                    <c:v>2.25830243029287</c:v>
                  </c:pt>
                  <c:pt idx="10">
                    <c:v>1.58792317194504</c:v>
                  </c:pt>
                  <c:pt idx="11">
                    <c:v>0.23859980441456</c:v>
                  </c:pt>
                  <c:pt idx="12">
                    <c:v>1.60071617305088</c:v>
                  </c:pt>
                </c:numCache>
              </c:numRef>
            </c:plus>
            <c:minus>
              <c:numRef>
                <c:f>做图!$E$5:$E$17</c:f>
                <c:numCache>
                  <c:formatCode>General</c:formatCode>
                  <c:ptCount val="13"/>
                  <c:pt idx="0">
                    <c:v>0.0405594214291411</c:v>
                  </c:pt>
                  <c:pt idx="1">
                    <c:v>0.172523111495244</c:v>
                  </c:pt>
                  <c:pt idx="2">
                    <c:v>0.564427497558367</c:v>
                  </c:pt>
                  <c:pt idx="3">
                    <c:v>1.50412827467164</c:v>
                  </c:pt>
                  <c:pt idx="4">
                    <c:v>2.14123129686325</c:v>
                  </c:pt>
                  <c:pt idx="5">
                    <c:v>1.39074379254268</c:v>
                  </c:pt>
                  <c:pt idx="6">
                    <c:v>2.01970955007562</c:v>
                  </c:pt>
                  <c:pt idx="7">
                    <c:v>1.72641972494138</c:v>
                  </c:pt>
                  <c:pt idx="8">
                    <c:v>2.82656271821449</c:v>
                  </c:pt>
                  <c:pt idx="9">
                    <c:v>2.25830243029287</c:v>
                  </c:pt>
                  <c:pt idx="10">
                    <c:v>1.58792317194504</c:v>
                  </c:pt>
                  <c:pt idx="11">
                    <c:v>0.23859980441456</c:v>
                  </c:pt>
                  <c:pt idx="12">
                    <c:v>1.60071617305088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做图!$A$5:$A$17</c:f>
              <c:numCache>
                <c:formatCode>General</c:formatCode>
                <c:ptCount val="13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做图!$D$5:$D$17</c:f>
              <c:numCache>
                <c:formatCode>General</c:formatCode>
                <c:ptCount val="13"/>
                <c:pt idx="0">
                  <c:v>0.527333333333333</c:v>
                </c:pt>
                <c:pt idx="1">
                  <c:v>1.5516</c:v>
                </c:pt>
                <c:pt idx="2">
                  <c:v>13.167</c:v>
                </c:pt>
                <c:pt idx="3">
                  <c:v>21.5523333333333</c:v>
                </c:pt>
                <c:pt idx="4">
                  <c:v>22.4953333333333</c:v>
                </c:pt>
                <c:pt idx="5">
                  <c:v>23.9166666666667</c:v>
                </c:pt>
                <c:pt idx="6">
                  <c:v>25.0373333333333</c:v>
                </c:pt>
                <c:pt idx="7">
                  <c:v>23.8346666666667</c:v>
                </c:pt>
                <c:pt idx="8">
                  <c:v>24.395</c:v>
                </c:pt>
                <c:pt idx="9">
                  <c:v>22.8916666666667</c:v>
                </c:pt>
                <c:pt idx="10">
                  <c:v>20.869</c:v>
                </c:pt>
                <c:pt idx="11">
                  <c:v>19.2426666666667</c:v>
                </c:pt>
                <c:pt idx="12">
                  <c:v>20.2813333333333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做图!$F$3</c:f>
              <c:strCache>
                <c:ptCount val="1"/>
                <c:pt idx="0">
                  <c:v>Lim16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做图!$G$5:$G$17</c:f>
                <c:numCache>
                  <c:formatCode>General</c:formatCode>
                  <c:ptCount val="13"/>
                  <c:pt idx="0">
                    <c:v>0.0405594214291411</c:v>
                  </c:pt>
                  <c:pt idx="1">
                    <c:v>0.0527863618750147</c:v>
                  </c:pt>
                  <c:pt idx="2">
                    <c:v>0.394442391230963</c:v>
                  </c:pt>
                  <c:pt idx="3">
                    <c:v>0.70729456381341</c:v>
                  </c:pt>
                  <c:pt idx="4">
                    <c:v>0.22901353671781</c:v>
                  </c:pt>
                  <c:pt idx="5">
                    <c:v>0.240471204097289</c:v>
                  </c:pt>
                  <c:pt idx="6">
                    <c:v>0.244170978346458</c:v>
                  </c:pt>
                  <c:pt idx="7">
                    <c:v>0.349823955726307</c:v>
                  </c:pt>
                  <c:pt idx="8">
                    <c:v>0.500580729420005</c:v>
                  </c:pt>
                  <c:pt idx="9">
                    <c:v>0.492455344845264</c:v>
                  </c:pt>
                  <c:pt idx="10">
                    <c:v>0.428183449781361</c:v>
                  </c:pt>
                  <c:pt idx="11">
                    <c:v>0.244170978346459</c:v>
                  </c:pt>
                  <c:pt idx="12">
                    <c:v>0.22002908898598</c:v>
                  </c:pt>
                </c:numCache>
              </c:numRef>
            </c:plus>
            <c:minus>
              <c:numRef>
                <c:f>做图!$G$5:$G$17</c:f>
                <c:numCache>
                  <c:formatCode>General</c:formatCode>
                  <c:ptCount val="13"/>
                  <c:pt idx="0">
                    <c:v>0.0405594214291411</c:v>
                  </c:pt>
                  <c:pt idx="1">
                    <c:v>0.0527863618750147</c:v>
                  </c:pt>
                  <c:pt idx="2">
                    <c:v>0.394442391230963</c:v>
                  </c:pt>
                  <c:pt idx="3">
                    <c:v>0.70729456381341</c:v>
                  </c:pt>
                  <c:pt idx="4">
                    <c:v>0.22901353671781</c:v>
                  </c:pt>
                  <c:pt idx="5">
                    <c:v>0.240471204097289</c:v>
                  </c:pt>
                  <c:pt idx="6">
                    <c:v>0.244170978346458</c:v>
                  </c:pt>
                  <c:pt idx="7">
                    <c:v>0.349823955726307</c:v>
                  </c:pt>
                  <c:pt idx="8">
                    <c:v>0.500580729420005</c:v>
                  </c:pt>
                  <c:pt idx="9">
                    <c:v>0.492455344845264</c:v>
                  </c:pt>
                  <c:pt idx="10">
                    <c:v>0.428183449781361</c:v>
                  </c:pt>
                  <c:pt idx="11">
                    <c:v>0.244170978346459</c:v>
                  </c:pt>
                  <c:pt idx="12">
                    <c:v>0.22002908898598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做图!$A$5:$A$17</c:f>
              <c:numCache>
                <c:formatCode>General</c:formatCode>
                <c:ptCount val="13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做图!$F$5:$F$17</c:f>
              <c:numCache>
                <c:formatCode>General</c:formatCode>
                <c:ptCount val="13"/>
                <c:pt idx="0">
                  <c:v>0.527333333333333</c:v>
                </c:pt>
                <c:pt idx="1">
                  <c:v>1.956</c:v>
                </c:pt>
                <c:pt idx="2">
                  <c:v>13.482</c:v>
                </c:pt>
                <c:pt idx="3">
                  <c:v>20.951</c:v>
                </c:pt>
                <c:pt idx="4">
                  <c:v>22.632</c:v>
                </c:pt>
                <c:pt idx="5">
                  <c:v>22.345</c:v>
                </c:pt>
                <c:pt idx="6">
                  <c:v>24.7093333333333</c:v>
                </c:pt>
                <c:pt idx="7">
                  <c:v>24.026</c:v>
                </c:pt>
                <c:pt idx="8">
                  <c:v>23.4383333333333</c:v>
                </c:pt>
                <c:pt idx="9">
                  <c:v>22.0306666666667</c:v>
                </c:pt>
                <c:pt idx="10">
                  <c:v>20.8826666666667</c:v>
                </c:pt>
                <c:pt idx="11">
                  <c:v>20.1583333333333</c:v>
                </c:pt>
                <c:pt idx="12">
                  <c:v>19.106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6688296"/>
        <c:axId val="656691248"/>
      </c:lineChart>
      <c:catAx>
        <c:axId val="6566882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zh-CN" sz="11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100"/>
                  <a:t>Time (h)</a:t>
                </a:r>
                <a:endParaRPr lang="zh-CN" sz="1100"/>
              </a:p>
            </c:rich>
          </c:tx>
          <c:layout>
            <c:manualLayout>
              <c:xMode val="edge"/>
              <c:yMode val="edge"/>
              <c:x val="0.452729042253418"/>
              <c:y val="0.90791000415232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in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656691248"/>
        <c:crosses val="autoZero"/>
        <c:auto val="1"/>
        <c:lblAlgn val="ctr"/>
        <c:lblOffset val="100"/>
        <c:noMultiLvlLbl val="0"/>
      </c:catAx>
      <c:valAx>
        <c:axId val="6566912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zh-CN" sz="11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100"/>
                  <a:t>OD600 </a:t>
                </a:r>
                <a:endParaRPr lang="zh-CN" sz="1100"/>
              </a:p>
            </c:rich>
          </c:tx>
          <c:layout>
            <c:manualLayout>
              <c:xMode val="edge"/>
              <c:yMode val="edge"/>
              <c:x val="0.00517419799931011"/>
              <c:y val="0.300903232545806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in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6566882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7809589513625"/>
          <c:y val="0.0442946557534906"/>
          <c:w val="0.768713349430838"/>
          <c:h val="0.1509388541165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05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05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7654171580165"/>
          <c:y val="0.0763259278685249"/>
          <c:w val="0.820956704908211"/>
          <c:h val="0.698530926869474"/>
        </c:manualLayout>
      </c:layout>
      <c:lineChart>
        <c:grouping val="standard"/>
        <c:varyColors val="0"/>
        <c:ser>
          <c:idx val="4"/>
          <c:order val="0"/>
          <c:tx>
            <c:strRef>
              <c:f>做图!$K$3</c:f>
              <c:strCache>
                <c:ptCount val="1"/>
                <c:pt idx="0">
                  <c:v>Lim11-26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做图!$L$5:$L$17</c:f>
                <c:numCache>
                  <c:formatCode>General</c:formatCode>
                  <c:ptCount val="13"/>
                  <c:pt idx="0">
                    <c:v>0</c:v>
                  </c:pt>
                  <c:pt idx="1">
                    <c:v>0.270862657884466</c:v>
                  </c:pt>
                  <c:pt idx="2">
                    <c:v>0.73734521277784</c:v>
                  </c:pt>
                  <c:pt idx="3">
                    <c:v>0.661885335758253</c:v>
                  </c:pt>
                  <c:pt idx="4">
                    <c:v>0.594065455425974</c:v>
                  </c:pt>
                  <c:pt idx="5">
                    <c:v>0.460438216113408</c:v>
                  </c:pt>
                  <c:pt idx="6">
                    <c:v>0.616230460623721</c:v>
                  </c:pt>
                  <c:pt idx="7">
                    <c:v>0.147485963522049</c:v>
                  </c:pt>
                  <c:pt idx="8">
                    <c:v>0.0206505861634098</c:v>
                  </c:pt>
                  <c:pt idx="9">
                    <c:v>0</c:v>
                  </c:pt>
                  <c:pt idx="10">
                    <c:v>0</c:v>
                  </c:pt>
                  <c:pt idx="11">
                    <c:v>0</c:v>
                  </c:pt>
                  <c:pt idx="12">
                    <c:v>0</c:v>
                  </c:pt>
                </c:numCache>
              </c:numRef>
            </c:plus>
            <c:minus>
              <c:numRef>
                <c:f>做图!$L$5:$L$17</c:f>
                <c:numCache>
                  <c:formatCode>General</c:formatCode>
                  <c:ptCount val="13"/>
                  <c:pt idx="0">
                    <c:v>0</c:v>
                  </c:pt>
                  <c:pt idx="1">
                    <c:v>0.270862657884466</c:v>
                  </c:pt>
                  <c:pt idx="2">
                    <c:v>0.73734521277784</c:v>
                  </c:pt>
                  <c:pt idx="3">
                    <c:v>0.661885335758253</c:v>
                  </c:pt>
                  <c:pt idx="4">
                    <c:v>0.594065455425974</c:v>
                  </c:pt>
                  <c:pt idx="5">
                    <c:v>0.460438216113408</c:v>
                  </c:pt>
                  <c:pt idx="6">
                    <c:v>0.616230460623721</c:v>
                  </c:pt>
                  <c:pt idx="7">
                    <c:v>0.147485963522049</c:v>
                  </c:pt>
                  <c:pt idx="8">
                    <c:v>0.0206505861634098</c:v>
                  </c:pt>
                  <c:pt idx="9">
                    <c:v>0</c:v>
                  </c:pt>
                  <c:pt idx="10">
                    <c:v>0</c:v>
                  </c:pt>
                  <c:pt idx="11">
                    <c:v>0</c:v>
                  </c:pt>
                  <c:pt idx="12">
                    <c:v>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做图!$J$5:$J$18</c:f>
              <c:numCache>
                <c:formatCode>General</c:formatCode>
                <c:ptCount val="14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做图!$K$5:$K$17</c:f>
              <c:numCache>
                <c:formatCode>General</c:formatCode>
                <c:ptCount val="13"/>
                <c:pt idx="0">
                  <c:v>20</c:v>
                </c:pt>
                <c:pt idx="1">
                  <c:v>15.9377027903958</c:v>
                </c:pt>
                <c:pt idx="2">
                  <c:v>14.0284086812315</c:v>
                </c:pt>
                <c:pt idx="3">
                  <c:v>10.7789554642248</c:v>
                </c:pt>
                <c:pt idx="4">
                  <c:v>7.47181964573269</c:v>
                </c:pt>
                <c:pt idx="5">
                  <c:v>5.31737448025573</c:v>
                </c:pt>
                <c:pt idx="6">
                  <c:v>2.44478092628644</c:v>
                </c:pt>
                <c:pt idx="7">
                  <c:v>0.522027543442209</c:v>
                </c:pt>
                <c:pt idx="8">
                  <c:v>0.751412022015526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</c:ser>
        <c:ser>
          <c:idx val="5"/>
          <c:order val="1"/>
          <c:tx>
            <c:strRef>
              <c:f>做图!$M$3</c:f>
              <c:strCache>
                <c:ptCount val="1"/>
                <c:pt idx="0">
                  <c:v>Lim11-4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star"/>
            <c:size val="5"/>
            <c:spPr>
              <a:noFill/>
              <a:ln w="9525">
                <a:solidFill>
                  <a:schemeClr val="accent2"/>
                </a:solidFill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做图!$N$5:$N$17</c:f>
                <c:numCache>
                  <c:formatCode>General</c:formatCode>
                  <c:ptCount val="13"/>
                  <c:pt idx="0">
                    <c:v>0</c:v>
                  </c:pt>
                  <c:pt idx="1">
                    <c:v>0.118214155494523</c:v>
                  </c:pt>
                  <c:pt idx="2">
                    <c:v>1.00539963586036</c:v>
                  </c:pt>
                  <c:pt idx="3">
                    <c:v>0.789781338079999</c:v>
                  </c:pt>
                  <c:pt idx="4">
                    <c:v>0.963834673551908</c:v>
                  </c:pt>
                  <c:pt idx="5">
                    <c:v>1.02107980873091</c:v>
                  </c:pt>
                  <c:pt idx="6">
                    <c:v>0.618386454097933</c:v>
                  </c:pt>
                  <c:pt idx="7">
                    <c:v>0.0074467918306197</c:v>
                  </c:pt>
                  <c:pt idx="8">
                    <c:v>0.0277536646592416</c:v>
                  </c:pt>
                  <c:pt idx="9">
                    <c:v>0</c:v>
                  </c:pt>
                  <c:pt idx="10">
                    <c:v>0</c:v>
                  </c:pt>
                  <c:pt idx="11">
                    <c:v>0</c:v>
                  </c:pt>
                  <c:pt idx="12">
                    <c:v>0</c:v>
                  </c:pt>
                </c:numCache>
              </c:numRef>
            </c:plus>
            <c:minus>
              <c:numRef>
                <c:f>做图!$N$5:$N$17</c:f>
                <c:numCache>
                  <c:formatCode>General</c:formatCode>
                  <c:ptCount val="13"/>
                  <c:pt idx="0">
                    <c:v>0</c:v>
                  </c:pt>
                  <c:pt idx="1">
                    <c:v>0.118214155494523</c:v>
                  </c:pt>
                  <c:pt idx="2">
                    <c:v>1.00539963586036</c:v>
                  </c:pt>
                  <c:pt idx="3">
                    <c:v>0.789781338079999</c:v>
                  </c:pt>
                  <c:pt idx="4">
                    <c:v>0.963834673551908</c:v>
                  </c:pt>
                  <c:pt idx="5">
                    <c:v>1.02107980873091</c:v>
                  </c:pt>
                  <c:pt idx="6">
                    <c:v>0.618386454097933</c:v>
                  </c:pt>
                  <c:pt idx="7">
                    <c:v>0.0074467918306197</c:v>
                  </c:pt>
                  <c:pt idx="8">
                    <c:v>0.0277536646592416</c:v>
                  </c:pt>
                  <c:pt idx="9">
                    <c:v>0</c:v>
                  </c:pt>
                  <c:pt idx="10">
                    <c:v>0</c:v>
                  </c:pt>
                  <c:pt idx="11">
                    <c:v>0</c:v>
                  </c:pt>
                  <c:pt idx="12">
                    <c:v>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做图!$J$5:$J$18</c:f>
              <c:numCache>
                <c:formatCode>General</c:formatCode>
                <c:ptCount val="14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做图!$M$5:$M$17</c:f>
              <c:numCache>
                <c:formatCode>General</c:formatCode>
                <c:ptCount val="13"/>
                <c:pt idx="0">
                  <c:v>20</c:v>
                </c:pt>
                <c:pt idx="1">
                  <c:v>16.9615689667604</c:v>
                </c:pt>
                <c:pt idx="2">
                  <c:v>12.9035979522676</c:v>
                </c:pt>
                <c:pt idx="3">
                  <c:v>9.92333020885909</c:v>
                </c:pt>
                <c:pt idx="4">
                  <c:v>6.3854639844257</c:v>
                </c:pt>
                <c:pt idx="5">
                  <c:v>4.11565361597808</c:v>
                </c:pt>
                <c:pt idx="6">
                  <c:v>1.42812507510755</c:v>
                </c:pt>
                <c:pt idx="7">
                  <c:v>0.423486432571442</c:v>
                </c:pt>
                <c:pt idx="8">
                  <c:v>0.772081620881102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</c:ser>
        <c:ser>
          <c:idx val="6"/>
          <c:order val="2"/>
          <c:tx>
            <c:strRef>
              <c:f>做图!$O$3</c:f>
              <c:strCache>
                <c:ptCount val="1"/>
                <c:pt idx="0">
                  <c:v>Lim16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accent3"/>
              </a:solidFill>
              <a:ln w="9525">
                <a:noFill/>
              </a:ln>
              <a:effectLst/>
            </c:spPr>
          </c:marker>
          <c:dLbls>
            <c:delete val="1"/>
          </c:dLbls>
          <c:errBars>
            <c:errDir val="y"/>
            <c:errBarType val="both"/>
            <c:errValType val="cust"/>
            <c:noEndCap val="0"/>
            <c:plus>
              <c:numRef>
                <c:f>做图!$P$5:$P$17</c:f>
                <c:numCache>
                  <c:formatCode>General</c:formatCode>
                  <c:ptCount val="13"/>
                  <c:pt idx="0">
                    <c:v>0</c:v>
                  </c:pt>
                  <c:pt idx="1">
                    <c:v>2.26910920032236</c:v>
                  </c:pt>
                  <c:pt idx="2">
                    <c:v>0.580849762788336</c:v>
                  </c:pt>
                  <c:pt idx="3">
                    <c:v>0.296752552148943</c:v>
                  </c:pt>
                  <c:pt idx="4">
                    <c:v>0.4048754358179</c:v>
                  </c:pt>
                  <c:pt idx="5">
                    <c:v>0.417020342514702</c:v>
                  </c:pt>
                  <c:pt idx="6">
                    <c:v>0.37323213677855</c:v>
                  </c:pt>
                  <c:pt idx="7">
                    <c:v>0.0377883413983869</c:v>
                  </c:pt>
                  <c:pt idx="8">
                    <c:v>0.0206371548864354</c:v>
                  </c:pt>
                  <c:pt idx="9">
                    <c:v>0</c:v>
                  </c:pt>
                  <c:pt idx="10">
                    <c:v>0</c:v>
                  </c:pt>
                  <c:pt idx="11">
                    <c:v>0</c:v>
                  </c:pt>
                  <c:pt idx="12">
                    <c:v>0</c:v>
                  </c:pt>
                </c:numCache>
              </c:numRef>
            </c:plus>
            <c:minus>
              <c:numRef>
                <c:f>做图!$P$5:$P$17</c:f>
                <c:numCache>
                  <c:formatCode>General</c:formatCode>
                  <c:ptCount val="13"/>
                  <c:pt idx="0">
                    <c:v>0</c:v>
                  </c:pt>
                  <c:pt idx="1">
                    <c:v>2.26910920032236</c:v>
                  </c:pt>
                  <c:pt idx="2">
                    <c:v>0.580849762788336</c:v>
                  </c:pt>
                  <c:pt idx="3">
                    <c:v>0.296752552148943</c:v>
                  </c:pt>
                  <c:pt idx="4">
                    <c:v>0.4048754358179</c:v>
                  </c:pt>
                  <c:pt idx="5">
                    <c:v>0.417020342514702</c:v>
                  </c:pt>
                  <c:pt idx="6">
                    <c:v>0.37323213677855</c:v>
                  </c:pt>
                  <c:pt idx="7">
                    <c:v>0.0377883413983869</c:v>
                  </c:pt>
                  <c:pt idx="8">
                    <c:v>0.0206371548864354</c:v>
                  </c:pt>
                  <c:pt idx="9">
                    <c:v>0</c:v>
                  </c:pt>
                  <c:pt idx="10">
                    <c:v>0</c:v>
                  </c:pt>
                  <c:pt idx="11">
                    <c:v>0</c:v>
                  </c:pt>
                  <c:pt idx="12">
                    <c:v>0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做图!$J$5:$J$18</c:f>
              <c:numCache>
                <c:formatCode>General</c:formatCode>
                <c:ptCount val="14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60</c:v>
                </c:pt>
                <c:pt idx="6">
                  <c:v>72</c:v>
                </c:pt>
                <c:pt idx="7">
                  <c:v>84</c:v>
                </c:pt>
                <c:pt idx="8">
                  <c:v>96</c:v>
                </c:pt>
                <c:pt idx="9">
                  <c:v>108</c:v>
                </c:pt>
                <c:pt idx="10">
                  <c:v>120</c:v>
                </c:pt>
                <c:pt idx="11">
                  <c:v>132</c:v>
                </c:pt>
                <c:pt idx="12">
                  <c:v>144</c:v>
                </c:pt>
              </c:numCache>
            </c:numRef>
          </c:cat>
          <c:val>
            <c:numRef>
              <c:f>做图!$O$5:$O$17</c:f>
              <c:numCache>
                <c:formatCode>General</c:formatCode>
                <c:ptCount val="13"/>
                <c:pt idx="0">
                  <c:v>20</c:v>
                </c:pt>
                <c:pt idx="1">
                  <c:v>14.2620232172471</c:v>
                </c:pt>
                <c:pt idx="2">
                  <c:v>13.5092652678636</c:v>
                </c:pt>
                <c:pt idx="3">
                  <c:v>10.0675367125724</c:v>
                </c:pt>
                <c:pt idx="4">
                  <c:v>6.94306246545052</c:v>
                </c:pt>
                <c:pt idx="5">
                  <c:v>4.33677025500517</c:v>
                </c:pt>
                <c:pt idx="6">
                  <c:v>1.35361838152234</c:v>
                </c:pt>
                <c:pt idx="7">
                  <c:v>0.397048573557334</c:v>
                </c:pt>
                <c:pt idx="8">
                  <c:v>0.737472059989906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6688296"/>
        <c:axId val="656691248"/>
      </c:lineChart>
      <c:catAx>
        <c:axId val="6566882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zh-CN" sz="11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100"/>
                  <a:t>Time (h)</a:t>
                </a:r>
                <a:endParaRPr lang="zh-CN" sz="1100"/>
              </a:p>
            </c:rich>
          </c:tx>
          <c:layout>
            <c:manualLayout>
              <c:xMode val="edge"/>
              <c:yMode val="edge"/>
              <c:x val="0.4465205172914"/>
              <c:y val="0.90435571266832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in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656691248"/>
        <c:crosses val="autoZero"/>
        <c:auto val="1"/>
        <c:lblAlgn val="ctr"/>
        <c:lblOffset val="100"/>
        <c:noMultiLvlLbl val="0"/>
      </c:catAx>
      <c:valAx>
        <c:axId val="6566912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zh-CN" sz="11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100"/>
                  <a:t>Glucose (g/L)</a:t>
                </a:r>
                <a:endParaRPr lang="zh-CN" sz="1100"/>
              </a:p>
            </c:rich>
          </c:tx>
          <c:layout>
            <c:manualLayout>
              <c:xMode val="edge"/>
              <c:yMode val="edge"/>
              <c:x val="0.00586849909467478"/>
              <c:y val="0.27719155083920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in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05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</a:p>
        </c:txPr>
        <c:crossAx val="6566882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05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753CB3-A44B-4E4F-A82D-298D35A1A92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F732A-8D73-4B88-8C3E-24F23932C22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F732A-8D73-4B88-8C3E-24F23932C22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5EF63-1441-468E-B308-64AF2785134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7F2E-DBCD-433A-881C-CD60744D94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FBF0D-AFEC-4F76-8353-DD2EA4E1212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7F2E-DBCD-433A-881C-CD60744D94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670C-3769-4536-BC7E-9773D11083E8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7F2E-DBCD-433A-881C-CD60744D94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F5CE9-5F46-41E3-B79B-57C5B7356F10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7F2E-DBCD-433A-881C-CD60744D94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A7A71-4A6F-4C9C-92D8-77F5F7B45717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7F2E-DBCD-433A-881C-CD60744D94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C075-8737-404E-9645-AA5E84C95EA6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7F2E-DBCD-433A-881C-CD60744D94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BD783-E5E3-4303-9C87-ED2D70600904}" type="datetime1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7F2E-DBCD-433A-881C-CD60744D94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B2DCC-7821-4F33-B6B1-36707712EBC8}" type="datetime1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7F2E-DBCD-433A-881C-CD60744D94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19F47-3432-49B0-ABE4-5B3DC1AE2E30}" type="datetime1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7F2E-DBCD-433A-881C-CD60744D94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75618-E0E1-4383-A779-945921F3175A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7F2E-DBCD-433A-881C-CD60744D94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97024-27A6-4B95-A354-1CAAFFDBD726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7F2E-DBCD-433A-881C-CD60744D94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1EBDF-B283-4D7F-A8F7-F355273BACC0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97F2E-DBCD-433A-881C-CD60744D94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副标题 5"/>
          <p:cNvSpPr>
            <a:spLocks noGrp="1"/>
          </p:cNvSpPr>
          <p:nvPr>
            <p:ph type="subTitle" idx="1"/>
          </p:nvPr>
        </p:nvSpPr>
        <p:spPr>
          <a:xfrm>
            <a:off x="632460" y="393700"/>
            <a:ext cx="10727055" cy="526859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altLang="zh-CN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Supplementary Figure captions</a:t>
            </a:r>
            <a:endParaRPr lang="en-US" altLang="zh-CN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algn="just"/>
            <a:endParaRPr lang="en-US" altLang="zh-CN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0" indent="0" algn="just">
              <a:buNone/>
            </a:pPr>
            <a:r>
              <a:rPr lang="en-US" altLang="zh-CN" sz="216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Fig S1. </a:t>
            </a:r>
            <a:r>
              <a:rPr lang="en-US" altLang="zh-CN" sz="216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Limonene producing gene modules.</a:t>
            </a:r>
            <a:endParaRPr lang="en-US" altLang="zh-CN" sz="216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0" indent="0" algn="just">
              <a:buNone/>
            </a:pPr>
            <a:r>
              <a:rPr lang="en-US" altLang="zh-CN" sz="216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Fig S2. </a:t>
            </a:r>
            <a:r>
              <a:rPr lang="en-US" altLang="zh-CN" sz="216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Monoterpene profile of engineered </a:t>
            </a:r>
            <a:r>
              <a:rPr lang="en-US" altLang="zh-CN" sz="216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Rhodosporidium toruloides</a:t>
            </a:r>
            <a:r>
              <a:rPr lang="en-US" altLang="zh-CN" sz="216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Np11.</a:t>
            </a:r>
            <a:r>
              <a:rPr lang="en-US" altLang="zh-CN" sz="216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endParaRPr lang="en-US" altLang="zh-CN" sz="216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0" indent="0" algn="just">
              <a:buNone/>
            </a:pPr>
            <a:r>
              <a:rPr lang="en-US" altLang="zh-CN" sz="216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Fig S3. Characterization of the </a:t>
            </a:r>
            <a:r>
              <a:rPr lang="en-US" altLang="zh-CN" sz="216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Limonene </a:t>
            </a:r>
            <a:r>
              <a:rPr lang="en-US" altLang="zh-CN" sz="216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Configuration. </a:t>
            </a:r>
            <a:endParaRPr lang="en-US" altLang="zh-CN" sz="216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0" indent="0" algn="just">
              <a:buNone/>
            </a:pPr>
            <a:r>
              <a:rPr lang="en-US" altLang="zh-CN" sz="216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Fig S4. The limonene synthases utilized in </a:t>
            </a:r>
            <a:r>
              <a:rPr lang="en-US" altLang="zh-CN" sz="216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R. toruloides</a:t>
            </a:r>
            <a:r>
              <a:rPr lang="en-US" altLang="zh-CN" sz="216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.</a:t>
            </a:r>
            <a:endParaRPr lang="en-US" altLang="zh-CN" sz="2160" b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0" indent="0" algn="just">
              <a:buNone/>
            </a:pPr>
            <a:r>
              <a:rPr lang="en-US" altLang="zh-CN" sz="216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Fig S5. Effect of fermentation system on limonene production.</a:t>
            </a:r>
            <a:endParaRPr lang="en-US" altLang="zh-CN" sz="216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0" indent="0" algn="just">
              <a:buNone/>
            </a:pPr>
            <a:r>
              <a:rPr lang="en-US" altLang="zh-CN" sz="216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Fig S6. Effects of dodecane overlay on limonene production with engineered </a:t>
            </a:r>
            <a:r>
              <a:rPr lang="en-US" altLang="zh-CN" sz="216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R. toruloides</a:t>
            </a:r>
            <a:r>
              <a:rPr lang="en-US" altLang="zh-CN" sz="216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strains.</a:t>
            </a:r>
            <a:endParaRPr lang="en-US" altLang="zh-CN" sz="216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0" indent="0" algn="just">
              <a:buNone/>
            </a:pPr>
            <a:r>
              <a:rPr lang="en-US" altLang="zh-CN" sz="216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Fig S7. Comparison of limonene production of engineered </a:t>
            </a:r>
            <a:r>
              <a:rPr lang="en-US" altLang="zh-CN" sz="216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R. toruloides</a:t>
            </a:r>
            <a:r>
              <a:rPr lang="en-US" altLang="zh-CN" sz="216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strains in shake flasks.</a:t>
            </a:r>
            <a:endParaRPr lang="en-US" altLang="zh-CN" sz="216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0" indent="0" algn="just">
              <a:buNone/>
            </a:pPr>
            <a:r>
              <a:rPr lang="en-US" altLang="zh-CN" sz="216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Fig S8. </a:t>
            </a:r>
            <a:r>
              <a:rPr lang="en-US" altLang="zh-CN" sz="216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Limonene tolerance of</a:t>
            </a:r>
            <a:r>
              <a:rPr lang="en-US" altLang="zh-CN" sz="216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R. </a:t>
            </a:r>
            <a:r>
              <a:rPr lang="en-US" altLang="zh-CN" sz="2160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toruloides</a:t>
            </a:r>
            <a:r>
              <a:rPr lang="en-US" altLang="zh-CN" sz="216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en-US" altLang="zh-CN" sz="2160"/>
          </a:p>
          <a:p>
            <a:pPr marL="0" indent="0" algn="just">
              <a:buNone/>
            </a:pPr>
            <a:r>
              <a:rPr lang="en-US" altLang="zh-CN" sz="216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Fig S9. </a:t>
            </a:r>
            <a:r>
              <a:rPr lang="en-US" altLang="zh-CN" sz="216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The influence of working volume on limonene production in shake flasks.</a:t>
            </a:r>
            <a:endParaRPr lang="en-US" altLang="zh-CN" sz="2160" b="1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0" indent="0" algn="just">
              <a:buNone/>
            </a:pPr>
            <a:endParaRPr lang="en-US" altLang="zh-CN" sz="216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90895" y="471805"/>
            <a:ext cx="4093845" cy="255651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105" y="494665"/>
            <a:ext cx="3981450" cy="251015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030" y="3093720"/>
            <a:ext cx="3949065" cy="274955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10" name="组合 9"/>
          <p:cNvGrpSpPr/>
          <p:nvPr/>
        </p:nvGrpSpPr>
        <p:grpSpPr>
          <a:xfrm>
            <a:off x="1766347" y="258857"/>
            <a:ext cx="8218170" cy="5080000"/>
            <a:chOff x="846867" y="211867"/>
            <a:chExt cx="8218170" cy="5080000"/>
          </a:xfrm>
        </p:grpSpPr>
        <p:grpSp>
          <p:nvGrpSpPr>
            <p:cNvPr id="8" name="组合 7"/>
            <p:cNvGrpSpPr/>
            <p:nvPr/>
          </p:nvGrpSpPr>
          <p:grpSpPr>
            <a:xfrm>
              <a:off x="846867" y="211867"/>
              <a:ext cx="4382315" cy="3190053"/>
              <a:chOff x="846867" y="211867"/>
              <a:chExt cx="4382315" cy="3190053"/>
            </a:xfrm>
          </p:grpSpPr>
          <p:sp>
            <p:nvSpPr>
              <p:cNvPr id="3" name="文本框 2"/>
              <p:cNvSpPr txBox="1"/>
              <p:nvPr/>
            </p:nvSpPr>
            <p:spPr>
              <a:xfrm>
                <a:off x="846867" y="211867"/>
                <a:ext cx="301625" cy="306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" name="文本框 5"/>
              <p:cNvSpPr txBox="1"/>
              <p:nvPr/>
            </p:nvSpPr>
            <p:spPr>
              <a:xfrm>
                <a:off x="4918032" y="211867"/>
                <a:ext cx="311150" cy="306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847250" y="3101014"/>
                <a:ext cx="301625" cy="3009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n-US" altLang="zh-CN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" name="文本框 8"/>
            <p:cNvSpPr txBox="1"/>
            <p:nvPr/>
          </p:nvSpPr>
          <p:spPr>
            <a:xfrm>
              <a:off x="5244242" y="4031392"/>
              <a:ext cx="3820795" cy="1260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Fig S9. The influence of working volume on limonene production in shake flasks. </a:t>
              </a:r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(A) Cell growth. (B) Glucose  consumption. (C) Production of limonene by engineered </a:t>
              </a:r>
              <a:r>
                <a:rPr lang="en-US" altLang="zh-CN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∆</a:t>
              </a:r>
              <a:r>
                <a:rPr lang="en-US" altLang="zh-CN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Crt</a:t>
              </a:r>
              <a:r>
                <a:rPr lang="en-US" altLang="zh-CN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R. </a:t>
              </a:r>
              <a:r>
                <a:rPr lang="en-US" altLang="zh-CN" sz="12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toruloides</a:t>
              </a:r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The strains were cultivated in YPD at 30℃, 200 rpm for 120 h. Error bars show mean ± </a:t>
              </a:r>
              <a:r>
                <a:rPr lang="en-US" altLang="zh-CN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s.d.</a:t>
              </a:r>
              <a:r>
                <a:rPr lang="en-US" altLang="zh-CN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of triplicates.</a:t>
              </a:r>
              <a:r>
                <a: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6955155" y="3340100"/>
            <a:ext cx="4580890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Fig S1. Limonene producing gene modules.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EfmvaE, acetyl-CoA acetyltransferase/HMG-CoA reductase from  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Enterococcus faecalis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; EfmvaS, HMG-CoA synthase  from 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E. faecalis;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MmMK, MVA kinase from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Methanosarcina </a:t>
            </a:r>
            <a:r>
              <a:rPr lang="en-US" altLang="zh-CN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mazei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;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tHMGR, truncated HMG-CoA reductase; PMK, phosphomevalonate kinase; IDI, isopentenyl-diphosphate isomerase; GGGS, Gly-Gly-Gly-Ser; LS,  limonene synthase; NPPS,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nerol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pyrophosphate synthase.</a:t>
            </a:r>
            <a:endParaRPr lang="en-US" altLang="zh-CN" sz="1200" b="1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369695" y="0"/>
            <a:ext cx="5014595" cy="1150620"/>
            <a:chOff x="633376" y="202922"/>
            <a:chExt cx="5014692" cy="1150689"/>
          </a:xfrm>
        </p:grpSpPr>
        <p:cxnSp>
          <p:nvCxnSpPr>
            <p:cNvPr id="6" name="直接连接符 5"/>
            <p:cNvCxnSpPr/>
            <p:nvPr/>
          </p:nvCxnSpPr>
          <p:spPr>
            <a:xfrm>
              <a:off x="633376" y="1096319"/>
              <a:ext cx="5014692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组合 9"/>
            <p:cNvGrpSpPr/>
            <p:nvPr/>
          </p:nvGrpSpPr>
          <p:grpSpPr>
            <a:xfrm>
              <a:off x="1032629" y="202922"/>
              <a:ext cx="4492770" cy="1150689"/>
              <a:chOff x="1187487" y="1083594"/>
              <a:chExt cx="4492770" cy="1150689"/>
            </a:xfrm>
          </p:grpSpPr>
          <p:sp>
            <p:nvSpPr>
              <p:cNvPr id="11" name="圆角右箭头 10"/>
              <p:cNvSpPr/>
              <p:nvPr/>
            </p:nvSpPr>
            <p:spPr>
              <a:xfrm>
                <a:off x="1258631" y="1462551"/>
                <a:ext cx="491067" cy="465666"/>
              </a:xfrm>
              <a:prstGeom prst="ben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187487" y="1083594"/>
                <a:ext cx="767095" cy="3683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pXYL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右箭头 12"/>
              <p:cNvSpPr/>
              <p:nvPr/>
            </p:nvSpPr>
            <p:spPr>
              <a:xfrm>
                <a:off x="1390732" y="1730283"/>
                <a:ext cx="1008000" cy="504000"/>
              </a:xfrm>
              <a:prstGeom prst="rightArrow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LS</a:t>
                </a:r>
                <a:endParaRPr lang="zh-CN" altLang="en-US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右箭头 22"/>
              <p:cNvSpPr/>
              <p:nvPr/>
            </p:nvSpPr>
            <p:spPr>
              <a:xfrm>
                <a:off x="2804747" y="1730283"/>
                <a:ext cx="1008000" cy="504000"/>
              </a:xfrm>
              <a:prstGeom prst="rightArrow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NPPS</a:t>
                </a:r>
                <a:endParaRPr lang="zh-CN" altLang="en-US" sz="16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右箭头 56"/>
              <p:cNvSpPr/>
              <p:nvPr/>
            </p:nvSpPr>
            <p:spPr>
              <a:xfrm>
                <a:off x="4247959" y="1724991"/>
                <a:ext cx="1008000" cy="504000"/>
              </a:xfrm>
              <a:prstGeom prst="rightArrow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tHMGR</a:t>
                </a:r>
                <a:endParaRPr lang="zh-CN" altLang="en-US" sz="16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矩形 57"/>
              <p:cNvSpPr/>
              <p:nvPr/>
            </p:nvSpPr>
            <p:spPr>
              <a:xfrm>
                <a:off x="2371664" y="1860192"/>
                <a:ext cx="434733" cy="252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2A</a:t>
                </a:r>
                <a:endPara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矩形 58"/>
              <p:cNvSpPr/>
              <p:nvPr/>
            </p:nvSpPr>
            <p:spPr>
              <a:xfrm>
                <a:off x="3813226" y="1855654"/>
                <a:ext cx="434733" cy="2520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2A</a:t>
                </a:r>
                <a:endPara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60" name="组合 59"/>
              <p:cNvGrpSpPr/>
              <p:nvPr/>
            </p:nvGrpSpPr>
            <p:grpSpPr>
              <a:xfrm>
                <a:off x="5178916" y="1645808"/>
                <a:ext cx="351368" cy="397428"/>
                <a:chOff x="4411132" y="1127049"/>
                <a:chExt cx="465667" cy="564946"/>
              </a:xfrm>
              <a:solidFill>
                <a:srgbClr val="FF0000"/>
              </a:solidFill>
            </p:grpSpPr>
            <p:sp>
              <p:nvSpPr>
                <p:cNvPr id="61" name="矩形 60"/>
                <p:cNvSpPr/>
                <p:nvPr/>
              </p:nvSpPr>
              <p:spPr>
                <a:xfrm>
                  <a:off x="4411132" y="1127049"/>
                  <a:ext cx="465667" cy="85597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2" name="矩形 61"/>
                <p:cNvSpPr/>
                <p:nvPr/>
              </p:nvSpPr>
              <p:spPr>
                <a:xfrm rot="5400000">
                  <a:off x="4411132" y="1416363"/>
                  <a:ext cx="465667" cy="85597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63" name="文本框 62"/>
              <p:cNvSpPr txBox="1"/>
              <p:nvPr/>
            </p:nvSpPr>
            <p:spPr>
              <a:xfrm>
                <a:off x="5040165" y="1281886"/>
                <a:ext cx="640092" cy="3683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Thsp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64" name="组合 63"/>
          <p:cNvGrpSpPr/>
          <p:nvPr/>
        </p:nvGrpSpPr>
        <p:grpSpPr>
          <a:xfrm>
            <a:off x="1369695" y="1479550"/>
            <a:ext cx="5014595" cy="1100455"/>
            <a:chOff x="182881" y="3734658"/>
            <a:chExt cx="5014692" cy="1100603"/>
          </a:xfrm>
        </p:grpSpPr>
        <p:cxnSp>
          <p:nvCxnSpPr>
            <p:cNvPr id="65" name="直接连接符 64"/>
            <p:cNvCxnSpPr/>
            <p:nvPr/>
          </p:nvCxnSpPr>
          <p:spPr>
            <a:xfrm>
              <a:off x="182881" y="4571999"/>
              <a:ext cx="5014692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6" name="组合 65"/>
            <p:cNvGrpSpPr/>
            <p:nvPr/>
          </p:nvGrpSpPr>
          <p:grpSpPr>
            <a:xfrm>
              <a:off x="277227" y="3734658"/>
              <a:ext cx="4878558" cy="1100603"/>
              <a:chOff x="1128247" y="1085992"/>
              <a:chExt cx="4878558" cy="1100603"/>
            </a:xfrm>
          </p:grpSpPr>
          <p:sp>
            <p:nvSpPr>
              <p:cNvPr id="67" name="圆角右箭头 66"/>
              <p:cNvSpPr/>
              <p:nvPr/>
            </p:nvSpPr>
            <p:spPr>
              <a:xfrm>
                <a:off x="1270000" y="1412975"/>
                <a:ext cx="491067" cy="465666"/>
              </a:xfrm>
              <a:prstGeom prst="ben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文本框 67"/>
              <p:cNvSpPr txBox="1"/>
              <p:nvPr/>
            </p:nvSpPr>
            <p:spPr>
              <a:xfrm>
                <a:off x="1128247" y="1085992"/>
                <a:ext cx="767095" cy="3683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pXYL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右箭头 68"/>
              <p:cNvSpPr/>
              <p:nvPr/>
            </p:nvSpPr>
            <p:spPr>
              <a:xfrm>
                <a:off x="1388598" y="1648082"/>
                <a:ext cx="1008000" cy="504000"/>
              </a:xfrm>
              <a:prstGeom prst="rightArrow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LS</a:t>
                </a:r>
                <a:endParaRPr lang="zh-CN" altLang="en-US" sz="14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右箭头 69"/>
              <p:cNvSpPr/>
              <p:nvPr/>
            </p:nvSpPr>
            <p:spPr>
              <a:xfrm>
                <a:off x="3133631" y="1682595"/>
                <a:ext cx="1008000" cy="504000"/>
              </a:xfrm>
              <a:prstGeom prst="rightArrow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NPPS</a:t>
                </a:r>
                <a:endParaRPr lang="zh-CN" altLang="en-US" sz="16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右箭头 70"/>
              <p:cNvSpPr/>
              <p:nvPr/>
            </p:nvSpPr>
            <p:spPr>
              <a:xfrm>
                <a:off x="4583239" y="1674195"/>
                <a:ext cx="1008000" cy="504000"/>
              </a:xfrm>
              <a:prstGeom prst="rightArrow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b="1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tHMGR</a:t>
                </a:r>
                <a:endParaRPr lang="zh-CN" altLang="en-US" sz="16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矩形 71"/>
              <p:cNvSpPr/>
              <p:nvPr/>
            </p:nvSpPr>
            <p:spPr>
              <a:xfrm>
                <a:off x="2383788" y="1808687"/>
                <a:ext cx="756000" cy="2520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GGGS</a:t>
                </a:r>
                <a:endPara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矩形 72"/>
              <p:cNvSpPr/>
              <p:nvPr/>
            </p:nvSpPr>
            <p:spPr>
              <a:xfrm>
                <a:off x="4148506" y="1800222"/>
                <a:ext cx="434733" cy="2520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2A</a:t>
                </a:r>
                <a:endPara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74" name="组合 73"/>
              <p:cNvGrpSpPr/>
              <p:nvPr/>
            </p:nvGrpSpPr>
            <p:grpSpPr>
              <a:xfrm>
                <a:off x="5514196" y="1636183"/>
                <a:ext cx="351368" cy="387803"/>
                <a:chOff x="4855482" y="1113367"/>
                <a:chExt cx="465667" cy="551264"/>
              </a:xfrm>
              <a:solidFill>
                <a:srgbClr val="FF0000"/>
              </a:solidFill>
            </p:grpSpPr>
            <p:sp>
              <p:nvSpPr>
                <p:cNvPr id="75" name="矩形 74"/>
                <p:cNvSpPr/>
                <p:nvPr/>
              </p:nvSpPr>
              <p:spPr>
                <a:xfrm>
                  <a:off x="4855482" y="1113367"/>
                  <a:ext cx="465667" cy="85597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6" name="矩形 75"/>
                <p:cNvSpPr/>
                <p:nvPr/>
              </p:nvSpPr>
              <p:spPr>
                <a:xfrm rot="5400000">
                  <a:off x="4855482" y="1388999"/>
                  <a:ext cx="465667" cy="85597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77" name="文本框 76"/>
              <p:cNvSpPr txBox="1"/>
              <p:nvPr/>
            </p:nvSpPr>
            <p:spPr>
              <a:xfrm>
                <a:off x="5366713" y="1250935"/>
                <a:ext cx="640092" cy="3683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Thsp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78" name="组合 77"/>
          <p:cNvGrpSpPr/>
          <p:nvPr/>
        </p:nvGrpSpPr>
        <p:grpSpPr>
          <a:xfrm>
            <a:off x="1351280" y="2786380"/>
            <a:ext cx="5014595" cy="1164590"/>
            <a:chOff x="164804" y="5041765"/>
            <a:chExt cx="5014692" cy="1164352"/>
          </a:xfrm>
        </p:grpSpPr>
        <p:cxnSp>
          <p:nvCxnSpPr>
            <p:cNvPr id="79" name="直接连接符 78"/>
            <p:cNvCxnSpPr/>
            <p:nvPr/>
          </p:nvCxnSpPr>
          <p:spPr>
            <a:xfrm>
              <a:off x="164804" y="5952512"/>
              <a:ext cx="5014692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0" name="组合 79"/>
            <p:cNvGrpSpPr/>
            <p:nvPr/>
          </p:nvGrpSpPr>
          <p:grpSpPr>
            <a:xfrm>
              <a:off x="362564" y="5041765"/>
              <a:ext cx="4810693" cy="1164352"/>
              <a:chOff x="1215144" y="1082729"/>
              <a:chExt cx="4810693" cy="1164352"/>
            </a:xfrm>
          </p:grpSpPr>
          <p:sp>
            <p:nvSpPr>
              <p:cNvPr id="81" name="圆角右箭头 80"/>
              <p:cNvSpPr/>
              <p:nvPr/>
            </p:nvSpPr>
            <p:spPr>
              <a:xfrm>
                <a:off x="1270000" y="1480350"/>
                <a:ext cx="491067" cy="465666"/>
              </a:xfrm>
              <a:prstGeom prst="ben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文本框 81"/>
              <p:cNvSpPr txBox="1"/>
              <p:nvPr/>
            </p:nvSpPr>
            <p:spPr>
              <a:xfrm>
                <a:off x="1215144" y="1082729"/>
                <a:ext cx="767095" cy="3682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pXYL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右箭头 82"/>
              <p:cNvSpPr/>
              <p:nvPr/>
            </p:nvSpPr>
            <p:spPr>
              <a:xfrm>
                <a:off x="3140506" y="1726837"/>
                <a:ext cx="1008000" cy="504000"/>
              </a:xfrm>
              <a:prstGeom prst="rightArrow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LS</a:t>
                </a:r>
                <a:endParaRPr lang="zh-CN" alt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右箭头 83"/>
              <p:cNvSpPr/>
              <p:nvPr/>
            </p:nvSpPr>
            <p:spPr>
              <a:xfrm>
                <a:off x="1387758" y="1743081"/>
                <a:ext cx="1008000" cy="504000"/>
              </a:xfrm>
              <a:prstGeom prst="rightArrow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NPPS</a:t>
                </a:r>
                <a:endParaRPr lang="zh-CN" alt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右箭头 84"/>
              <p:cNvSpPr/>
              <p:nvPr/>
            </p:nvSpPr>
            <p:spPr>
              <a:xfrm>
                <a:off x="4583239" y="1724991"/>
                <a:ext cx="1008000" cy="504000"/>
              </a:xfrm>
              <a:prstGeom prst="rightArrow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tHMGR</a:t>
                </a:r>
                <a:endParaRPr lang="zh-CN" alt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矩形 85"/>
              <p:cNvSpPr/>
              <p:nvPr/>
            </p:nvSpPr>
            <p:spPr>
              <a:xfrm>
                <a:off x="2379191" y="1850991"/>
                <a:ext cx="756000" cy="2520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GGGS</a:t>
                </a:r>
                <a:endPara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矩形 86"/>
              <p:cNvSpPr/>
              <p:nvPr/>
            </p:nvSpPr>
            <p:spPr>
              <a:xfrm>
                <a:off x="4148506" y="1859364"/>
                <a:ext cx="434733" cy="2520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2A</a:t>
                </a:r>
                <a:endPara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88" name="组合 87"/>
              <p:cNvGrpSpPr/>
              <p:nvPr/>
            </p:nvGrpSpPr>
            <p:grpSpPr>
              <a:xfrm>
                <a:off x="5514196" y="1636183"/>
                <a:ext cx="351368" cy="440478"/>
                <a:chOff x="4855482" y="1113367"/>
                <a:chExt cx="465667" cy="626142"/>
              </a:xfrm>
              <a:solidFill>
                <a:srgbClr val="FF0000"/>
              </a:solidFill>
            </p:grpSpPr>
            <p:sp>
              <p:nvSpPr>
                <p:cNvPr id="89" name="矩形 88"/>
                <p:cNvSpPr/>
                <p:nvPr/>
              </p:nvSpPr>
              <p:spPr>
                <a:xfrm>
                  <a:off x="4855482" y="1113367"/>
                  <a:ext cx="465667" cy="85597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0" name="矩形 89"/>
                <p:cNvSpPr/>
                <p:nvPr/>
              </p:nvSpPr>
              <p:spPr>
                <a:xfrm rot="5400000">
                  <a:off x="4855482" y="1463877"/>
                  <a:ext cx="465667" cy="85597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91" name="文本框 90"/>
              <p:cNvSpPr txBox="1"/>
              <p:nvPr/>
            </p:nvSpPr>
            <p:spPr>
              <a:xfrm>
                <a:off x="5385745" y="1257549"/>
                <a:ext cx="640092" cy="3682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Thsp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35" name="组合 134"/>
          <p:cNvGrpSpPr/>
          <p:nvPr/>
        </p:nvGrpSpPr>
        <p:grpSpPr>
          <a:xfrm>
            <a:off x="1351280" y="3995420"/>
            <a:ext cx="5005070" cy="1170567"/>
            <a:chOff x="164804" y="5041765"/>
            <a:chExt cx="5005167" cy="1170328"/>
          </a:xfrm>
        </p:grpSpPr>
        <p:cxnSp>
          <p:nvCxnSpPr>
            <p:cNvPr id="136" name="直接连接符 135"/>
            <p:cNvCxnSpPr/>
            <p:nvPr/>
          </p:nvCxnSpPr>
          <p:spPr>
            <a:xfrm>
              <a:off x="164804" y="5952804"/>
              <a:ext cx="5005167" cy="6349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7" name="组合 136"/>
            <p:cNvGrpSpPr/>
            <p:nvPr/>
          </p:nvGrpSpPr>
          <p:grpSpPr>
            <a:xfrm>
              <a:off x="362564" y="5041765"/>
              <a:ext cx="4438632" cy="1170328"/>
              <a:chOff x="1215144" y="1082729"/>
              <a:chExt cx="4438632" cy="1170328"/>
            </a:xfrm>
          </p:grpSpPr>
          <p:sp>
            <p:nvSpPr>
              <p:cNvPr id="138" name="圆角右箭头 137"/>
              <p:cNvSpPr/>
              <p:nvPr/>
            </p:nvSpPr>
            <p:spPr>
              <a:xfrm>
                <a:off x="1270000" y="1480350"/>
                <a:ext cx="491067" cy="465666"/>
              </a:xfrm>
              <a:prstGeom prst="ben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9" name="文本框 138"/>
              <p:cNvSpPr txBox="1"/>
              <p:nvPr/>
            </p:nvSpPr>
            <p:spPr>
              <a:xfrm>
                <a:off x="1215144" y="1082729"/>
                <a:ext cx="767095" cy="3682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pXYL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右箭头 139"/>
              <p:cNvSpPr/>
              <p:nvPr/>
            </p:nvSpPr>
            <p:spPr>
              <a:xfrm>
                <a:off x="2782994" y="1749057"/>
                <a:ext cx="1008000" cy="504000"/>
              </a:xfrm>
              <a:prstGeom prst="rightArrow">
                <a:avLst/>
              </a:prstGeom>
              <a:gradFill>
                <a:gsLst>
                  <a:gs pos="100000">
                    <a:srgbClr val="EEC988"/>
                  </a:gs>
                  <a:gs pos="0">
                    <a:srgbClr val="CB954D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MvaS</a:t>
                </a:r>
                <a:endParaRPr lang="zh-CN" alt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1" name="右箭头 140"/>
              <p:cNvSpPr/>
              <p:nvPr/>
            </p:nvSpPr>
            <p:spPr>
              <a:xfrm>
                <a:off x="1387758" y="1743081"/>
                <a:ext cx="1008000" cy="504000"/>
              </a:xfrm>
              <a:prstGeom prst="rightArrow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MmMK</a:t>
                </a:r>
                <a:endParaRPr lang="en-US" altLang="zh-CN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2" name="右箭头 141"/>
              <p:cNvSpPr/>
              <p:nvPr/>
            </p:nvSpPr>
            <p:spPr>
              <a:xfrm>
                <a:off x="4208582" y="1742132"/>
                <a:ext cx="1008000" cy="504000"/>
              </a:xfrm>
              <a:prstGeom prst="rightArrow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MvaE</a:t>
                </a:r>
                <a:endParaRPr lang="en-US" altLang="zh-CN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" name="矩形 143"/>
              <p:cNvSpPr/>
              <p:nvPr/>
            </p:nvSpPr>
            <p:spPr>
              <a:xfrm>
                <a:off x="3773849" y="1868887"/>
                <a:ext cx="434733" cy="2520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2A</a:t>
                </a:r>
                <a:endPara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45" name="组合 144"/>
              <p:cNvGrpSpPr/>
              <p:nvPr/>
            </p:nvGrpSpPr>
            <p:grpSpPr>
              <a:xfrm>
                <a:off x="5163034" y="1683163"/>
                <a:ext cx="351368" cy="437304"/>
                <a:chOff x="4390088" y="1180150"/>
                <a:chExt cx="465667" cy="621630"/>
              </a:xfrm>
              <a:solidFill>
                <a:srgbClr val="FF0000"/>
              </a:solidFill>
            </p:grpSpPr>
            <p:sp>
              <p:nvSpPr>
                <p:cNvPr id="146" name="矩形 145"/>
                <p:cNvSpPr/>
                <p:nvPr/>
              </p:nvSpPr>
              <p:spPr>
                <a:xfrm>
                  <a:off x="4390088" y="1180150"/>
                  <a:ext cx="465667" cy="85597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7" name="矩形 146"/>
                <p:cNvSpPr/>
                <p:nvPr/>
              </p:nvSpPr>
              <p:spPr>
                <a:xfrm rot="5400000">
                  <a:off x="4409445" y="1526148"/>
                  <a:ext cx="465667" cy="85597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48" name="文本框 147"/>
              <p:cNvSpPr txBox="1"/>
              <p:nvPr/>
            </p:nvSpPr>
            <p:spPr>
              <a:xfrm>
                <a:off x="5013684" y="1314052"/>
                <a:ext cx="640092" cy="3682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Thsp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组合 148"/>
          <p:cNvGrpSpPr/>
          <p:nvPr/>
        </p:nvGrpSpPr>
        <p:grpSpPr>
          <a:xfrm>
            <a:off x="1383030" y="5045075"/>
            <a:ext cx="6212316" cy="1164590"/>
            <a:chOff x="164804" y="5041765"/>
            <a:chExt cx="6212436" cy="1164352"/>
          </a:xfrm>
        </p:grpSpPr>
        <p:cxnSp>
          <p:nvCxnSpPr>
            <p:cNvPr id="150" name="直接连接符 149"/>
            <p:cNvCxnSpPr/>
            <p:nvPr/>
          </p:nvCxnSpPr>
          <p:spPr>
            <a:xfrm>
              <a:off x="164804" y="5952804"/>
              <a:ext cx="6024362" cy="127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1" name="组合 150"/>
            <p:cNvGrpSpPr/>
            <p:nvPr/>
          </p:nvGrpSpPr>
          <p:grpSpPr>
            <a:xfrm>
              <a:off x="362564" y="5041765"/>
              <a:ext cx="6014676" cy="1164352"/>
              <a:chOff x="1215144" y="1082729"/>
              <a:chExt cx="6014676" cy="1164352"/>
            </a:xfrm>
          </p:grpSpPr>
          <p:sp>
            <p:nvSpPr>
              <p:cNvPr id="152" name="圆角右箭头 151"/>
              <p:cNvSpPr/>
              <p:nvPr/>
            </p:nvSpPr>
            <p:spPr>
              <a:xfrm>
                <a:off x="1270000" y="1480350"/>
                <a:ext cx="491067" cy="465666"/>
              </a:xfrm>
              <a:prstGeom prst="ben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3" name="文本框 152"/>
              <p:cNvSpPr txBox="1"/>
              <p:nvPr/>
            </p:nvSpPr>
            <p:spPr>
              <a:xfrm>
                <a:off x="1215144" y="1082729"/>
                <a:ext cx="767095" cy="3682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pXYL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4" name="右箭头 153"/>
              <p:cNvSpPr/>
              <p:nvPr/>
            </p:nvSpPr>
            <p:spPr>
              <a:xfrm>
                <a:off x="2835706" y="1726837"/>
                <a:ext cx="1008000" cy="504000"/>
              </a:xfrm>
              <a:prstGeom prst="rightArrow">
                <a:avLst/>
              </a:prstGeom>
              <a:gradFill>
                <a:gsLst>
                  <a:gs pos="100000">
                    <a:srgbClr val="EEC988"/>
                  </a:gs>
                  <a:gs pos="0">
                    <a:srgbClr val="CB954D"/>
                  </a:gs>
                </a:gsLst>
                <a:lin scaled="1"/>
              </a:gra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MvaS</a:t>
                </a:r>
                <a:endParaRPr lang="zh-CN" alt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5" name="右箭头 154"/>
              <p:cNvSpPr/>
              <p:nvPr/>
            </p:nvSpPr>
            <p:spPr>
              <a:xfrm>
                <a:off x="1387758" y="1743081"/>
                <a:ext cx="1008000" cy="504000"/>
              </a:xfrm>
              <a:prstGeom prst="rightArrow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MmMK</a:t>
                </a:r>
                <a:endParaRPr lang="en-US" altLang="zh-CN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6" name="右箭头 155"/>
              <p:cNvSpPr/>
              <p:nvPr/>
            </p:nvSpPr>
            <p:spPr>
              <a:xfrm>
                <a:off x="4233989" y="1724991"/>
                <a:ext cx="1008000" cy="504000"/>
              </a:xfrm>
              <a:prstGeom prst="rightArrow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MvaE</a:t>
                </a:r>
                <a:endParaRPr lang="en-US" altLang="zh-CN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8" name="矩形 157"/>
              <p:cNvSpPr/>
              <p:nvPr/>
            </p:nvSpPr>
            <p:spPr>
              <a:xfrm>
                <a:off x="3824656" y="1859364"/>
                <a:ext cx="434733" cy="2520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2A</a:t>
                </a:r>
                <a:endParaRPr lang="zh-CN" alt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59" name="组合 158"/>
              <p:cNvGrpSpPr/>
              <p:nvPr/>
            </p:nvGrpSpPr>
            <p:grpSpPr>
              <a:xfrm>
                <a:off x="6737230" y="1629834"/>
                <a:ext cx="351368" cy="440478"/>
                <a:chOff x="6476365" y="1104342"/>
                <a:chExt cx="465667" cy="626142"/>
              </a:xfrm>
              <a:solidFill>
                <a:srgbClr val="FF0000"/>
              </a:solidFill>
            </p:grpSpPr>
            <p:sp>
              <p:nvSpPr>
                <p:cNvPr id="160" name="矩形 159"/>
                <p:cNvSpPr/>
                <p:nvPr/>
              </p:nvSpPr>
              <p:spPr>
                <a:xfrm>
                  <a:off x="6476365" y="1104342"/>
                  <a:ext cx="465667" cy="85597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1" name="矩形 160"/>
                <p:cNvSpPr/>
                <p:nvPr/>
              </p:nvSpPr>
              <p:spPr>
                <a:xfrm rot="5400000">
                  <a:off x="6476365" y="1454852"/>
                  <a:ext cx="465667" cy="85597"/>
                </a:xfrm>
                <a:prstGeom prst="rect">
                  <a:avLst/>
                </a:prstGeom>
                <a:grpFill/>
                <a:ln w="5715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62" name="文本框 161"/>
              <p:cNvSpPr txBox="1"/>
              <p:nvPr/>
            </p:nvSpPr>
            <p:spPr>
              <a:xfrm>
                <a:off x="6589728" y="1197871"/>
                <a:ext cx="640092" cy="3682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Thsp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63" name="矩形 162"/>
          <p:cNvSpPr/>
          <p:nvPr/>
        </p:nvSpPr>
        <p:spPr>
          <a:xfrm>
            <a:off x="2761491" y="5832029"/>
            <a:ext cx="434725" cy="2520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2A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" name="矩形 163"/>
          <p:cNvSpPr/>
          <p:nvPr/>
        </p:nvSpPr>
        <p:spPr>
          <a:xfrm>
            <a:off x="5607568" y="5813614"/>
            <a:ext cx="434725" cy="2520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2A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5" name="右箭头 164"/>
          <p:cNvSpPr/>
          <p:nvPr/>
        </p:nvSpPr>
        <p:spPr>
          <a:xfrm>
            <a:off x="6042025" y="5687060"/>
            <a:ext cx="1103630" cy="504190"/>
          </a:xfrm>
          <a:prstGeom prst="rightArrow">
            <a:avLst/>
          </a:prstGeom>
          <a:gradFill>
            <a:gsLst>
              <a:gs pos="50000">
                <a:srgbClr val="DC7183"/>
              </a:gs>
              <a:gs pos="0">
                <a:srgbClr val="E8A0AC"/>
              </a:gs>
              <a:gs pos="100000">
                <a:srgbClr val="D04159"/>
              </a:gs>
            </a:gsLst>
            <a:lin ang="5400000" scaled="1"/>
          </a:gra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IDI/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</a:t>
            </a:r>
            <a:r>
              <a:rPr lang="en-US" altLang="zh-CN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</a:t>
            </a:r>
            <a:endParaRPr lang="en-US" altLang="zh-CN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0" name="矩形 179"/>
          <p:cNvSpPr/>
          <p:nvPr/>
        </p:nvSpPr>
        <p:spPr>
          <a:xfrm>
            <a:off x="2708787" y="4793169"/>
            <a:ext cx="434725" cy="2520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2A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4074160" y="3921125"/>
            <a:ext cx="475043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Fig S2. Monoterpene profile of engineered </a:t>
            </a:r>
            <a:r>
              <a:rPr lang="en-US" altLang="zh-CN" sz="12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Rhodosporidium toruloides</a:t>
            </a:r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Np11.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(A)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Chromatogram of  monoterpene products of engineered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Np11 strains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;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(B)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Mass spectra of six monoterpenes; (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C) Relative abundance of the six monoterpenes.  1, γ-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Terpinene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; 2, Eucalyptol; 3, o-Cymene; 4, (+)-Limonene; 5, Camphene; 6, (+)-4-Carene.</a:t>
            </a:r>
            <a:endParaRPr lang="en-US" altLang="zh-CN" sz="1200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3942084" y="208610"/>
            <a:ext cx="4821082" cy="3371239"/>
            <a:chOff x="8670050" y="635907"/>
            <a:chExt cx="5819658" cy="3864598"/>
          </a:xfrm>
        </p:grpSpPr>
        <p:sp>
          <p:nvSpPr>
            <p:cNvPr id="24" name="文本框 23"/>
            <p:cNvSpPr txBox="1"/>
            <p:nvPr/>
          </p:nvSpPr>
          <p:spPr>
            <a:xfrm>
              <a:off x="8670050" y="635907"/>
              <a:ext cx="335280" cy="342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en-US" altLang="zh-CN" sz="135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8" name="组合 37"/>
            <p:cNvGrpSpPr/>
            <p:nvPr/>
          </p:nvGrpSpPr>
          <p:grpSpPr>
            <a:xfrm>
              <a:off x="9321598" y="718190"/>
              <a:ext cx="5168110" cy="3782315"/>
              <a:chOff x="8085096" y="301006"/>
              <a:chExt cx="5168110" cy="3782315"/>
            </a:xfrm>
          </p:grpSpPr>
          <p:grpSp>
            <p:nvGrpSpPr>
              <p:cNvPr id="33" name="组合 32"/>
              <p:cNvGrpSpPr/>
              <p:nvPr/>
            </p:nvGrpSpPr>
            <p:grpSpPr>
              <a:xfrm>
                <a:off x="8085096" y="301006"/>
                <a:ext cx="5168110" cy="3782315"/>
                <a:chOff x="8085096" y="301006"/>
                <a:chExt cx="5168110" cy="3782315"/>
              </a:xfrm>
            </p:grpSpPr>
            <p:grpSp>
              <p:nvGrpSpPr>
                <p:cNvPr id="30" name="组合 29"/>
                <p:cNvGrpSpPr/>
                <p:nvPr/>
              </p:nvGrpSpPr>
              <p:grpSpPr>
                <a:xfrm>
                  <a:off x="8086332" y="301006"/>
                  <a:ext cx="5166874" cy="2411388"/>
                  <a:chOff x="8086332" y="293716"/>
                  <a:chExt cx="6516000" cy="3486284"/>
                </a:xfrm>
              </p:grpSpPr>
              <p:pic>
                <p:nvPicPr>
                  <p:cNvPr id="22" name="图片 21"/>
                  <p:cNvPicPr>
                    <a:picLocks noChangeAspect="1"/>
                  </p:cNvPicPr>
                  <p:nvPr/>
                </p:nvPicPr>
                <p:blipFill>
                  <a:blip r:embed="rId1"/>
                  <a:stretch>
                    <a:fillRect/>
                  </a:stretch>
                </p:blipFill>
                <p:spPr>
                  <a:xfrm>
                    <a:off x="8086332" y="390182"/>
                    <a:ext cx="3240000" cy="1649313"/>
                  </a:xfrm>
                  <a:prstGeom prst="rect">
                    <a:avLst/>
                  </a:prstGeom>
                </p:spPr>
              </p:pic>
              <p:pic>
                <p:nvPicPr>
                  <p:cNvPr id="25" name="图片 24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1326332" y="371856"/>
                    <a:ext cx="3276000" cy="1667638"/>
                  </a:xfrm>
                  <a:prstGeom prst="rect">
                    <a:avLst/>
                  </a:prstGeom>
                </p:spPr>
              </p:pic>
              <p:sp>
                <p:nvSpPr>
                  <p:cNvPr id="26" name="文本框 25"/>
                  <p:cNvSpPr txBox="1"/>
                  <p:nvPr/>
                </p:nvSpPr>
                <p:spPr>
                  <a:xfrm>
                    <a:off x="8265580" y="317361"/>
                    <a:ext cx="309700" cy="49568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1350" dirty="0">
                        <a:latin typeface="Dubai" panose="020B0503030403030204" pitchFamily="34" charset="-78"/>
                        <a:cs typeface="Dubai" panose="020B0503030403030204" pitchFamily="34" charset="-78"/>
                      </a:rPr>
                      <a:t>1</a:t>
                    </a:r>
                    <a:endParaRPr lang="zh-CN" altLang="en-US" sz="1350" dirty="0">
                      <a:latin typeface="Dubai" panose="020B0503030403030204" pitchFamily="34" charset="-78"/>
                      <a:cs typeface="Dubai" panose="020B0503030403030204" pitchFamily="34" charset="-78"/>
                    </a:endParaRPr>
                  </a:p>
                </p:txBody>
              </p:sp>
              <p:sp>
                <p:nvSpPr>
                  <p:cNvPr id="27" name="文本框 26"/>
                  <p:cNvSpPr txBox="1"/>
                  <p:nvPr/>
                </p:nvSpPr>
                <p:spPr>
                  <a:xfrm>
                    <a:off x="11476785" y="293716"/>
                    <a:ext cx="309700" cy="49568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1350" dirty="0">
                        <a:latin typeface="Dubai" panose="020B0503030403030204" pitchFamily="34" charset="-78"/>
                        <a:cs typeface="Dubai" panose="020B0503030403030204" pitchFamily="34" charset="-78"/>
                      </a:rPr>
                      <a:t>2</a:t>
                    </a:r>
                    <a:endParaRPr lang="zh-CN" altLang="en-US" sz="1350" dirty="0">
                      <a:latin typeface="Dubai" panose="020B0503030403030204" pitchFamily="34" charset="-78"/>
                      <a:cs typeface="Dubai" panose="020B0503030403030204" pitchFamily="34" charset="-78"/>
                    </a:endParaRPr>
                  </a:p>
                </p:txBody>
              </p:sp>
              <p:pic>
                <p:nvPicPr>
                  <p:cNvPr id="28" name="图片 27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8086332" y="2130690"/>
                    <a:ext cx="3240000" cy="1649310"/>
                  </a:xfrm>
                  <a:prstGeom prst="rect">
                    <a:avLst/>
                  </a:prstGeom>
                </p:spPr>
              </p:pic>
              <p:sp>
                <p:nvSpPr>
                  <p:cNvPr id="29" name="文本框 28"/>
                  <p:cNvSpPr txBox="1"/>
                  <p:nvPr/>
                </p:nvSpPr>
                <p:spPr>
                  <a:xfrm>
                    <a:off x="8265580" y="2050753"/>
                    <a:ext cx="309700" cy="49568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1350" dirty="0">
                        <a:latin typeface="Dubai" panose="020B0503030403030204" pitchFamily="34" charset="-78"/>
                        <a:cs typeface="Dubai" panose="020B0503030403030204" pitchFamily="34" charset="-78"/>
                      </a:rPr>
                      <a:t>3</a:t>
                    </a:r>
                    <a:endParaRPr lang="zh-CN" altLang="en-US" sz="1350" dirty="0">
                      <a:latin typeface="Dubai" panose="020B0503030403030204" pitchFamily="34" charset="-78"/>
                      <a:cs typeface="Dubai" panose="020B0503030403030204" pitchFamily="34" charset="-78"/>
                    </a:endParaRPr>
                  </a:p>
                </p:txBody>
              </p:sp>
            </p:grpSp>
            <p:pic>
              <p:nvPicPr>
                <p:cNvPr id="31" name="图片 30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0637520" y="1581687"/>
                  <a:ext cx="2570400" cy="1141200"/>
                </a:xfrm>
                <a:prstGeom prst="rect">
                  <a:avLst/>
                </a:prstGeom>
              </p:spPr>
            </p:pic>
            <p:pic>
              <p:nvPicPr>
                <p:cNvPr id="32" name="图片 31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085096" y="2774866"/>
                  <a:ext cx="2570400" cy="1308455"/>
                </a:xfrm>
                <a:prstGeom prst="rect">
                  <a:avLst/>
                </a:prstGeom>
              </p:spPr>
            </p:pic>
          </p:grpSp>
          <p:pic>
            <p:nvPicPr>
              <p:cNvPr id="34" name="图片 33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655496" y="2774865"/>
                <a:ext cx="2570400" cy="1308455"/>
              </a:xfrm>
              <a:prstGeom prst="rect">
                <a:avLst/>
              </a:prstGeom>
            </p:spPr>
          </p:pic>
          <p:sp>
            <p:nvSpPr>
              <p:cNvPr id="35" name="文本框 34"/>
              <p:cNvSpPr txBox="1"/>
              <p:nvPr/>
            </p:nvSpPr>
            <p:spPr>
              <a:xfrm>
                <a:off x="10774798" y="1508523"/>
                <a:ext cx="309700" cy="342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350" dirty="0">
                    <a:latin typeface="Dubai" panose="020B0503030403030204" pitchFamily="34" charset="-78"/>
                    <a:cs typeface="Dubai" panose="020B0503030403030204" pitchFamily="34" charset="-78"/>
                  </a:rPr>
                  <a:t>4</a:t>
                </a:r>
                <a:endParaRPr lang="zh-CN" altLang="en-US" sz="1350" dirty="0">
                  <a:latin typeface="Dubai" panose="020B0503030403030204" pitchFamily="34" charset="-78"/>
                  <a:cs typeface="Dubai" panose="020B0503030403030204" pitchFamily="34" charset="-78"/>
                </a:endParaRPr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8228467" y="2742823"/>
                <a:ext cx="309700" cy="342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350" dirty="0">
                    <a:latin typeface="Dubai" panose="020B0503030403030204" pitchFamily="34" charset="-78"/>
                    <a:cs typeface="Dubai" panose="020B0503030403030204" pitchFamily="34" charset="-78"/>
                  </a:rPr>
                  <a:t>5</a:t>
                </a:r>
                <a:endParaRPr lang="zh-CN" altLang="en-US" sz="1350" dirty="0">
                  <a:latin typeface="Dubai" panose="020B0503030403030204" pitchFamily="34" charset="-78"/>
                  <a:cs typeface="Dubai" panose="020B0503030403030204" pitchFamily="34" charset="-78"/>
                </a:endParaRPr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>
                <a:off x="10806859" y="2765124"/>
                <a:ext cx="309700" cy="342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350" dirty="0">
                    <a:latin typeface="Dubai" panose="020B0503030403030204" pitchFamily="34" charset="-78"/>
                    <a:cs typeface="Dubai" panose="020B0503030403030204" pitchFamily="34" charset="-78"/>
                  </a:rPr>
                  <a:t>6</a:t>
                </a:r>
                <a:endParaRPr lang="zh-CN" altLang="en-US" sz="1350" dirty="0">
                  <a:latin typeface="Dubai" panose="020B0503030403030204" pitchFamily="34" charset="-78"/>
                  <a:cs typeface="Dubai" panose="020B0503030403030204" pitchFamily="34" charset="-78"/>
                </a:endParaRPr>
              </a:p>
            </p:txBody>
          </p:sp>
        </p:grpSp>
      </p:grpSp>
      <p:grpSp>
        <p:nvGrpSpPr>
          <p:cNvPr id="15" name="组合 14"/>
          <p:cNvGrpSpPr/>
          <p:nvPr/>
        </p:nvGrpSpPr>
        <p:grpSpPr>
          <a:xfrm>
            <a:off x="140351" y="144975"/>
            <a:ext cx="2266941" cy="4854416"/>
            <a:chOff x="999956" y="1720301"/>
            <a:chExt cx="3022512" cy="6472420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49733" y="5363932"/>
              <a:ext cx="2572735" cy="2828789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999956" y="1720301"/>
              <a:ext cx="408930" cy="3987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3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US" altLang="zh-CN" sz="135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70853" y="2759104"/>
            <a:ext cx="306705" cy="299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zh-CN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245" y="260350"/>
            <a:ext cx="3540125" cy="26174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3775" y="889635"/>
            <a:ext cx="9446260" cy="349631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163955" y="4489450"/>
            <a:ext cx="927671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Fig S3. Characterization of the </a:t>
            </a:r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Limonene </a:t>
            </a:r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Configuration .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The chiral GC analyses were conducted on a Shimadzu GC-2014C, using nitrogen gas carrier gas. Chiral column MEGA-DEX DET Bate (30 m×0.25 mm × 0.25 </a:t>
            </a:r>
            <a:r>
              <a:rPr lang="el-GR" altLang="zh-CN" sz="1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μ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m, MEGA, Italy) was used with a carrier gas flow rate of 1.0 mL/min. Both the injector and detector temperature were 250 ℃, with a split ratio of 20:1. The column temperatures was started from 50 ℃, 50 ℃ to 180 ℃ at rate of 2 ℃/min. Black: standard enantiomers of limonene. Pink: Limonene sample produced with engineered </a:t>
            </a:r>
            <a:r>
              <a:rPr lang="en-US" altLang="zh-CN" sz="12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∆</a:t>
            </a:r>
            <a:r>
              <a:rPr lang="en-US" altLang="zh-CN" sz="12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Crt</a:t>
            </a:r>
            <a:r>
              <a:rPr lang="en-US" altLang="zh-CN" sz="12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R. </a:t>
            </a:r>
            <a:r>
              <a:rPr lang="en-US" altLang="zh-CN" sz="12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toruloides</a:t>
            </a:r>
            <a:r>
              <a:rPr lang="en-US" altLang="zh-CN" sz="12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 </a:t>
            </a:r>
            <a:endParaRPr lang="zh-CN" alt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67205" y="5205730"/>
            <a:ext cx="812482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Fig S4. The limonene synthase utilized in </a:t>
            </a:r>
            <a:r>
              <a:rPr lang="en-US" altLang="zh-CN" sz="12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Rhodosporidium toruloides</a:t>
            </a:r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(A)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Phylogenetic analysis of eight LSs by using neighbor-joining method ( conducted with MEGA7).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(B) Truncated position within the N-terminus of LSs.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2183" y="1932146"/>
            <a:ext cx="3937635" cy="3122771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12" name="组合 11"/>
          <p:cNvGrpSpPr/>
          <p:nvPr/>
        </p:nvGrpSpPr>
        <p:grpSpPr>
          <a:xfrm>
            <a:off x="1767424" y="1679732"/>
            <a:ext cx="3836610" cy="3064194"/>
            <a:chOff x="4688109" y="9170"/>
            <a:chExt cx="3709198" cy="3306978"/>
          </a:xfrm>
        </p:grpSpPr>
        <p:sp>
          <p:nvSpPr>
            <p:cNvPr id="6" name="文本框 5"/>
            <p:cNvSpPr txBox="1"/>
            <p:nvPr/>
          </p:nvSpPr>
          <p:spPr>
            <a:xfrm>
              <a:off x="4688109" y="9170"/>
              <a:ext cx="254791" cy="3227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US" altLang="zh-CN" sz="135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2"/>
            <a:srcRect t="2689" b="1320"/>
            <a:stretch>
              <a:fillRect/>
            </a:stretch>
          </p:blipFill>
          <p:spPr>
            <a:xfrm>
              <a:off x="4712454" y="429388"/>
              <a:ext cx="3684853" cy="2886760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5927474" y="1679732"/>
            <a:ext cx="263543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zh-CN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图表 4"/>
          <p:cNvGraphicFramePr/>
          <p:nvPr/>
        </p:nvGraphicFramePr>
        <p:xfrm>
          <a:off x="2514600" y="394335"/>
          <a:ext cx="6613525" cy="4285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6" name="矩形 5"/>
          <p:cNvSpPr/>
          <p:nvPr/>
        </p:nvSpPr>
        <p:spPr>
          <a:xfrm>
            <a:off x="2515235" y="4584065"/>
            <a:ext cx="661225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Fig S5. Effect of fermentation system on limonene production.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Round 1,  5 mL YPD + 1 mL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dodecane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in 50 mL tubes; Round 2 (Top ten strains for limonene production in round 1)</a:t>
            </a:r>
            <a:r>
              <a: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First level seed liquid inoculation, 50 mL YPD + 10 mL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dodecane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in 250 mL shake flask, the initial OD</a:t>
            </a:r>
            <a:r>
              <a:rPr lang="en-US" altLang="zh-CN" sz="12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600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was 0.6; Round 3 (Strains with limonene production &gt;100 mg/L in round 2), Secondary seed liquid inoculation, 50 mL YPD + 10 mL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dodecane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in 250 mL shake flask, the initial OD</a:t>
            </a:r>
            <a:r>
              <a:rPr lang="en-US" altLang="zh-CN" sz="12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600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was 0.6. The culture conditions of all strains were: 28 </a:t>
            </a:r>
            <a:r>
              <a:rPr lang="zh-CN" alt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℃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180rpm for 5 days (Glucose consumption is completed within 72 h).</a:t>
            </a:r>
            <a:endParaRPr lang="en-US" altLang="zh-CN" sz="1200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图表 46"/>
          <p:cNvGraphicFramePr/>
          <p:nvPr/>
        </p:nvGraphicFramePr>
        <p:xfrm>
          <a:off x="6305670" y="1016902"/>
          <a:ext cx="3698654" cy="2406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46" name="图表 45"/>
          <p:cNvGraphicFramePr/>
          <p:nvPr/>
        </p:nvGraphicFramePr>
        <p:xfrm>
          <a:off x="2003425" y="1023620"/>
          <a:ext cx="3665220" cy="2466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6051755" y="1016901"/>
            <a:ext cx="297180" cy="299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zh-CN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871522" y="1016504"/>
            <a:ext cx="306705" cy="299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altLang="zh-CN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6051550" y="4133850"/>
            <a:ext cx="3747135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Fig S6. </a:t>
            </a:r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Effects of dodecane overlay on limonene production in shake flasks</a:t>
            </a:r>
            <a:r>
              <a:rPr lang="en-US" altLang="zh-CN" sz="1200" b="1" i="1" kern="1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altLang="zh-CN" sz="1200" kern="100" dirty="0">
                <a:solidFill>
                  <a:srgbClr val="000000"/>
                </a:solidFill>
                <a:latin typeface="Times New Roman" panose="02020603050405020304" pitchFamily="18" charset="0"/>
              </a:rPr>
              <a:t>(A) Cell growth. (B) </a:t>
            </a:r>
            <a:r>
              <a:rPr lang="en-US" altLang="zh-CN" sz="1200" kern="100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Glucose c</a:t>
            </a:r>
            <a:r>
              <a:rPr lang="en-US" altLang="zh-CN" sz="1200" kern="100" dirty="0">
                <a:solidFill>
                  <a:srgbClr val="000000"/>
                </a:solidFill>
                <a:latin typeface="Times New Roman" panose="02020603050405020304" pitchFamily="18" charset="0"/>
              </a:rPr>
              <a:t>onsumption.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(C) Limonene production of engineered 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∆</a:t>
            </a:r>
            <a:r>
              <a:rPr lang="en-US" altLang="zh-CN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Crt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R. </a:t>
            </a:r>
            <a:r>
              <a:rPr lang="en-US" altLang="zh-CN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toruloides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(-) represents that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dodecane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is not added. Data are shown as the mean ±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s.d.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of three biological replicates.</a:t>
            </a:r>
            <a:endParaRPr lang="en-US" altLang="zh-CN" sz="1200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8" name="图表 47"/>
          <p:cNvGraphicFramePr/>
          <p:nvPr/>
        </p:nvGraphicFramePr>
        <p:xfrm>
          <a:off x="2003425" y="3423285"/>
          <a:ext cx="3974465" cy="2428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图表 1"/>
          <p:cNvGraphicFramePr/>
          <p:nvPr/>
        </p:nvGraphicFramePr>
        <p:xfrm>
          <a:off x="1647825" y="3585210"/>
          <a:ext cx="4022725" cy="2671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3" name="图表 2"/>
          <p:cNvGraphicFramePr/>
          <p:nvPr/>
        </p:nvGraphicFramePr>
        <p:xfrm>
          <a:off x="1746885" y="842645"/>
          <a:ext cx="3719195" cy="2637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5881105" y="778527"/>
            <a:ext cx="297180" cy="299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zh-CN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01809" y="779162"/>
            <a:ext cx="306705" cy="299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altLang="zh-CN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02078" y="3323965"/>
            <a:ext cx="306705" cy="299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zh-CN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242050" y="4465320"/>
            <a:ext cx="426656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Fig S7. </a:t>
            </a:r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Comparison of limonene production of engineered </a:t>
            </a:r>
            <a:r>
              <a:rPr lang="en-US" altLang="zh-CN" sz="1200" b="1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R. toruloides</a:t>
            </a:r>
            <a:r>
              <a:rPr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strains in shake flasks.</a:t>
            </a:r>
            <a:r>
              <a:rPr lang="en-US" altLang="zh-CN" sz="1200" b="1" i="1" kern="1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1200" kern="100" dirty="0">
                <a:solidFill>
                  <a:srgbClr val="000000"/>
                </a:solidFill>
                <a:latin typeface="Times New Roman" panose="02020603050405020304" pitchFamily="18" charset="0"/>
              </a:rPr>
              <a:t>(A) Cell growth. (B) </a:t>
            </a:r>
            <a:r>
              <a:rPr lang="en-US" altLang="zh-CN" sz="1200" kern="100" dirty="0">
                <a:solidFill>
                  <a:srgbClr val="000000"/>
                </a:solidFill>
                <a:latin typeface="Times New Roman" panose="02020603050405020304" pitchFamily="18" charset="0"/>
                <a:sym typeface="+mn-ea"/>
              </a:rPr>
              <a:t>Glucose consumption</a:t>
            </a:r>
            <a:r>
              <a:rPr lang="en-US" altLang="zh-CN" sz="1200" kern="1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(C) Limonene production of engineered 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∆</a:t>
            </a:r>
            <a:r>
              <a:rPr lang="en-US" altLang="zh-CN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Crt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R. </a:t>
            </a:r>
            <a:r>
              <a:rPr lang="en-US" altLang="zh-CN" sz="1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toruloides</a:t>
            </a:r>
            <a:r>
              <a:rPr lang="en-US" altLang="zh-CN" sz="1200" i="1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. 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Data are shown as the mean ± </a:t>
            </a:r>
            <a:r>
              <a:rPr lang="en-US" altLang="zh-CN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s.d.</a:t>
            </a:r>
            <a:r>
              <a:rPr lang="en-US" altLang="zh-CN" sz="1200" dirty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of three biological replicates.</a:t>
            </a:r>
            <a:endParaRPr lang="en-US" altLang="zh-CN" sz="1200" dirty="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9" name="图表 8"/>
          <p:cNvGraphicFramePr/>
          <p:nvPr/>
        </p:nvGraphicFramePr>
        <p:xfrm>
          <a:off x="6382755" y="842645"/>
          <a:ext cx="3682034" cy="2562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318385" y="4018280"/>
            <a:ext cx="54216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 S8. Limonene tolerance of</a:t>
            </a:r>
            <a:r>
              <a:rPr lang="en-US" altLang="zh-CN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R. </a:t>
            </a:r>
            <a:r>
              <a:rPr lang="en-US" altLang="zh-CN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toruloides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experiments were conducted by inculating a single colone of the yeast into 50 mL YPD medium in 250 mL flasks that supplemented with limonene, and cultivated at 30℃, 200 rpm, and stopped when OD</a:t>
            </a:r>
            <a:r>
              <a:rPr lang="en-US" altLang="zh-CN" sz="1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600 nm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reached 5. Finally, the cultivation time was compared. Data was shown as average of duplicate experiments.</a:t>
            </a:r>
            <a:endParaRPr lang="en-US" altLang="zh-C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3340" y="317334"/>
            <a:ext cx="5723036" cy="37746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4038</Words>
  <Application>WPS 演示</Application>
  <PresentationFormat>宽屏</PresentationFormat>
  <Paragraphs>143</Paragraphs>
  <Slides>10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1" baseType="lpstr">
      <vt:lpstr>Arial</vt:lpstr>
      <vt:lpstr>宋体</vt:lpstr>
      <vt:lpstr>Wingdings</vt:lpstr>
      <vt:lpstr>Times New Roman</vt:lpstr>
      <vt:lpstr>楷体</vt:lpstr>
      <vt:lpstr>Dubai</vt:lpstr>
      <vt:lpstr>等线</vt:lpstr>
      <vt:lpstr>微软雅黑</vt:lpstr>
      <vt:lpstr>Arial Unicode MS</vt:lpstr>
      <vt:lpstr>等线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sasaliu</dc:creator>
  <cp:lastModifiedBy>毛豆</cp:lastModifiedBy>
  <cp:revision>262</cp:revision>
  <dcterms:created xsi:type="dcterms:W3CDTF">2021-03-19T02:01:00Z</dcterms:created>
  <dcterms:modified xsi:type="dcterms:W3CDTF">2021-12-03T15:16:33Z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33550CAE74F840559CDE144E4C86E401</vt:lpwstr>
  </property>
  <property fmtid="{D5CDD505-2E9C-101B-9397-08002B2CF9AE}" pid="3" name="KSOProductBuildVer">
    <vt:lpwstr>2052-11.1.0.11115</vt:lpwstr>
  </property>
</Properties>
</file>