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13" autoAdjust="0"/>
    <p:restoredTop sz="96405"/>
  </p:normalViewPr>
  <p:slideViewPr>
    <p:cSldViewPr snapToGrid="0" showGuides="1">
      <p:cViewPr varScale="1">
        <p:scale>
          <a:sx n="91" d="100"/>
          <a:sy n="91" d="100"/>
        </p:scale>
        <p:origin x="3264" y="18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ashant Pawar" userId="325608bfbb8b2877" providerId="LiveId" clId="{7F6658AE-EAFA-F749-9799-802C976B2AEF}"/>
    <pc:docChg chg="delSld">
      <pc:chgData name="Prashant Pawar" userId="325608bfbb8b2877" providerId="LiveId" clId="{7F6658AE-EAFA-F749-9799-802C976B2AEF}" dt="2023-06-26T07:34:52.694" v="2" actId="2696"/>
      <pc:docMkLst>
        <pc:docMk/>
      </pc:docMkLst>
      <pc:sldChg chg="del">
        <pc:chgData name="Prashant Pawar" userId="325608bfbb8b2877" providerId="LiveId" clId="{7F6658AE-EAFA-F749-9799-802C976B2AEF}" dt="2023-06-26T07:34:52.694" v="2" actId="2696"/>
        <pc:sldMkLst>
          <pc:docMk/>
          <pc:sldMk cId="3067502284" sldId="265"/>
        </pc:sldMkLst>
      </pc:sldChg>
      <pc:sldChg chg="del">
        <pc:chgData name="Prashant Pawar" userId="325608bfbb8b2877" providerId="LiveId" clId="{7F6658AE-EAFA-F749-9799-802C976B2AEF}" dt="2023-06-26T07:34:52.091" v="1" actId="2696"/>
        <pc:sldMkLst>
          <pc:docMk/>
          <pc:sldMk cId="4262464574" sldId="268"/>
        </pc:sldMkLst>
      </pc:sldChg>
      <pc:sldChg chg="del">
        <pc:chgData name="Prashant Pawar" userId="325608bfbb8b2877" providerId="LiveId" clId="{7F6658AE-EAFA-F749-9799-802C976B2AEF}" dt="2023-06-26T07:34:51.568" v="0" actId="2696"/>
        <pc:sldMkLst>
          <pc:docMk/>
          <pc:sldMk cId="3865258573" sldId="2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A36AD-0640-4F0C-8E1D-E4257845EBA3}" type="datetimeFigureOut">
              <a:rPr lang="en-IN" smtClean="0"/>
              <a:t>26/06/23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8566EE-8E7F-4F88-8B1B-6E93173E919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8381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26/06/23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952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26/06/23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24590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26/06/23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9531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26/06/23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55881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26/06/23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5873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26/06/23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1106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26/06/23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5019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26/06/23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0749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26/06/23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5507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26/06/23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1454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A314-8F5C-40B4-B340-884604EDA9A7}" type="datetimeFigureOut">
              <a:rPr lang="en-IN" smtClean="0"/>
              <a:t>26/06/23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2712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EA314-8F5C-40B4-B340-884604EDA9A7}" type="datetimeFigureOut">
              <a:rPr lang="en-IN" smtClean="0"/>
              <a:t>26/06/23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97701-42A3-40A2-893F-4088175D3B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66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CE621D4-3DA1-2571-1E6C-B9C97ECBDEF6}"/>
              </a:ext>
            </a:extLst>
          </p:cNvPr>
          <p:cNvSpPr txBox="1"/>
          <p:nvPr/>
        </p:nvSpPr>
        <p:spPr>
          <a:xfrm>
            <a:off x="577841" y="608666"/>
            <a:ext cx="56315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Table S1  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Primers used for genotyping of fah1-2 and AnAXE1 and gene expression Analysis.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559DA27-A98C-03D5-03DA-E978C64459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989016"/>
              </p:ext>
            </p:extLst>
          </p:nvPr>
        </p:nvGraphicFramePr>
        <p:xfrm>
          <a:off x="465204" y="1104324"/>
          <a:ext cx="5942691" cy="653888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89855">
                  <a:extLst>
                    <a:ext uri="{9D8B030D-6E8A-4147-A177-3AD203B41FA5}">
                      <a16:colId xmlns:a16="http://schemas.microsoft.com/office/drawing/2014/main" val="1613744489"/>
                    </a:ext>
                  </a:extLst>
                </a:gridCol>
                <a:gridCol w="627529">
                  <a:extLst>
                    <a:ext uri="{9D8B030D-6E8A-4147-A177-3AD203B41FA5}">
                      <a16:colId xmlns:a16="http://schemas.microsoft.com/office/drawing/2014/main" val="494889132"/>
                    </a:ext>
                  </a:extLst>
                </a:gridCol>
                <a:gridCol w="877339">
                  <a:extLst>
                    <a:ext uri="{9D8B030D-6E8A-4147-A177-3AD203B41FA5}">
                      <a16:colId xmlns:a16="http://schemas.microsoft.com/office/drawing/2014/main" val="3371990535"/>
                    </a:ext>
                  </a:extLst>
                </a:gridCol>
                <a:gridCol w="596590">
                  <a:extLst>
                    <a:ext uri="{9D8B030D-6E8A-4147-A177-3AD203B41FA5}">
                      <a16:colId xmlns:a16="http://schemas.microsoft.com/office/drawing/2014/main" val="1648584614"/>
                    </a:ext>
                  </a:extLst>
                </a:gridCol>
                <a:gridCol w="691376">
                  <a:extLst>
                    <a:ext uri="{9D8B030D-6E8A-4147-A177-3AD203B41FA5}">
                      <a16:colId xmlns:a16="http://schemas.microsoft.com/office/drawing/2014/main" val="811018088"/>
                    </a:ext>
                  </a:extLst>
                </a:gridCol>
                <a:gridCol w="2360002">
                  <a:extLst>
                    <a:ext uri="{9D8B030D-6E8A-4147-A177-3AD203B41FA5}">
                      <a16:colId xmlns:a16="http://schemas.microsoft.com/office/drawing/2014/main" val="330671619"/>
                    </a:ext>
                  </a:extLst>
                </a:gridCol>
              </a:tblGrid>
              <a:tr h="30546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1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Oligo </a:t>
                      </a:r>
                    </a:p>
                    <a:p>
                      <a:pPr algn="ctr" fontAlgn="b"/>
                      <a:r>
                        <a:rPr lang="en-IN" sz="1000" b="1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Name</a:t>
                      </a:r>
                      <a:endParaRPr lang="en-IN" sz="1000" b="1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1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Type</a:t>
                      </a:r>
                      <a:endParaRPr lang="en-IN" sz="1000" b="1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1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Target </a:t>
                      </a:r>
                    </a:p>
                    <a:p>
                      <a:pPr algn="ctr" fontAlgn="b"/>
                      <a:r>
                        <a:rPr lang="en-IN" sz="1000" b="1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gene ID</a:t>
                      </a:r>
                      <a:endParaRPr lang="en-IN" sz="1000" b="1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1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Gene Name</a:t>
                      </a:r>
                      <a:endParaRPr lang="en-IN" sz="1000" b="1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1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Amplicon size (bp)</a:t>
                      </a:r>
                      <a:endParaRPr lang="en-IN" sz="1000" b="1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1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Sequence (5'-3')</a:t>
                      </a:r>
                      <a:endParaRPr lang="en-IN" sz="1000" b="1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437545746"/>
                  </a:ext>
                </a:extLst>
              </a:tr>
              <a:tr h="28413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PCWL-58 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Forward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AT4G36220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F5H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707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GGTGTGTACATATATGGATGAAGAA 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1109258357"/>
                  </a:ext>
                </a:extLst>
              </a:tr>
              <a:tr h="28413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PCWL-59 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Reverse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TAGCAAGAGTGGTGAATATGTGAAGT</a:t>
                      </a:r>
                      <a:r>
                        <a:rPr lang="en-IN" sz="10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3422842498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PCWL-33 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Forward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0" i="0" kern="12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CAA01634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AnAXE1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718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IN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ATTTCGGTGATAACCCCACA</a:t>
                      </a: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3212251579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PCWL-34 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Reverse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IN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TTATCTCCCCAAATCGTCGT</a:t>
                      </a: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270022589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PCWL-27 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Forward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0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CAA01634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AnAXE1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200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CTGGACGATTAGCGAGTACG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1854611262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PCWL-28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Reverse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CGCAGGTGGAATTCCATCC   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1262829174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PCWL-550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Forward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AT4G32410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CESA1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154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AGCATTGAGGATTGGTGGAG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689986314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PCWL-551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Reverse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AATCCCCATCTTCGTCTGTG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1869048639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PCWL-552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Forward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AT5G05170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CESA2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178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GAAGGGTGGGTTATGCAAGA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1126195387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PCWL-553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Reverse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CCTTTTTGTGGTGCTGGAAT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3084642071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PCWL-554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Forward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AT5G64740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CESA6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236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TCTCTCCCTGCCATCTGTCT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3070544631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PCWL-555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Reverse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CCAGCAAGAACCTTGAGGAG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898529350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PCWL-556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Forward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AT4G18780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CESA8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165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GGTCGATCACCGAAGACATT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706779574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PCWL-557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Reverse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AGATCTCAACCGAGCCAAGA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2653182494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PCWL-432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Forward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AT5G49360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BXL1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172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CCACTGTTTGCATGTGATCC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4137004070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PCWL-433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Reverse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CTCCAATACCGAGACGTGGT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823050410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PCWL-436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Forward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AT1G02640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XTH4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205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AAGCGGAGTTCAAGGACAGA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3531391918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PCWL-437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Reverse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ATTGCGGTACCACCTTCTTG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3742840013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PCWL-241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Forward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AT5G54380.1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THE1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234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GAGGTCGACGAGTCCTCAAG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2932384176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PCWL-242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Reverse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TTTATAAACGCGGCCAAATC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392360522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PCWL-243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Forward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AT3G51550.1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FER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196 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ACGTTTACACCGGAATCAGC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2593930716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PCWL-244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Reverse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GCGAGATATCATTCCCTCCA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2534653558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PCWL-245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Forward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AT1G21250.1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WAK1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201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TGCTCGTGCTTTCACAAATC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3176320539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PCWL-246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Reverse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ATGCAAGAGTTCCAGCGACT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1309620361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PCWL-247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Forward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AT1G21270.1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WAK2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245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ATTGCCGGACAACTCCATAG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109858312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PCWL-248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Reverse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GACGGTGCTCCCATGTAAGT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2636431266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PCWL-249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Forward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AT1G21240.1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WAK3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181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TCATCCATCGCGATATCAAA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1855047200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PCWL-250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Reverse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TTCTCGTTCAGAAGCCCTGT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1212708518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PCWL-251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Forward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AT1G21210.1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WAK4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218 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AAGTTGGGACACTTCCGTTG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4153008247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PCWL-252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Reverse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TGCTCGAAGAATTGTTGTCG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3376986272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PCWL-253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Forward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AT1G21230.1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WAK5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226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CGCCGCCAAATAGTAAATGT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1301697207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PCWL-254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Reverse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AACACAGGGAACCTCGTGAC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529539473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PCWL-462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Forward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AT4G23810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WRKY53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160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AAACTGTTGGGCAACGAAAC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2267930146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PCWL-463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Reverse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AATGGCTGGTTTGACTCTGG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3132005207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PCWL-470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Forward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AT2G14610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PR1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174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TTCTTCCCTCGAAAGCTCAA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1136271182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PCWL-471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Reverse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AAGGCCCACCAGAGTGTATG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1826039784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PCWL-472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Forward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AT3G26830</a:t>
                      </a:r>
                    </a:p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PAD3</a:t>
                      </a:r>
                    </a:p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163</a:t>
                      </a:r>
                    </a:p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GGCTGAAGCGGTCATAAGAG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1147975793"/>
                  </a:ext>
                </a:extLst>
              </a:tr>
              <a:tr h="15031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PCWL-473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Reverse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TCCAGGCTTAAGATGCTCGT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849" marR="4849" marT="4849" marB="0" anchor="ctr"/>
                </a:tc>
                <a:extLst>
                  <a:ext uri="{0D108BD9-81ED-4DB2-BD59-A6C34878D82A}">
                    <a16:rowId xmlns:a16="http://schemas.microsoft.com/office/drawing/2014/main" val="1113241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6370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101</TotalTime>
  <Words>214</Words>
  <Application>Microsoft Macintosh PowerPoint</Application>
  <PresentationFormat>A4 Paper (210x297 mm)</PresentationFormat>
  <Paragraphs>183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Aniket Chaudhari</dc:creator>
  <cp:lastModifiedBy>Prashant Pawar</cp:lastModifiedBy>
  <cp:revision>15</cp:revision>
  <dcterms:created xsi:type="dcterms:W3CDTF">2023-06-09T16:10:28Z</dcterms:created>
  <dcterms:modified xsi:type="dcterms:W3CDTF">2023-06-26T07:34:54Z</dcterms:modified>
</cp:coreProperties>
</file>