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2486" y="-6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flore_000\Desktop\Background%20assay_10.11.14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Medium 199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Hoechst!$C$23:$C$25</c:f>
              <c:strCache>
                <c:ptCount val="3"/>
                <c:pt idx="0">
                  <c:v>Non supplemented</c:v>
                </c:pt>
                <c:pt idx="1">
                  <c:v>5% FCS</c:v>
                </c:pt>
                <c:pt idx="2">
                  <c:v>10% FCS</c:v>
                </c:pt>
              </c:strCache>
            </c:strRef>
          </c:cat>
          <c:val>
            <c:numRef>
              <c:f>Cathepsin!$I$13:$I$15</c:f>
              <c:numCache>
                <c:formatCode>General</c:formatCode>
                <c:ptCount val="3"/>
                <c:pt idx="0">
                  <c:v>3059.2773333333334</c:v>
                </c:pt>
                <c:pt idx="1">
                  <c:v>1321.8743333333332</c:v>
                </c:pt>
                <c:pt idx="2">
                  <c:v>24045.070333333333</c:v>
                </c:pt>
              </c:numCache>
            </c:numRef>
          </c:val>
        </c:ser>
        <c:ser>
          <c:idx val="1"/>
          <c:order val="1"/>
          <c:tx>
            <c:v>RPMI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Hoechst!$C$23:$C$25</c:f>
              <c:strCache>
                <c:ptCount val="3"/>
                <c:pt idx="0">
                  <c:v>Non supplemented</c:v>
                </c:pt>
                <c:pt idx="1">
                  <c:v>5% FCS</c:v>
                </c:pt>
                <c:pt idx="2">
                  <c:v>10% FCS</c:v>
                </c:pt>
              </c:strCache>
            </c:strRef>
          </c:cat>
          <c:val>
            <c:numRef>
              <c:f>Cathepsin!$I$16:$I$18</c:f>
              <c:numCache>
                <c:formatCode>General</c:formatCode>
                <c:ptCount val="3"/>
                <c:pt idx="0">
                  <c:v>1268.2436666666665</c:v>
                </c:pt>
                <c:pt idx="1">
                  <c:v>47133.595333333331</c:v>
                </c:pt>
                <c:pt idx="2">
                  <c:v>73827.607000000004</c:v>
                </c:pt>
              </c:numCache>
            </c:numRef>
          </c:val>
        </c:ser>
        <c:ser>
          <c:idx val="2"/>
          <c:order val="2"/>
          <c:tx>
            <c:v>RPMI w/o phenol red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Hoechst!$C$23:$C$25</c:f>
              <c:strCache>
                <c:ptCount val="3"/>
                <c:pt idx="0">
                  <c:v>Non supplemented</c:v>
                </c:pt>
                <c:pt idx="1">
                  <c:v>5% FCS</c:v>
                </c:pt>
                <c:pt idx="2">
                  <c:v>10% FCS</c:v>
                </c:pt>
              </c:strCache>
            </c:strRef>
          </c:cat>
          <c:val>
            <c:numRef>
              <c:f>Cathepsin!$I$19:$I$21</c:f>
              <c:numCache>
                <c:formatCode>General</c:formatCode>
                <c:ptCount val="3"/>
                <c:pt idx="0">
                  <c:v>1854.1556666666668</c:v>
                </c:pt>
                <c:pt idx="1">
                  <c:v>37738.847666666668</c:v>
                </c:pt>
                <c:pt idx="2">
                  <c:v>56819.145666666671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806272"/>
        <c:axId val="65406848"/>
      </c:barChart>
      <c:catAx>
        <c:axId val="64806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406848"/>
        <c:crosses val="autoZero"/>
        <c:auto val="1"/>
        <c:lblAlgn val="ctr"/>
        <c:lblOffset val="100"/>
        <c:noMultiLvlLbl val="0"/>
      </c:catAx>
      <c:valAx>
        <c:axId val="65406848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Fluorescence (RFU)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806272"/>
        <c:crosses val="autoZero"/>
        <c:crossBetween val="between"/>
        <c:majorUnit val="20000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Medium 199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Hoechst!$C$23:$C$25</c:f>
              <c:strCache>
                <c:ptCount val="3"/>
                <c:pt idx="0">
                  <c:v>Non supplemented</c:v>
                </c:pt>
                <c:pt idx="1">
                  <c:v>5% FCS</c:v>
                </c:pt>
                <c:pt idx="2">
                  <c:v>10% FCS</c:v>
                </c:pt>
              </c:strCache>
            </c:strRef>
          </c:cat>
          <c:val>
            <c:numRef>
              <c:f>DAPI!$G$13:$G$15</c:f>
              <c:numCache>
                <c:formatCode>General</c:formatCode>
                <c:ptCount val="3"/>
                <c:pt idx="0">
                  <c:v>1424.0923333333333</c:v>
                </c:pt>
                <c:pt idx="1">
                  <c:v>2756.0576666666661</c:v>
                </c:pt>
                <c:pt idx="2">
                  <c:v>3854.016333333333</c:v>
                </c:pt>
              </c:numCache>
            </c:numRef>
          </c:val>
        </c:ser>
        <c:ser>
          <c:idx val="1"/>
          <c:order val="1"/>
          <c:tx>
            <c:v>RPMI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Hoechst!$C$23:$C$25</c:f>
              <c:strCache>
                <c:ptCount val="3"/>
                <c:pt idx="0">
                  <c:v>Non supplemented</c:v>
                </c:pt>
                <c:pt idx="1">
                  <c:v>5% FCS</c:v>
                </c:pt>
                <c:pt idx="2">
                  <c:v>10% FCS</c:v>
                </c:pt>
              </c:strCache>
            </c:strRef>
          </c:cat>
          <c:val>
            <c:numRef>
              <c:f>DAPI!$G$16:$G$18</c:f>
              <c:numCache>
                <c:formatCode>General</c:formatCode>
                <c:ptCount val="3"/>
                <c:pt idx="0">
                  <c:v>719.80466666666655</c:v>
                </c:pt>
                <c:pt idx="1">
                  <c:v>1122.2253333333333</c:v>
                </c:pt>
                <c:pt idx="2">
                  <c:v>1442.9796666666668</c:v>
                </c:pt>
              </c:numCache>
            </c:numRef>
          </c:val>
        </c:ser>
        <c:ser>
          <c:idx val="2"/>
          <c:order val="2"/>
          <c:tx>
            <c:v>RPMI w/o phenol red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Hoechst!$C$23:$C$25</c:f>
              <c:strCache>
                <c:ptCount val="3"/>
                <c:pt idx="0">
                  <c:v>Non supplemented</c:v>
                </c:pt>
                <c:pt idx="1">
                  <c:v>5% FCS</c:v>
                </c:pt>
                <c:pt idx="2">
                  <c:v>10% FCS</c:v>
                </c:pt>
              </c:strCache>
            </c:strRef>
          </c:cat>
          <c:val>
            <c:numRef>
              <c:f>DAPI!$G$19:$G$21</c:f>
              <c:numCache>
                <c:formatCode>General</c:formatCode>
                <c:ptCount val="3"/>
                <c:pt idx="0">
                  <c:v>971.73066666666671</c:v>
                </c:pt>
                <c:pt idx="1">
                  <c:v>1464.7743333333335</c:v>
                </c:pt>
                <c:pt idx="2">
                  <c:v>2160.9846666666667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503424"/>
        <c:axId val="115845760"/>
      </c:barChart>
      <c:catAx>
        <c:axId val="112503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845760"/>
        <c:crosses val="autoZero"/>
        <c:auto val="1"/>
        <c:lblAlgn val="ctr"/>
        <c:lblOffset val="100"/>
        <c:noMultiLvlLbl val="0"/>
      </c:catAx>
      <c:valAx>
        <c:axId val="11584576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Fluorescence (RFU)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503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Medium 199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Hoechst!$C$23:$C$25</c:f>
              <c:strCache>
                <c:ptCount val="3"/>
                <c:pt idx="0">
                  <c:v>Non supplemented</c:v>
                </c:pt>
                <c:pt idx="1">
                  <c:v>5% FCS</c:v>
                </c:pt>
                <c:pt idx="2">
                  <c:v>10% FCS</c:v>
                </c:pt>
              </c:strCache>
            </c:strRef>
          </c:cat>
          <c:val>
            <c:numRef>
              <c:f>Hoechst!$G$12:$G$14</c:f>
              <c:numCache>
                <c:formatCode>General</c:formatCode>
                <c:ptCount val="3"/>
                <c:pt idx="0">
                  <c:v>144.79566666666668</c:v>
                </c:pt>
                <c:pt idx="1">
                  <c:v>599.26466666666659</c:v>
                </c:pt>
                <c:pt idx="2">
                  <c:v>1014.1303333333334</c:v>
                </c:pt>
              </c:numCache>
            </c:numRef>
          </c:val>
        </c:ser>
        <c:ser>
          <c:idx val="1"/>
          <c:order val="1"/>
          <c:tx>
            <c:v>RPMI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Hoechst!$C$23:$C$25</c:f>
              <c:strCache>
                <c:ptCount val="3"/>
                <c:pt idx="0">
                  <c:v>Non supplemented</c:v>
                </c:pt>
                <c:pt idx="1">
                  <c:v>5% FCS</c:v>
                </c:pt>
                <c:pt idx="2">
                  <c:v>10% FCS</c:v>
                </c:pt>
              </c:strCache>
            </c:strRef>
          </c:cat>
          <c:val>
            <c:numRef>
              <c:f>Hoechst!$G$15:$G$17</c:f>
              <c:numCache>
                <c:formatCode>General</c:formatCode>
                <c:ptCount val="3"/>
                <c:pt idx="0">
                  <c:v>203.55933333333334</c:v>
                </c:pt>
                <c:pt idx="1">
                  <c:v>853.505</c:v>
                </c:pt>
                <c:pt idx="2">
                  <c:v>1338.8323333333331</c:v>
                </c:pt>
              </c:numCache>
            </c:numRef>
          </c:val>
        </c:ser>
        <c:ser>
          <c:idx val="2"/>
          <c:order val="2"/>
          <c:tx>
            <c:v>RPMI w/o phenol red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Hoechst!$C$23:$C$25</c:f>
              <c:strCache>
                <c:ptCount val="3"/>
                <c:pt idx="0">
                  <c:v>Non supplemented</c:v>
                </c:pt>
                <c:pt idx="1">
                  <c:v>5% FCS</c:v>
                </c:pt>
                <c:pt idx="2">
                  <c:v>10% FCS</c:v>
                </c:pt>
              </c:strCache>
            </c:strRef>
          </c:cat>
          <c:val>
            <c:numRef>
              <c:f>Hoechst!$G$18:$G$20</c:f>
              <c:numCache>
                <c:formatCode>General</c:formatCode>
                <c:ptCount val="3"/>
                <c:pt idx="0">
                  <c:v>436.84400000000005</c:v>
                </c:pt>
                <c:pt idx="1">
                  <c:v>1259.4889999999998</c:v>
                </c:pt>
                <c:pt idx="2">
                  <c:v>1507.2126666666666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6488064"/>
        <c:axId val="116489600"/>
      </c:barChart>
      <c:catAx>
        <c:axId val="116488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489600"/>
        <c:crosses val="autoZero"/>
        <c:auto val="1"/>
        <c:lblAlgn val="ctr"/>
        <c:lblOffset val="100"/>
        <c:noMultiLvlLbl val="0"/>
      </c:catAx>
      <c:valAx>
        <c:axId val="116489600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Fluorescence (RFU)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488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948CBB-AD44-4DC2-8228-FE1D9781E0FD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91A3F6-0497-4E1A-8601-D09703E66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10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a) </a:t>
            </a:r>
            <a:r>
              <a:rPr lang="en-US" smtClean="0"/>
              <a:t>omnicathepsin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91A3F6-0497-4E1A-8601-D09703E669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738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05.06.2015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59315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05.06.2015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98043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05.06.2015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4336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05.06.2015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04148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05.06.2015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86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05.06.2015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05824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05.06.2015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03226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05.06.2015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6789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05.06.2015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38150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8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05.06.2015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20750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de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05.06.2015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00815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E6F8B-1BB1-4D82-86C3-BBC05A11561B}" type="datetimeFigureOut">
              <a:rPr lang="de-CH" smtClean="0"/>
              <a:t>05.06.2015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11049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299841479"/>
              </p:ext>
            </p:extLst>
          </p:nvPr>
        </p:nvGraphicFramePr>
        <p:xfrm>
          <a:off x="1340768" y="467544"/>
          <a:ext cx="4580891" cy="2687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516917998"/>
              </p:ext>
            </p:extLst>
          </p:nvPr>
        </p:nvGraphicFramePr>
        <p:xfrm>
          <a:off x="1484784" y="3228022"/>
          <a:ext cx="4580891" cy="2687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1837891712"/>
              </p:ext>
            </p:extLst>
          </p:nvPr>
        </p:nvGraphicFramePr>
        <p:xfrm>
          <a:off x="1484784" y="608416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64704" y="53955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73088" y="327585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73088" y="6172809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34794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wissTP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19</Words>
  <Application>Microsoft Office PowerPoint</Application>
  <PresentationFormat>On-screen Show (4:3)</PresentationFormat>
  <Paragraphs>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blank</vt:lpstr>
      <vt:lpstr>PowerPoint Presentation</vt:lpstr>
    </vt:vector>
  </TitlesOfParts>
  <Company>Swiss TPH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Gordana Panic</dc:creator>
  <cp:lastModifiedBy>Gordana Panic</cp:lastModifiedBy>
  <cp:revision>2</cp:revision>
  <dcterms:created xsi:type="dcterms:W3CDTF">2015-06-05T04:37:31Z</dcterms:created>
  <dcterms:modified xsi:type="dcterms:W3CDTF">2015-06-05T04:46:47Z</dcterms:modified>
</cp:coreProperties>
</file>