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5544800" cy="10058400"/>
  <p:notesSz cx="6858000" cy="9144000"/>
  <p:defaultTextStyle>
    <a:defPPr>
      <a:defRPr lang="en-US"/>
    </a:defPPr>
    <a:lvl1pPr marL="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146304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48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122" y="96"/>
      </p:cViewPr>
      <p:guideLst>
        <p:guide orient="horz" pos="3168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abolJ\AppData\Local\Microsoft\Windows\Temporary%20Internet%20Files\Content.Outlook\O6EKH6C1\Figuresre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672941529268196E-2"/>
          <c:y val="4.7964142460301173E-2"/>
          <c:w val="0.90340218056231847"/>
          <c:h val="0.7405149964108721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'2013 14 OC (DDT)'!$D$1</c:f>
              <c:strCache>
                <c:ptCount val="1"/>
                <c:pt idx="0">
                  <c:v>CDC bottles assay</c:v>
                </c:pt>
              </c:strCache>
            </c:strRef>
          </c:tx>
          <c:invertIfNegative val="0"/>
          <c:cat>
            <c:multiLvlStrRef>
              <c:f>'2013 14 OC (DDT)'!$A$2:$C$9</c:f>
              <c:multiLvlStrCache>
                <c:ptCount val="8"/>
                <c:lvl>
                  <c:pt idx="0">
                    <c:v>DDT</c:v>
                  </c:pt>
                  <c:pt idx="1">
                    <c:v>DDT</c:v>
                  </c:pt>
                  <c:pt idx="2">
                    <c:v>DDT</c:v>
                  </c:pt>
                  <c:pt idx="3">
                    <c:v>DDT</c:v>
                  </c:pt>
                  <c:pt idx="4">
                    <c:v>DDT</c:v>
                  </c:pt>
                  <c:pt idx="5">
                    <c:v>DDT</c:v>
                  </c:pt>
                  <c:pt idx="6">
                    <c:v>DDT</c:v>
                  </c:pt>
                  <c:pt idx="7">
                    <c:v>DDT</c:v>
                  </c:pt>
                </c:lvl>
                <c:lvl>
                  <c:pt idx="0">
                    <c:v> Imerina Imady </c:v>
                  </c:pt>
                  <c:pt idx="1">
                    <c:v>Manandroy</c:v>
                  </c:pt>
                  <c:pt idx="2">
                    <c:v>Soavina</c:v>
                  </c:pt>
                  <c:pt idx="3">
                    <c:v>Soavina</c:v>
                  </c:pt>
                  <c:pt idx="4">
                    <c:v>Kiangara</c:v>
                  </c:pt>
                  <c:pt idx="5">
                    <c:v>Ejeda</c:v>
                  </c:pt>
                  <c:pt idx="6">
                    <c:v>Bekily</c:v>
                  </c:pt>
                  <c:pt idx="7">
                    <c:v>Amboasary </c:v>
                  </c:pt>
                </c:lvl>
                <c:lvl>
                  <c:pt idx="0">
                    <c:v> Ambositra </c:v>
                  </c:pt>
                  <c:pt idx="1">
                    <c:v>Ambohimahasoa</c:v>
                  </c:pt>
                  <c:pt idx="2">
                    <c:v>Betafo</c:v>
                  </c:pt>
                  <c:pt idx="3">
                    <c:v>Ambatofinandrahana</c:v>
                  </c:pt>
                  <c:pt idx="4">
                    <c:v>Ankazobe</c:v>
                  </c:pt>
                  <c:pt idx="5">
                    <c:v>Ampanihy</c:v>
                  </c:pt>
                  <c:pt idx="6">
                    <c:v>Bekily</c:v>
                  </c:pt>
                  <c:pt idx="7">
                    <c:v>Amboasary</c:v>
                  </c:pt>
                </c:lvl>
              </c:multiLvlStrCache>
            </c:multiLvlStrRef>
          </c:cat>
          <c:val>
            <c:numRef>
              <c:f>'2013 14 OC (DDT)'!$D$2:$D$9</c:f>
              <c:numCache>
                <c:formatCode>General</c:formatCode>
                <c:ptCount val="8"/>
                <c:pt idx="0">
                  <c:v>100</c:v>
                </c:pt>
                <c:pt idx="1">
                  <c:v>97</c:v>
                </c:pt>
                <c:pt idx="2">
                  <c:v>97</c:v>
                </c:pt>
                <c:pt idx="3">
                  <c:v>89</c:v>
                </c:pt>
                <c:pt idx="4">
                  <c:v>79</c:v>
                </c:pt>
                <c:pt idx="5">
                  <c:v>97</c:v>
                </c:pt>
                <c:pt idx="6">
                  <c:v>100</c:v>
                </c:pt>
                <c:pt idx="7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324040"/>
        <c:axId val="174888168"/>
      </c:barChart>
      <c:lineChart>
        <c:grouping val="standard"/>
        <c:varyColors val="0"/>
        <c:ser>
          <c:idx val="2"/>
          <c:order val="1"/>
          <c:tx>
            <c:strRef>
              <c:f>'2013 14 OC (DDT)'!$E$1</c:f>
              <c:strCache>
                <c:ptCount val="1"/>
                <c:pt idx="0">
                  <c:v>SUS</c:v>
                </c:pt>
              </c:strCache>
            </c:strRef>
          </c:tx>
          <c:marker>
            <c:symbol val="none"/>
          </c:marker>
          <c:cat>
            <c:multiLvlStrRef>
              <c:f>'2013 14 OC (DDT)'!$A$2:$C$9</c:f>
              <c:multiLvlStrCache>
                <c:ptCount val="8"/>
                <c:lvl>
                  <c:pt idx="0">
                    <c:v>DDT</c:v>
                  </c:pt>
                  <c:pt idx="1">
                    <c:v>DDT</c:v>
                  </c:pt>
                  <c:pt idx="2">
                    <c:v>DDT</c:v>
                  </c:pt>
                  <c:pt idx="3">
                    <c:v>DDT</c:v>
                  </c:pt>
                  <c:pt idx="4">
                    <c:v>DDT</c:v>
                  </c:pt>
                  <c:pt idx="5">
                    <c:v>DDT</c:v>
                  </c:pt>
                  <c:pt idx="6">
                    <c:v>DDT</c:v>
                  </c:pt>
                  <c:pt idx="7">
                    <c:v>DDT</c:v>
                  </c:pt>
                </c:lvl>
                <c:lvl>
                  <c:pt idx="0">
                    <c:v> Imerina Imady </c:v>
                  </c:pt>
                  <c:pt idx="1">
                    <c:v>Manandroy</c:v>
                  </c:pt>
                  <c:pt idx="2">
                    <c:v>Soavina</c:v>
                  </c:pt>
                  <c:pt idx="3">
                    <c:v>Soavina</c:v>
                  </c:pt>
                  <c:pt idx="4">
                    <c:v>Kiangara</c:v>
                  </c:pt>
                  <c:pt idx="5">
                    <c:v>Ejeda</c:v>
                  </c:pt>
                  <c:pt idx="6">
                    <c:v>Bekily</c:v>
                  </c:pt>
                  <c:pt idx="7">
                    <c:v>Amboasary </c:v>
                  </c:pt>
                </c:lvl>
                <c:lvl>
                  <c:pt idx="0">
                    <c:v> Ambositra </c:v>
                  </c:pt>
                  <c:pt idx="1">
                    <c:v>Ambohimahasoa</c:v>
                  </c:pt>
                  <c:pt idx="2">
                    <c:v>Betafo</c:v>
                  </c:pt>
                  <c:pt idx="3">
                    <c:v>Ambatofinandrahana</c:v>
                  </c:pt>
                  <c:pt idx="4">
                    <c:v>Ankazobe</c:v>
                  </c:pt>
                  <c:pt idx="5">
                    <c:v>Ampanihy</c:v>
                  </c:pt>
                  <c:pt idx="6">
                    <c:v>Bekily</c:v>
                  </c:pt>
                  <c:pt idx="7">
                    <c:v>Amboasary</c:v>
                  </c:pt>
                </c:lvl>
              </c:multiLvlStrCache>
            </c:multiLvlStrRef>
          </c:cat>
          <c:val>
            <c:numRef>
              <c:f>'2013 14 OC (DDT)'!$E$2:$E$9</c:f>
              <c:numCache>
                <c:formatCode>General</c:formatCode>
                <c:ptCount val="8"/>
                <c:pt idx="0">
                  <c:v>98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98</c:v>
                </c:pt>
                <c:pt idx="5">
                  <c:v>98</c:v>
                </c:pt>
                <c:pt idx="6">
                  <c:v>98</c:v>
                </c:pt>
                <c:pt idx="7">
                  <c:v>98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'2013 14 OC (DDT)'!$F$1</c:f>
              <c:strCache>
                <c:ptCount val="1"/>
                <c:pt idx="0">
                  <c:v>SR</c:v>
                </c:pt>
              </c:strCache>
            </c:strRef>
          </c:tx>
          <c:marker>
            <c:symbol val="none"/>
          </c:marker>
          <c:cat>
            <c:multiLvlStrRef>
              <c:f>'2013 14 OC (DDT)'!$A$2:$C$9</c:f>
              <c:multiLvlStrCache>
                <c:ptCount val="8"/>
                <c:lvl>
                  <c:pt idx="0">
                    <c:v>DDT</c:v>
                  </c:pt>
                  <c:pt idx="1">
                    <c:v>DDT</c:v>
                  </c:pt>
                  <c:pt idx="2">
                    <c:v>DDT</c:v>
                  </c:pt>
                  <c:pt idx="3">
                    <c:v>DDT</c:v>
                  </c:pt>
                  <c:pt idx="4">
                    <c:v>DDT</c:v>
                  </c:pt>
                  <c:pt idx="5">
                    <c:v>DDT</c:v>
                  </c:pt>
                  <c:pt idx="6">
                    <c:v>DDT</c:v>
                  </c:pt>
                  <c:pt idx="7">
                    <c:v>DDT</c:v>
                  </c:pt>
                </c:lvl>
                <c:lvl>
                  <c:pt idx="0">
                    <c:v> Imerina Imady </c:v>
                  </c:pt>
                  <c:pt idx="1">
                    <c:v>Manandroy</c:v>
                  </c:pt>
                  <c:pt idx="2">
                    <c:v>Soavina</c:v>
                  </c:pt>
                  <c:pt idx="3">
                    <c:v>Soavina</c:v>
                  </c:pt>
                  <c:pt idx="4">
                    <c:v>Kiangara</c:v>
                  </c:pt>
                  <c:pt idx="5">
                    <c:v>Ejeda</c:v>
                  </c:pt>
                  <c:pt idx="6">
                    <c:v>Bekily</c:v>
                  </c:pt>
                  <c:pt idx="7">
                    <c:v>Amboasary </c:v>
                  </c:pt>
                </c:lvl>
                <c:lvl>
                  <c:pt idx="0">
                    <c:v> Ambositra </c:v>
                  </c:pt>
                  <c:pt idx="1">
                    <c:v>Ambohimahasoa</c:v>
                  </c:pt>
                  <c:pt idx="2">
                    <c:v>Betafo</c:v>
                  </c:pt>
                  <c:pt idx="3">
                    <c:v>Ambatofinandrahana</c:v>
                  </c:pt>
                  <c:pt idx="4">
                    <c:v>Ankazobe</c:v>
                  </c:pt>
                  <c:pt idx="5">
                    <c:v>Ampanihy</c:v>
                  </c:pt>
                  <c:pt idx="6">
                    <c:v>Bekily</c:v>
                  </c:pt>
                  <c:pt idx="7">
                    <c:v>Amboasary</c:v>
                  </c:pt>
                </c:lvl>
              </c:multiLvlStrCache>
            </c:multiLvlStrRef>
          </c:cat>
          <c:val>
            <c:numRef>
              <c:f>'2013 14 OC (DDT)'!$F$2:$F$9</c:f>
              <c:numCache>
                <c:formatCode>General</c:formatCode>
                <c:ptCount val="8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324040"/>
        <c:axId val="174888168"/>
      </c:lineChart>
      <c:catAx>
        <c:axId val="174324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74888168"/>
        <c:crosses val="autoZero"/>
        <c:auto val="1"/>
        <c:lblAlgn val="ctr"/>
        <c:lblOffset val="100"/>
        <c:noMultiLvlLbl val="0"/>
      </c:catAx>
      <c:valAx>
        <c:axId val="17488816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743240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0576348469083914"/>
          <c:y val="0.95154868261659586"/>
          <c:w val="0.48667206585012518"/>
          <c:h val="4.786619993317751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800">
          <a:latin typeface="Arial Narrow" panose="020B0606020202030204" pitchFamily="34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0.43598</cdr:y>
    </cdr:from>
    <cdr:to>
      <cdr:x>0.04183</cdr:x>
      <cdr:y>0.66621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315747" y="2047347"/>
          <a:ext cx="914400" cy="282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/>
            <a:t>% Mortality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3124624"/>
            <a:ext cx="1321308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5699760"/>
            <a:ext cx="1088136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5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74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8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158427" y="591397"/>
            <a:ext cx="5945345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2387" y="591397"/>
            <a:ext cx="17576960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2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5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6463454"/>
            <a:ext cx="13213080" cy="199771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4263180"/>
            <a:ext cx="13213080" cy="2200274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152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8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2388" y="3441277"/>
            <a:ext cx="11761153" cy="9737090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342621" y="3441277"/>
            <a:ext cx="11761153" cy="9737090"/>
          </a:xfrm>
        </p:spPr>
        <p:txBody>
          <a:bodyPr/>
          <a:lstStyle>
            <a:lvl1pPr>
              <a:defRPr sz="45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1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251499"/>
            <a:ext cx="6868320" cy="938318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900" b="1"/>
            </a:lvl3pPr>
            <a:lvl4pPr marL="2194560" indent="0">
              <a:buNone/>
              <a:defRPr sz="2600" b="1"/>
            </a:lvl4pPr>
            <a:lvl5pPr marL="2926080" indent="0">
              <a:buNone/>
              <a:defRPr sz="2600" b="1"/>
            </a:lvl5pPr>
            <a:lvl6pPr marL="3657600" indent="0">
              <a:buNone/>
              <a:defRPr sz="2600" b="1"/>
            </a:lvl6pPr>
            <a:lvl7pPr marL="4389120" indent="0">
              <a:buNone/>
              <a:defRPr sz="2600" b="1"/>
            </a:lvl7pPr>
            <a:lvl8pPr marL="5120640" indent="0">
              <a:buNone/>
              <a:defRPr sz="2600" b="1"/>
            </a:lvl8pPr>
            <a:lvl9pPr marL="5852160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3189817"/>
            <a:ext cx="6868320" cy="5795222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3" y="2251499"/>
            <a:ext cx="6871018" cy="938318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900" b="1"/>
            </a:lvl3pPr>
            <a:lvl4pPr marL="2194560" indent="0">
              <a:buNone/>
              <a:defRPr sz="2600" b="1"/>
            </a:lvl4pPr>
            <a:lvl5pPr marL="2926080" indent="0">
              <a:buNone/>
              <a:defRPr sz="2600" b="1"/>
            </a:lvl5pPr>
            <a:lvl6pPr marL="3657600" indent="0">
              <a:buNone/>
              <a:defRPr sz="2600" b="1"/>
            </a:lvl6pPr>
            <a:lvl7pPr marL="4389120" indent="0">
              <a:buNone/>
              <a:defRPr sz="2600" b="1"/>
            </a:lvl7pPr>
            <a:lvl8pPr marL="5120640" indent="0">
              <a:buNone/>
              <a:defRPr sz="2600" b="1"/>
            </a:lvl8pPr>
            <a:lvl9pPr marL="5852160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3" y="3189817"/>
            <a:ext cx="6871018" cy="5795222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4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0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1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1" y="400473"/>
            <a:ext cx="5114132" cy="170434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400474"/>
            <a:ext cx="8689975" cy="8584566"/>
          </a:xfrm>
        </p:spPr>
        <p:txBody>
          <a:bodyPr/>
          <a:lstStyle>
            <a:lvl1pPr>
              <a:defRPr sz="5100"/>
            </a:lvl1pPr>
            <a:lvl2pPr>
              <a:defRPr sz="45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1" y="2104814"/>
            <a:ext cx="5114132" cy="6880226"/>
          </a:xfrm>
        </p:spPr>
        <p:txBody>
          <a:bodyPr/>
          <a:lstStyle>
            <a:lvl1pPr marL="0" indent="0">
              <a:buNone/>
              <a:defRPr sz="2200"/>
            </a:lvl1pPr>
            <a:lvl2pPr marL="731520" indent="0">
              <a:buNone/>
              <a:defRPr sz="1900"/>
            </a:lvl2pPr>
            <a:lvl3pPr marL="1463040" indent="0">
              <a:buNone/>
              <a:defRPr sz="1600"/>
            </a:lvl3pPr>
            <a:lvl4pPr marL="2194560" indent="0">
              <a:buNone/>
              <a:defRPr sz="1400"/>
            </a:lvl4pPr>
            <a:lvl5pPr marL="2926080" indent="0">
              <a:buNone/>
              <a:defRPr sz="1400"/>
            </a:lvl5pPr>
            <a:lvl6pPr marL="3657600" indent="0">
              <a:buNone/>
              <a:defRPr sz="1400"/>
            </a:lvl6pPr>
            <a:lvl7pPr marL="4389120" indent="0">
              <a:buNone/>
              <a:defRPr sz="1400"/>
            </a:lvl7pPr>
            <a:lvl8pPr marL="5120640" indent="0">
              <a:buNone/>
              <a:defRPr sz="1400"/>
            </a:lvl8pPr>
            <a:lvl9pPr marL="585216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1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7040880"/>
            <a:ext cx="9326880" cy="831216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898737"/>
            <a:ext cx="9326880" cy="6035040"/>
          </a:xfrm>
        </p:spPr>
        <p:txBody>
          <a:bodyPr/>
          <a:lstStyle>
            <a:lvl1pPr marL="0" indent="0">
              <a:buNone/>
              <a:defRPr sz="5100"/>
            </a:lvl1pPr>
            <a:lvl2pPr marL="731520" indent="0">
              <a:buNone/>
              <a:defRPr sz="4500"/>
            </a:lvl2pPr>
            <a:lvl3pPr marL="1463040" indent="0">
              <a:buNone/>
              <a:defRPr sz="380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7872096"/>
            <a:ext cx="9326880" cy="1180464"/>
          </a:xfrm>
        </p:spPr>
        <p:txBody>
          <a:bodyPr/>
          <a:lstStyle>
            <a:lvl1pPr marL="0" indent="0">
              <a:buNone/>
              <a:defRPr sz="2200"/>
            </a:lvl1pPr>
            <a:lvl2pPr marL="731520" indent="0">
              <a:buNone/>
              <a:defRPr sz="1900"/>
            </a:lvl2pPr>
            <a:lvl3pPr marL="1463040" indent="0">
              <a:buNone/>
              <a:defRPr sz="1600"/>
            </a:lvl3pPr>
            <a:lvl4pPr marL="2194560" indent="0">
              <a:buNone/>
              <a:defRPr sz="1400"/>
            </a:lvl4pPr>
            <a:lvl5pPr marL="2926080" indent="0">
              <a:buNone/>
              <a:defRPr sz="1400"/>
            </a:lvl5pPr>
            <a:lvl6pPr marL="3657600" indent="0">
              <a:buNone/>
              <a:defRPr sz="1400"/>
            </a:lvl6pPr>
            <a:lvl7pPr marL="4389120" indent="0">
              <a:buNone/>
              <a:defRPr sz="1400"/>
            </a:lvl7pPr>
            <a:lvl8pPr marL="5120640" indent="0">
              <a:buNone/>
              <a:defRPr sz="1400"/>
            </a:lvl8pPr>
            <a:lvl9pPr marL="585216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3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  <a:prstGeom prst="rect">
            <a:avLst/>
          </a:prstGeom>
        </p:spPr>
        <p:txBody>
          <a:bodyPr vert="horz" lIns="146304" tIns="73152" rIns="146304" bIns="7315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346961"/>
            <a:ext cx="13990320" cy="6638079"/>
          </a:xfrm>
          <a:prstGeom prst="rect">
            <a:avLst/>
          </a:prstGeom>
        </p:spPr>
        <p:txBody>
          <a:bodyPr vert="horz" lIns="146304" tIns="73152" rIns="146304" bIns="731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" y="9322647"/>
            <a:ext cx="3627120" cy="5355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9570E-694B-493F-911C-A6838F9D8FB2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9322647"/>
            <a:ext cx="4922520" cy="5355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9322647"/>
            <a:ext cx="3627120" cy="535517"/>
          </a:xfrm>
          <a:prstGeom prst="rect">
            <a:avLst/>
          </a:prstGeom>
        </p:spPr>
        <p:txBody>
          <a:bodyPr vert="horz" lIns="146304" tIns="73152" rIns="146304" bIns="73152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A3D7E-9E4A-43B4-893C-6707D36F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9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63040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8720" indent="-457200" algn="l" defTabSz="1463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6836159"/>
              </p:ext>
            </p:extLst>
          </p:nvPr>
        </p:nvGraphicFramePr>
        <p:xfrm>
          <a:off x="914400" y="533400"/>
          <a:ext cx="14458951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05000" y="381000"/>
            <a:ext cx="1318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Additional file 2: Figure S1 </a:t>
            </a:r>
            <a:r>
              <a:rPr lang="en-US" sz="1600" dirty="0" smtClean="0"/>
              <a:t>:  </a:t>
            </a:r>
            <a:r>
              <a:rPr lang="en-US" sz="1600" dirty="0"/>
              <a:t>Mortality rates of </a:t>
            </a:r>
            <a:r>
              <a:rPr lang="en-US" sz="1600" i="1" dirty="0" err="1"/>
              <a:t>An.gambiae</a:t>
            </a:r>
            <a:r>
              <a:rPr lang="en-US" sz="1600" dirty="0"/>
              <a:t> </a:t>
            </a:r>
            <a:r>
              <a:rPr lang="en-US" sz="1600" dirty="0" smtClean="0"/>
              <a:t>(</a:t>
            </a:r>
            <a:r>
              <a:rPr lang="en-US" sz="1600" dirty="0" err="1" smtClean="0"/>
              <a:t>s.l.</a:t>
            </a:r>
            <a:r>
              <a:rPr lang="en-US" sz="1600" smtClean="0"/>
              <a:t>) </a:t>
            </a:r>
            <a:r>
              <a:rPr lang="en-US" sz="1600" dirty="0"/>
              <a:t>field populations exposed to DDT diagnostic dosage </a:t>
            </a:r>
            <a:r>
              <a:rPr lang="en-US" sz="1600" dirty="0" smtClean="0"/>
              <a:t>between </a:t>
            </a:r>
            <a:r>
              <a:rPr lang="en-US" sz="1600" dirty="0"/>
              <a:t>2013 and 2014 in eight sentinel sites in Madagascar.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1290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34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Abt Associates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Sabol</dc:creator>
  <cp:lastModifiedBy>Dereje Dengela</cp:lastModifiedBy>
  <cp:revision>10</cp:revision>
  <dcterms:created xsi:type="dcterms:W3CDTF">2017-06-02T01:57:24Z</dcterms:created>
  <dcterms:modified xsi:type="dcterms:W3CDTF">2017-08-15T11:16:27Z</dcterms:modified>
</cp:coreProperties>
</file>