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88163" cy="10021888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 varScale="1">
        <p:scale>
          <a:sx n="69" d="100"/>
          <a:sy n="69" d="100"/>
        </p:scale>
        <p:origin x="161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8486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1672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3771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215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07801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06907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7437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9004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2546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10449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5640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3491C-B46B-47F1-B6C1-91A035246EE8}" type="datetimeFigureOut">
              <a:rPr lang="he-IL" smtClean="0"/>
              <a:t>ט"ו/אדר א/תשע"ט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7722B-194D-451E-BB12-72E0BAE731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7133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9" name="Group 1138"/>
          <p:cNvGrpSpPr/>
          <p:nvPr/>
        </p:nvGrpSpPr>
        <p:grpSpPr>
          <a:xfrm>
            <a:off x="124035" y="861454"/>
            <a:ext cx="8912461" cy="5135091"/>
            <a:chOff x="251520" y="1124744"/>
            <a:chExt cx="8912461" cy="5135091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520" y="1124744"/>
              <a:ext cx="8681685" cy="51350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491880" y="1161029"/>
              <a:ext cx="2066461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ovis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NC 009902 strain T2Bo US</a:t>
              </a: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2683667" y="5703059"/>
              <a:ext cx="230050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P. </a:t>
              </a:r>
              <a:r>
                <a:rPr lang="en-US" sz="1000" i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f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alciparum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AY283019 isolate WR80</a:t>
              </a:r>
            </a:p>
          </p:txBody>
        </p:sp>
        <p:sp>
          <p:nvSpPr>
            <p:cNvPr id="135" name="TextBox 134"/>
            <p:cNvSpPr txBox="1"/>
            <p:nvPr/>
          </p:nvSpPr>
          <p:spPr>
            <a:xfrm>
              <a:off x="3207601" y="1349449"/>
              <a:ext cx="286906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bigemina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AB499085 strain </a:t>
              </a:r>
              <a:r>
                <a:rPr 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Kochinda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cattle Japan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3189481" y="1546473"/>
              <a:ext cx="200408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Babesia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sp. Coco KC207824 dog US</a:t>
              </a:r>
            </a:p>
          </p:txBody>
        </p:sp>
        <p:grpSp>
          <p:nvGrpSpPr>
            <p:cNvPr id="1136" name="Group 1135"/>
            <p:cNvGrpSpPr/>
            <p:nvPr/>
          </p:nvGrpSpPr>
          <p:grpSpPr>
            <a:xfrm>
              <a:off x="5115812" y="1601502"/>
              <a:ext cx="45719" cy="124932"/>
              <a:chOff x="35496" y="44624"/>
              <a:chExt cx="72703" cy="144236"/>
            </a:xfrm>
          </p:grpSpPr>
          <p:cxnSp>
            <p:nvCxnSpPr>
              <p:cNvPr id="1127" name="Straight Connector 1126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0" name="TextBox 149"/>
            <p:cNvSpPr txBox="1"/>
            <p:nvPr/>
          </p:nvSpPr>
          <p:spPr>
            <a:xfrm>
              <a:off x="3131840" y="1936710"/>
              <a:ext cx="266429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rientalis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KF218819 Wuhan buffalo China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2818182" y="1740564"/>
              <a:ext cx="237626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caballi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AB499086 strain USDA horse US</a:t>
              </a: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3137589" y="2888121"/>
              <a:ext cx="266429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p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arva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AB499089 strain </a:t>
              </a:r>
              <a:r>
                <a:rPr 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Mugaga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cattle Kenya</a:t>
              </a:r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3008345" y="2489203"/>
              <a:ext cx="156365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canis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KC207822 dog US</a:t>
              </a: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3088737" y="2305431"/>
              <a:ext cx="162727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ogeli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KC207825 dog US</a:t>
              </a: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3135593" y="2109285"/>
              <a:ext cx="2012471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rossi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KC207823 dog South Africa</a:t>
              </a:r>
            </a:p>
          </p:txBody>
        </p:sp>
        <p:grpSp>
          <p:nvGrpSpPr>
            <p:cNvPr id="156" name="Group 155"/>
            <p:cNvGrpSpPr/>
            <p:nvPr/>
          </p:nvGrpSpPr>
          <p:grpSpPr>
            <a:xfrm>
              <a:off x="5076056" y="2165986"/>
              <a:ext cx="45719" cy="124932"/>
              <a:chOff x="35496" y="44624"/>
              <a:chExt cx="72703" cy="144236"/>
            </a:xfrm>
          </p:grpSpPr>
          <p:cxnSp>
            <p:nvCxnSpPr>
              <p:cNvPr id="157" name="Straight Connector 156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Connector 157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0" name="Group 159"/>
            <p:cNvGrpSpPr/>
            <p:nvPr/>
          </p:nvGrpSpPr>
          <p:grpSpPr>
            <a:xfrm>
              <a:off x="4598289" y="2367964"/>
              <a:ext cx="45719" cy="124932"/>
              <a:chOff x="35496" y="44624"/>
              <a:chExt cx="72703" cy="144236"/>
            </a:xfrm>
          </p:grpSpPr>
          <p:cxnSp>
            <p:nvCxnSpPr>
              <p:cNvPr id="161" name="Straight Connector 160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Connector 161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Connector 162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4" name="Group 163"/>
            <p:cNvGrpSpPr/>
            <p:nvPr/>
          </p:nvGrpSpPr>
          <p:grpSpPr>
            <a:xfrm>
              <a:off x="4486740" y="2550858"/>
              <a:ext cx="45719" cy="124932"/>
              <a:chOff x="35496" y="44624"/>
              <a:chExt cx="72703" cy="144236"/>
            </a:xfrm>
          </p:grpSpPr>
          <p:cxnSp>
            <p:nvCxnSpPr>
              <p:cNvPr id="165" name="Straight Connector 164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8" name="TextBox 167"/>
            <p:cNvSpPr txBox="1"/>
            <p:nvPr/>
          </p:nvSpPr>
          <p:spPr>
            <a:xfrm>
              <a:off x="2862350" y="2677929"/>
              <a:ext cx="251291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36000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ibsoni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AB499087 strain NRCPD dog Japan</a:t>
              </a:r>
            </a:p>
          </p:txBody>
        </p:sp>
        <p:grpSp>
          <p:nvGrpSpPr>
            <p:cNvPr id="169" name="Group 168"/>
            <p:cNvGrpSpPr/>
            <p:nvPr/>
          </p:nvGrpSpPr>
          <p:grpSpPr>
            <a:xfrm>
              <a:off x="5308373" y="2754508"/>
              <a:ext cx="45719" cy="124932"/>
              <a:chOff x="35496" y="44624"/>
              <a:chExt cx="72703" cy="144236"/>
            </a:xfrm>
          </p:grpSpPr>
          <p:cxnSp>
            <p:nvCxnSpPr>
              <p:cNvPr id="170" name="Straight Connector 169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3" name="TextBox 172"/>
            <p:cNvSpPr txBox="1"/>
            <p:nvPr/>
          </p:nvSpPr>
          <p:spPr>
            <a:xfrm>
              <a:off x="6097657" y="1932220"/>
              <a:ext cx="201247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8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Babesia</a:t>
              </a:r>
              <a:r>
                <a:rPr lang="en-US" sz="8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8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sensu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8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stricto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(Clade VI)</a:t>
              </a:r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3131841" y="3418681"/>
              <a:ext cx="266429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rientalis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AB499090 strain IKEDA cattle Japan</a:t>
              </a:r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2911261" y="3252732"/>
              <a:ext cx="291076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uwenshuni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JQ518295 isolate </a:t>
              </a:r>
              <a:r>
                <a:rPr 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Ninixian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sheep China</a:t>
              </a:r>
            </a:p>
          </p:txBody>
        </p:sp>
        <p:sp>
          <p:nvSpPr>
            <p:cNvPr id="176" name="TextBox 175"/>
            <p:cNvSpPr txBox="1"/>
            <p:nvPr/>
          </p:nvSpPr>
          <p:spPr>
            <a:xfrm>
              <a:off x="3097934" y="3078519"/>
              <a:ext cx="274282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T.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annulata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JQ518299 isolate </a:t>
              </a:r>
              <a:r>
                <a:rPr lang="en-US" sz="10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Ninxian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cattle China</a:t>
              </a:r>
            </a:p>
          </p:txBody>
        </p:sp>
        <p:sp>
          <p:nvSpPr>
            <p:cNvPr id="177" name="TextBox 176"/>
            <p:cNvSpPr txBox="1"/>
            <p:nvPr/>
          </p:nvSpPr>
          <p:spPr>
            <a:xfrm>
              <a:off x="5859416" y="3160398"/>
              <a:ext cx="2012471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8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Theileria</a:t>
              </a:r>
              <a:r>
                <a:rPr lang="en-US" sz="8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8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sensu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8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stricto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(Clade V)</a:t>
              </a:r>
            </a:p>
          </p:txBody>
        </p:sp>
        <p:sp>
          <p:nvSpPr>
            <p:cNvPr id="178" name="TextBox 177"/>
            <p:cNvSpPr txBox="1"/>
            <p:nvPr/>
          </p:nvSpPr>
          <p:spPr>
            <a:xfrm>
              <a:off x="2509156" y="5521342"/>
              <a:ext cx="344424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odhaini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AB624357 strain Australia 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Mus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musculus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Australia</a:t>
              </a:r>
            </a:p>
          </p:txBody>
        </p:sp>
        <p:sp>
          <p:nvSpPr>
            <p:cNvPr id="179" name="TextBox 178"/>
            <p:cNvSpPr txBox="1"/>
            <p:nvPr/>
          </p:nvSpPr>
          <p:spPr>
            <a:xfrm>
              <a:off x="3970075" y="3994745"/>
              <a:ext cx="3075823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KX712132 isolate 3478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Canis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aureus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Romania</a:t>
              </a:r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3982650" y="3810095"/>
              <a:ext cx="22844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T.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e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qui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AB499091 strain USDA horse US</a:t>
              </a:r>
            </a:p>
          </p:txBody>
        </p:sp>
        <p:sp>
          <p:nvSpPr>
            <p:cNvPr id="181" name="TextBox 180"/>
            <p:cNvSpPr txBox="1"/>
            <p:nvPr/>
          </p:nvSpPr>
          <p:spPr>
            <a:xfrm>
              <a:off x="4120952" y="3614827"/>
              <a:ext cx="1762911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conradae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KC207826 dog US</a:t>
              </a:r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892251" y="3621453"/>
              <a:ext cx="1368152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8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Babesia</a:t>
              </a:r>
              <a:r>
                <a:rPr lang="en-US" sz="8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8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sensu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800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lato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(Clade II)</a:t>
              </a:r>
            </a:p>
          </p:txBody>
        </p:sp>
        <p:grpSp>
          <p:nvGrpSpPr>
            <p:cNvPr id="183" name="Group 182"/>
            <p:cNvGrpSpPr/>
            <p:nvPr/>
          </p:nvGrpSpPr>
          <p:grpSpPr>
            <a:xfrm>
              <a:off x="5835677" y="3664108"/>
              <a:ext cx="45719" cy="124932"/>
              <a:chOff x="35496" y="44624"/>
              <a:chExt cx="72703" cy="144236"/>
            </a:xfrm>
          </p:grpSpPr>
          <p:cxnSp>
            <p:nvCxnSpPr>
              <p:cNvPr id="184" name="Straight Connector 183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Straight Connector 185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7" name="TextBox 186"/>
            <p:cNvSpPr txBox="1"/>
            <p:nvPr/>
          </p:nvSpPr>
          <p:spPr>
            <a:xfrm>
              <a:off x="3963684" y="4171891"/>
              <a:ext cx="2851415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KX169167 isolate 910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Israel</a:t>
              </a:r>
            </a:p>
          </p:txBody>
        </p:sp>
        <p:sp>
          <p:nvSpPr>
            <p:cNvPr id="188" name="TextBox 187"/>
            <p:cNvSpPr txBox="1"/>
            <p:nvPr/>
          </p:nvSpPr>
          <p:spPr>
            <a:xfrm>
              <a:off x="3931129" y="4761504"/>
              <a:ext cx="29365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KX169168 isolate 917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Israel</a:t>
              </a:r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3979405" y="4368037"/>
              <a:ext cx="214442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KC207827 MES-2012 dog US</a:t>
              </a:r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3923928" y="4550931"/>
              <a:ext cx="2936509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KX169169 isolate 2617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vulpes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Israel</a:t>
              </a: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7003741" y="5135663"/>
              <a:ext cx="844986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8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8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</a:t>
              </a:r>
              <a:r>
                <a:rPr lang="en-US" sz="8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icroti</a:t>
              </a:r>
              <a:r>
                <a:rPr lang="en-US" sz="8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group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3635896" y="5126995"/>
              <a:ext cx="323174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icroti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LC005789 isolate BmCO167-3 tick Mongolia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3504016" y="4942345"/>
              <a:ext cx="2292120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microti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LN871600 strain RI human US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3707904" y="5343019"/>
              <a:ext cx="323174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1000" i="1" dirty="0" err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icroti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AB624353 strain Munich 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Mus </a:t>
              </a:r>
              <a:r>
                <a:rPr lang="en-US" sz="10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musculus</a:t>
              </a:r>
              <a:r>
                <a:rPr lang="en-US" sz="10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Germany</a:t>
              </a:r>
            </a:p>
          </p:txBody>
        </p:sp>
        <p:sp>
          <p:nvSpPr>
            <p:cNvPr id="1137" name="Rectangle 1136"/>
            <p:cNvSpPr/>
            <p:nvPr/>
          </p:nvSpPr>
          <p:spPr>
            <a:xfrm>
              <a:off x="6588224" y="4418112"/>
              <a:ext cx="1277034" cy="1961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7865258" y="4056316"/>
              <a:ext cx="982596" cy="14650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1" name="Group 190"/>
            <p:cNvGrpSpPr/>
            <p:nvPr/>
          </p:nvGrpSpPr>
          <p:grpSpPr>
            <a:xfrm>
              <a:off x="6876256" y="4050568"/>
              <a:ext cx="45719" cy="936104"/>
              <a:chOff x="35496" y="44624"/>
              <a:chExt cx="72703" cy="144236"/>
            </a:xfrm>
          </p:grpSpPr>
          <p:cxnSp>
            <p:nvCxnSpPr>
              <p:cNvPr id="192" name="Straight Connector 191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Straight Connector 192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Straight Connector 193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5" name="TextBox 194"/>
            <p:cNvSpPr txBox="1"/>
            <p:nvPr/>
          </p:nvSpPr>
          <p:spPr>
            <a:xfrm>
              <a:off x="7078137" y="4465068"/>
              <a:ext cx="1251518" cy="2308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900" b="1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900" b="1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vulpes</a:t>
              </a:r>
              <a:r>
                <a:rPr lang="en-US" sz="900" b="1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 </a:t>
              </a:r>
              <a:r>
                <a:rPr lang="en-US" sz="900" b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n. sp.</a:t>
              </a:r>
              <a:endParaRPr lang="en-US" sz="900" b="1" dirty="0" smtClean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196" name="Group 195"/>
            <p:cNvGrpSpPr/>
            <p:nvPr/>
          </p:nvGrpSpPr>
          <p:grpSpPr>
            <a:xfrm>
              <a:off x="7982880" y="4005064"/>
              <a:ext cx="45719" cy="1584176"/>
              <a:chOff x="35496" y="44624"/>
              <a:chExt cx="72703" cy="144236"/>
            </a:xfrm>
          </p:grpSpPr>
          <p:cxnSp>
            <p:nvCxnSpPr>
              <p:cNvPr id="197" name="Straight Connector 196"/>
              <p:cNvCxnSpPr/>
              <p:nvPr/>
            </p:nvCxnSpPr>
            <p:spPr>
              <a:xfrm>
                <a:off x="107504" y="44624"/>
                <a:ext cx="0" cy="14401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>
              <a:xfrm flipV="1">
                <a:off x="35496" y="188640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>
              <a:xfrm flipV="1">
                <a:off x="35496" y="44624"/>
                <a:ext cx="72703" cy="22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0" name="TextBox 199"/>
            <p:cNvSpPr txBox="1"/>
            <p:nvPr/>
          </p:nvSpPr>
          <p:spPr>
            <a:xfrm>
              <a:off x="8011854" y="4652342"/>
              <a:ext cx="1152127" cy="215444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l" rtl="0"/>
              <a:r>
                <a:rPr lang="en-US" sz="800" i="1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B. </a:t>
              </a:r>
              <a:r>
                <a:rPr lang="en-US" sz="800" i="1" dirty="0" err="1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microti</a:t>
              </a:r>
              <a:r>
                <a:rPr lang="en-US" sz="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-like (Clade I)</a:t>
              </a:r>
            </a:p>
          </p:txBody>
        </p:sp>
      </p:grpSp>
      <p:sp>
        <p:nvSpPr>
          <p:cNvPr id="3" name="Conector 2"/>
          <p:cNvSpPr/>
          <p:nvPr/>
        </p:nvSpPr>
        <p:spPr>
          <a:xfrm>
            <a:off x="6876256" y="4256152"/>
            <a:ext cx="101791" cy="87018"/>
          </a:xfrm>
          <a:prstGeom prst="flowChartConnector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233</Words>
  <Application>Microsoft Office PowerPoint</Application>
  <PresentationFormat>On-screen Show (4:3)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baneth</dc:creator>
  <cp:lastModifiedBy>Windows User</cp:lastModifiedBy>
  <cp:revision>42</cp:revision>
  <cp:lastPrinted>2018-11-21T15:25:59Z</cp:lastPrinted>
  <dcterms:created xsi:type="dcterms:W3CDTF">2016-07-12T17:04:03Z</dcterms:created>
  <dcterms:modified xsi:type="dcterms:W3CDTF">2019-02-20T04:59:29Z</dcterms:modified>
</cp:coreProperties>
</file>