
<file path=[Content_Types].xml><?xml version="1.0" encoding="utf-8"?>
<Types xmlns="http://schemas.openxmlformats.org/package/2006/content-types">
  <Default Extension="bin" ContentType="application/vnd.openxmlformats-officedocument.oleObject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31"/>
    <p:restoredTop sz="94523"/>
  </p:normalViewPr>
  <p:slideViewPr>
    <p:cSldViewPr snapToGrid="0" snapToObjects="1">
      <p:cViewPr varScale="1">
        <p:scale>
          <a:sx n="74" d="100"/>
          <a:sy n="74" d="100"/>
        </p:scale>
        <p:origin x="111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75517060367454"/>
          <c:y val="3.3954108868666906E-2"/>
          <c:w val="0.61228421878299699"/>
          <c:h val="0.792263423903690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Sheet2!$E$6</c:f>
              <c:strCache>
                <c:ptCount val="1"/>
                <c:pt idx="0">
                  <c:v>Positive serum B.cabali [expermintal infection]</c:v>
                </c:pt>
              </c:strCache>
            </c:strRef>
          </c:tx>
          <c:invertIfNegative val="0"/>
          <c:cat>
            <c:numRef>
              <c:f>Sheet2!$D$7:$D$16</c:f>
              <c:numCache>
                <c:formatCode>General</c:formatCode>
                <c:ptCount val="10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16</c:v>
                </c:pt>
                <c:pt idx="4">
                  <c:v>32</c:v>
                </c:pt>
                <c:pt idx="5">
                  <c:v>64</c:v>
                </c:pt>
                <c:pt idx="6">
                  <c:v>128</c:v>
                </c:pt>
                <c:pt idx="7">
                  <c:v>256</c:v>
                </c:pt>
                <c:pt idx="8">
                  <c:v>512</c:v>
                </c:pt>
                <c:pt idx="9">
                  <c:v>1024</c:v>
                </c:pt>
              </c:numCache>
            </c:numRef>
          </c:cat>
          <c:val>
            <c:numRef>
              <c:f>Sheet2!$E$7:$E$16</c:f>
              <c:numCache>
                <c:formatCode>General</c:formatCode>
                <c:ptCount val="10"/>
                <c:pt idx="0">
                  <c:v>1.4330000000000001</c:v>
                </c:pt>
                <c:pt idx="1">
                  <c:v>1.107</c:v>
                </c:pt>
                <c:pt idx="2">
                  <c:v>1.0029999999999999</c:v>
                </c:pt>
                <c:pt idx="3">
                  <c:v>0.93799999999999994</c:v>
                </c:pt>
                <c:pt idx="4">
                  <c:v>0.84499999999999997</c:v>
                </c:pt>
                <c:pt idx="5">
                  <c:v>0.84399999999999997</c:v>
                </c:pt>
                <c:pt idx="6">
                  <c:v>0.63300000000000001</c:v>
                </c:pt>
                <c:pt idx="7">
                  <c:v>0.35899999999999999</c:v>
                </c:pt>
                <c:pt idx="8">
                  <c:v>0.26700000000000002</c:v>
                </c:pt>
                <c:pt idx="9">
                  <c:v>0.19800000000000001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55-594C-92C7-AA19C30693E6}"/>
            </c:ext>
          </c:extLst>
        </c:ser>
        <c:ser>
          <c:idx val="1"/>
          <c:order val="1"/>
          <c:tx>
            <c:strRef>
              <c:f>Sheet2!$F$6</c:f>
              <c:strCache>
                <c:ptCount val="1"/>
                <c:pt idx="0">
                  <c:v>Positive serum from field infected animal diagnosed by IFA</c:v>
                </c:pt>
              </c:strCache>
            </c:strRef>
          </c:tx>
          <c:invertIfNegative val="0"/>
          <c:cat>
            <c:numRef>
              <c:f>Sheet2!$D$7:$D$16</c:f>
              <c:numCache>
                <c:formatCode>General</c:formatCode>
                <c:ptCount val="10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16</c:v>
                </c:pt>
                <c:pt idx="4">
                  <c:v>32</c:v>
                </c:pt>
                <c:pt idx="5">
                  <c:v>64</c:v>
                </c:pt>
                <c:pt idx="6">
                  <c:v>128</c:v>
                </c:pt>
                <c:pt idx="7">
                  <c:v>256</c:v>
                </c:pt>
                <c:pt idx="8">
                  <c:v>512</c:v>
                </c:pt>
                <c:pt idx="9">
                  <c:v>1024</c:v>
                </c:pt>
              </c:numCache>
            </c:numRef>
          </c:cat>
          <c:val>
            <c:numRef>
              <c:f>Sheet2!$F$7:$F$16</c:f>
              <c:numCache>
                <c:formatCode>General</c:formatCode>
                <c:ptCount val="10"/>
                <c:pt idx="0">
                  <c:v>1.3220000000000001</c:v>
                </c:pt>
                <c:pt idx="1">
                  <c:v>1.0860000000000001</c:v>
                </c:pt>
                <c:pt idx="2">
                  <c:v>0.98699999999999999</c:v>
                </c:pt>
                <c:pt idx="3">
                  <c:v>0.876</c:v>
                </c:pt>
                <c:pt idx="4">
                  <c:v>0.81</c:v>
                </c:pt>
                <c:pt idx="5">
                  <c:v>0.71099999999999997</c:v>
                </c:pt>
                <c:pt idx="6">
                  <c:v>0.6</c:v>
                </c:pt>
                <c:pt idx="7">
                  <c:v>0.42399999999999999</c:v>
                </c:pt>
                <c:pt idx="8">
                  <c:v>0.249</c:v>
                </c:pt>
                <c:pt idx="9">
                  <c:v>0.16900000000000001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55-594C-92C7-AA19C30693E6}"/>
            </c:ext>
          </c:extLst>
        </c:ser>
        <c:ser>
          <c:idx val="2"/>
          <c:order val="2"/>
          <c:tx>
            <c:strRef>
              <c:f>Sheet2!$G$6</c:f>
              <c:strCache>
                <c:ptCount val="1"/>
                <c:pt idx="0">
                  <c:v>Negative horse sera</c:v>
                </c:pt>
              </c:strCache>
            </c:strRef>
          </c:tx>
          <c:invertIfNegative val="0"/>
          <c:cat>
            <c:numRef>
              <c:f>Sheet2!$D$7:$D$16</c:f>
              <c:numCache>
                <c:formatCode>General</c:formatCode>
                <c:ptCount val="10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16</c:v>
                </c:pt>
                <c:pt idx="4">
                  <c:v>32</c:v>
                </c:pt>
                <c:pt idx="5">
                  <c:v>64</c:v>
                </c:pt>
                <c:pt idx="6">
                  <c:v>128</c:v>
                </c:pt>
                <c:pt idx="7">
                  <c:v>256</c:v>
                </c:pt>
                <c:pt idx="8">
                  <c:v>512</c:v>
                </c:pt>
                <c:pt idx="9">
                  <c:v>1024</c:v>
                </c:pt>
              </c:numCache>
            </c:numRef>
          </c:cat>
          <c:val>
            <c:numRef>
              <c:f>Sheet2!$G$7:$G$16</c:f>
              <c:numCache>
                <c:formatCode>General</c:formatCode>
                <c:ptCount val="10"/>
                <c:pt idx="0">
                  <c:v>0.63100000000000001</c:v>
                </c:pt>
                <c:pt idx="1">
                  <c:v>0.52800000000000002</c:v>
                </c:pt>
                <c:pt idx="2">
                  <c:v>0.46500000000000002</c:v>
                </c:pt>
                <c:pt idx="3">
                  <c:v>0.39800000000000002</c:v>
                </c:pt>
                <c:pt idx="4">
                  <c:v>0.35099999999999998</c:v>
                </c:pt>
                <c:pt idx="5">
                  <c:v>0.32400000000000001</c:v>
                </c:pt>
                <c:pt idx="6">
                  <c:v>0.23799999999999999</c:v>
                </c:pt>
                <c:pt idx="7">
                  <c:v>0.13900000000000001</c:v>
                </c:pt>
                <c:pt idx="8">
                  <c:v>9.9000000000000005E-2</c:v>
                </c:pt>
                <c:pt idx="9">
                  <c:v>9.4E-2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55-594C-92C7-AA19C3069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973056"/>
        <c:axId val="124974976"/>
      </c:barChart>
      <c:catAx>
        <c:axId val="1249730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b="1" i="0" baseline="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rSbp4 Protein serial dilution </a:t>
                </a:r>
                <a:endParaRPr lang="en-US" sz="120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30908754940115246"/>
              <c:y val="0.8921453040222835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24974976"/>
        <c:crosses val="autoZero"/>
        <c:auto val="1"/>
        <c:lblAlgn val="ctr"/>
        <c:lblOffset val="100"/>
        <c:noMultiLvlLbl val="0"/>
      </c:catAx>
      <c:valAx>
        <c:axId val="1249749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200" b="1" i="0" baseline="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Absorbance [OD]</a:t>
                </a:r>
                <a:endParaRPr lang="en-US" sz="1200" b="1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249730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B0654-0C50-2140-B24D-07D5E06C0175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08641-E581-074D-A2C4-AA39C1B55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521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61679-00E7-104A-AF69-D70BA2A61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76CBEC-6FC0-3D48-9377-6B9E06AD8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93B6A-BDEA-CF43-AE0E-EFB48AFAD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78A23-36D1-4445-A606-E1E0AF564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36679-3DB3-C143-8B0D-D8A16E8F2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6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6BF62-5129-6744-8E8D-7FFD5C595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5F7AFD-2490-9945-9E52-046600B60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3416B-3673-BE40-9A4C-2116B1567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DF8E4-067D-7049-9121-6DD87DAE7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17167-0B65-7B4B-942C-4AEF7404B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10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638248-32B9-6040-A949-6E47C74BEB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2D6AD-73DF-C242-9C7B-72C492CE4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781CC-EC7F-BE4D-81C5-1DA3DD098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EFD40-AC70-9447-90DD-585F4FF8C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820CD-4114-AA4E-8D39-7AF4CB73F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4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2FA5B-FFEA-6549-8896-2BE210B7F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770DD-A281-5641-95BF-863756D20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F20FD-713E-6049-85E6-85319646B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D23A3-6458-5D4F-A4B1-F6C0A83DC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77577-2A0B-094D-9ECC-E8CC86123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963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74FD-25ED-D841-934D-6574CA968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E6C30-D10C-7145-8C9A-88D8020F8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F1D97-9E5C-5441-B922-7E4053E31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8F5BD-521F-334A-BA44-A47EB4AE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8A86C-7BF1-8944-8753-AEEF546AB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34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44B0B-3A5B-0D4D-813E-13EED0A50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51C0B-D220-BD46-B613-7DE2F7F3B9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6EAB5-7557-9A40-8FAF-9CF2C41E3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D1B8C-C183-3F4C-871D-74976D175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9115A7-AF12-FC4B-ADBF-342BA83FF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37DA6F-C2F5-4548-9A9D-4E8AB5B8F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3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0FB33-9055-2A4E-99D4-B06318E0B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A8C5DC-F787-B248-B7D4-2B2A4787C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D57F1-71D5-1F45-860C-FBC40E389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120492-0AD3-2648-88E3-783E5DF516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117AC9-172F-4E40-AAC1-FD2B71BF1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8C3E8-1B83-0248-AF91-945D0BA7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A42BBD-5DFC-084A-8366-920441B6F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404762-F018-0749-8753-4D27EB5D6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27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5BD7A-CAFD-564A-8CF4-D0295DCC6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E98857-E7B0-9A48-8B62-1FAB600E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D574E-2345-5B4F-8544-090596BAE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AAD1B-EE54-C64A-B562-DF5DEE5B3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5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57B315-3388-5E47-9D1D-1D683C96F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4BB5C7-A9AD-6C46-843F-A4D1DAA22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0D82DE-1046-5144-9F26-1CDC1782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08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418DC-9629-E94B-A128-3702D1BCE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CFD57-CD8B-0A45-B7AC-EAB5E4DC4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C9D88F-C4C0-BE48-ADAC-8FDC8D35D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7529F3-59D0-684F-AFAA-7C8BF94FC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854EE-3C54-484A-BB1C-73BD55E2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81AEC-CF59-AD42-8D7F-799497E35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75A0F-C9D1-1A41-BEEA-D2E303A0D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FFAD9E-E4CE-6440-8576-730539CF88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B03129-C613-A24D-98C7-5A5DDD006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49F41F-6D56-C94D-A7F6-0A4ABFBB2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00AD5-0A9D-6349-A2B4-1CBCE3CD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F8682-31EE-D84F-B2B9-7BF61E16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1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6C49FB-41E7-504C-9615-7AAC7FCD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9148D-0683-8E45-85E7-CB1DBE82C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481C2-3739-C146-A053-BFD4AF2B80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6DB36-D018-0244-83E8-DF13A5B9C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0DF58-9895-5645-A201-3EF02CAA3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3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1.xm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9162FB7-FF75-4D46-B252-686AC3A1944E}"/>
              </a:ext>
            </a:extLst>
          </p:cNvPr>
          <p:cNvGrpSpPr/>
          <p:nvPr/>
        </p:nvGrpSpPr>
        <p:grpSpPr>
          <a:xfrm>
            <a:off x="1524001" y="43934"/>
            <a:ext cx="9009753" cy="5566891"/>
            <a:chOff x="1524001" y="43934"/>
            <a:chExt cx="9009753" cy="5566891"/>
          </a:xfrm>
        </p:grpSpPr>
        <p:sp>
          <p:nvSpPr>
            <p:cNvPr id="4" name="Rectangle 2"/>
            <p:cNvSpPr>
              <a:spLocks noChangeArrowheads="1"/>
            </p:cNvSpPr>
            <p:nvPr/>
          </p:nvSpPr>
          <p:spPr bwMode="auto">
            <a:xfrm>
              <a:off x="1524001" y="43934"/>
              <a:ext cx="18473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2241462" y="1676400"/>
              <a:ext cx="1492338" cy="2971800"/>
              <a:chOff x="381000" y="838200"/>
              <a:chExt cx="1492338" cy="2971800"/>
            </a:xfrm>
          </p:grpSpPr>
          <p:graphicFrame>
            <p:nvGraphicFramePr>
              <p:cNvPr id="5" name="Object 4"/>
              <p:cNvGraphicFramePr>
                <a:graphicFrameLocks noChangeAspect="1"/>
              </p:cNvGraphicFramePr>
              <p:nvPr/>
            </p:nvGraphicFramePr>
            <p:xfrm>
              <a:off x="866863" y="955675"/>
              <a:ext cx="701675" cy="27781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9" name="Bitmap Image" r:id="rId3" imgW="1228680" imgH="3009960" progId="Paint.Picture">
                      <p:embed/>
                    </p:oleObj>
                  </mc:Choice>
                  <mc:Fallback>
                    <p:oleObj name="Bitmap Image" r:id="rId3" imgW="1228680" imgH="3009960" progId="Paint.Picture">
                      <p:embed/>
                      <p:pic>
                        <p:nvPicPr>
                          <p:cNvPr id="5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66863" y="955675"/>
                            <a:ext cx="701675" cy="2778125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chemeClr val="tx1"/>
                            </a:solidFill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" name="Isosceles Triangle 8"/>
              <p:cNvSpPr/>
              <p:nvPr/>
            </p:nvSpPr>
            <p:spPr>
              <a:xfrm rot="16200000" flipV="1">
                <a:off x="756558" y="2582776"/>
                <a:ext cx="56561" cy="95251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Isosceles Triangle 10"/>
              <p:cNvSpPr/>
              <p:nvPr/>
            </p:nvSpPr>
            <p:spPr>
              <a:xfrm rot="16200000" flipV="1">
                <a:off x="766474" y="3116176"/>
                <a:ext cx="56561" cy="95251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Isosceles Triangle 12"/>
              <p:cNvSpPr/>
              <p:nvPr/>
            </p:nvSpPr>
            <p:spPr>
              <a:xfrm rot="16200000" flipV="1">
                <a:off x="752620" y="2353727"/>
                <a:ext cx="56561" cy="95251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02355" y="3318721"/>
                <a:ext cx="35458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414274" y="3014374"/>
                <a:ext cx="35458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81000" y="2666271"/>
                <a:ext cx="35458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81000" y="2465707"/>
                <a:ext cx="35458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400419" y="2232247"/>
                <a:ext cx="35458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</a:p>
            </p:txBody>
          </p:sp>
          <p:sp>
            <p:nvSpPr>
              <p:cNvPr id="19" name="Isosceles Triangle 18"/>
              <p:cNvSpPr/>
              <p:nvPr/>
            </p:nvSpPr>
            <p:spPr>
              <a:xfrm rot="16200000" flipV="1">
                <a:off x="743560" y="2170138"/>
                <a:ext cx="56561" cy="95251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390893" y="2080627"/>
                <a:ext cx="35458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1181818" y="975355"/>
                <a:ext cx="380370" cy="1715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1  2</a:t>
                </a: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414274" y="838200"/>
                <a:ext cx="1459064" cy="2971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aphicFrame>
          <p:nvGraphicFramePr>
            <p:cNvPr id="22" name="Chart 2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28577597"/>
                </p:ext>
              </p:extLst>
            </p:nvPr>
          </p:nvGraphicFramePr>
          <p:xfrm>
            <a:off x="3904354" y="1084068"/>
            <a:ext cx="6629400" cy="452675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2670374" y="697468"/>
              <a:ext cx="301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a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010400" y="697468"/>
              <a:ext cx="301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</p:grpSp>
      <p:sp>
        <p:nvSpPr>
          <p:cNvPr id="26" name="Isosceles Triangle 10">
            <a:extLst>
              <a:ext uri="{FF2B5EF4-FFF2-40B4-BE49-F238E27FC236}">
                <a16:creationId xmlns:a16="http://schemas.microsoft.com/office/drawing/2014/main" id="{BE02C5AB-A533-FF4D-B2F1-2F88DA04629F}"/>
              </a:ext>
            </a:extLst>
          </p:cNvPr>
          <p:cNvSpPr/>
          <p:nvPr/>
        </p:nvSpPr>
        <p:spPr>
          <a:xfrm rot="16200000" flipV="1">
            <a:off x="2622168" y="4263944"/>
            <a:ext cx="56561" cy="9525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10">
            <a:extLst>
              <a:ext uri="{FF2B5EF4-FFF2-40B4-BE49-F238E27FC236}">
                <a16:creationId xmlns:a16="http://schemas.microsoft.com/office/drawing/2014/main" id="{D24275A7-F1D6-3E46-B294-DFEC680A2B1C}"/>
              </a:ext>
            </a:extLst>
          </p:cNvPr>
          <p:cNvSpPr/>
          <p:nvPr/>
        </p:nvSpPr>
        <p:spPr>
          <a:xfrm rot="16200000" flipV="1">
            <a:off x="2622168" y="3621000"/>
            <a:ext cx="56561" cy="9525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05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17581</TotalTime>
  <Words>18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Bitmap Image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Alzan, Heba Fathy</dc:creator>
  <cp:lastModifiedBy>Alzan, Heba Fathy</cp:lastModifiedBy>
  <cp:revision>43</cp:revision>
  <dcterms:created xsi:type="dcterms:W3CDTF">2020-01-24T13:58:05Z</dcterms:created>
  <dcterms:modified xsi:type="dcterms:W3CDTF">2020-06-07T16:50:11Z</dcterms:modified>
</cp:coreProperties>
</file>