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69" r:id="rId3"/>
    <p:sldId id="268" r:id="rId4"/>
    <p:sldId id="270" r:id="rId5"/>
    <p:sldId id="271" r:id="rId6"/>
    <p:sldId id="259" r:id="rId7"/>
    <p:sldId id="258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00FF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1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bern\Desktop\CarynFiles\Leish_India_CARE\SAS\villages%20with%20digitized%20outbreak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bern\Desktop\CarynFiles\Leish_India_CARE\SAS\villages%20with%20digitized%20outbreak%20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bern\Desktop\CarynFiles\Leish_India_CARE\SAS\villages%20with%20digitized%20outbreak%20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bern\Desktop\CarynFiles\Leish_India_CARE\outbreak%20investigations\2020%20excel%20and%20figures\epi%20curves%20by%20village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Sheet4!$B$1</c:f>
              <c:strCache>
                <c:ptCount val="1"/>
                <c:pt idx="0">
                  <c:v>Chakka Majhauliya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Sheet4!$A$2:$A$19</c:f>
              <c:numCache>
                <c:formatCode>General</c:formatCode>
                <c:ptCount val="18"/>
                <c:pt idx="0">
                  <c:v>201703</c:v>
                </c:pt>
                <c:pt idx="1">
                  <c:v>201704</c:v>
                </c:pt>
                <c:pt idx="2">
                  <c:v>201705</c:v>
                </c:pt>
                <c:pt idx="3">
                  <c:v>201706</c:v>
                </c:pt>
                <c:pt idx="4">
                  <c:v>201707</c:v>
                </c:pt>
                <c:pt idx="5">
                  <c:v>201708</c:v>
                </c:pt>
                <c:pt idx="6">
                  <c:v>201709</c:v>
                </c:pt>
                <c:pt idx="7">
                  <c:v>201710</c:v>
                </c:pt>
                <c:pt idx="8">
                  <c:v>201711</c:v>
                </c:pt>
                <c:pt idx="9">
                  <c:v>201712</c:v>
                </c:pt>
                <c:pt idx="10">
                  <c:v>201801</c:v>
                </c:pt>
                <c:pt idx="11">
                  <c:v>201802</c:v>
                </c:pt>
                <c:pt idx="12">
                  <c:v>201803</c:v>
                </c:pt>
                <c:pt idx="13">
                  <c:v>201804</c:v>
                </c:pt>
                <c:pt idx="14">
                  <c:v>201805</c:v>
                </c:pt>
                <c:pt idx="15">
                  <c:v>201806</c:v>
                </c:pt>
                <c:pt idx="16">
                  <c:v>201807</c:v>
                </c:pt>
                <c:pt idx="17">
                  <c:v>201808</c:v>
                </c:pt>
              </c:numCache>
            </c:numRef>
          </c:cat>
          <c:val>
            <c:numRef>
              <c:f>Sheet4!$B$2:$B$19</c:f>
              <c:numCache>
                <c:formatCode>General</c:formatCode>
                <c:ptCount val="18"/>
                <c:pt idx="0">
                  <c:v>2</c:v>
                </c:pt>
                <c:pt idx="1">
                  <c:v>1</c:v>
                </c:pt>
                <c:pt idx="3">
                  <c:v>0</c:v>
                </c:pt>
                <c:pt idx="4">
                  <c:v>0</c:v>
                </c:pt>
                <c:pt idx="7">
                  <c:v>1</c:v>
                </c:pt>
                <c:pt idx="8">
                  <c:v>2</c:v>
                </c:pt>
                <c:pt idx="9">
                  <c:v>0</c:v>
                </c:pt>
                <c:pt idx="10">
                  <c:v>0</c:v>
                </c:pt>
                <c:pt idx="11">
                  <c:v>1</c:v>
                </c:pt>
                <c:pt idx="12">
                  <c:v>2</c:v>
                </c:pt>
                <c:pt idx="13">
                  <c:v>1</c:v>
                </c:pt>
                <c:pt idx="14">
                  <c:v>1</c:v>
                </c:pt>
                <c:pt idx="15">
                  <c:v>2</c:v>
                </c:pt>
                <c:pt idx="1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5D-48C4-85C4-E4FC44624497}"/>
            </c:ext>
          </c:extLst>
        </c:ser>
        <c:ser>
          <c:idx val="2"/>
          <c:order val="1"/>
          <c:tx>
            <c:strRef>
              <c:f>Sheet4!$C$1</c:f>
              <c:strCache>
                <c:ptCount val="1"/>
                <c:pt idx="0">
                  <c:v>Chakka Rasulpur</c:v>
                </c:pt>
              </c:strCache>
            </c:strRef>
          </c:tx>
          <c:spPr>
            <a:solidFill>
              <a:srgbClr val="0066FF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rgbClr val="0066F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5D-48C4-85C4-E4FC44624497}"/>
              </c:ext>
            </c:extLst>
          </c:dPt>
          <c:cat>
            <c:numRef>
              <c:f>Sheet4!$A$2:$A$19</c:f>
              <c:numCache>
                <c:formatCode>General</c:formatCode>
                <c:ptCount val="18"/>
                <c:pt idx="0">
                  <c:v>201703</c:v>
                </c:pt>
                <c:pt idx="1">
                  <c:v>201704</c:v>
                </c:pt>
                <c:pt idx="2">
                  <c:v>201705</c:v>
                </c:pt>
                <c:pt idx="3">
                  <c:v>201706</c:v>
                </c:pt>
                <c:pt idx="4">
                  <c:v>201707</c:v>
                </c:pt>
                <c:pt idx="5">
                  <c:v>201708</c:v>
                </c:pt>
                <c:pt idx="6">
                  <c:v>201709</c:v>
                </c:pt>
                <c:pt idx="7">
                  <c:v>201710</c:v>
                </c:pt>
                <c:pt idx="8">
                  <c:v>201711</c:v>
                </c:pt>
                <c:pt idx="9">
                  <c:v>201712</c:v>
                </c:pt>
                <c:pt idx="10">
                  <c:v>201801</c:v>
                </c:pt>
                <c:pt idx="11">
                  <c:v>201802</c:v>
                </c:pt>
                <c:pt idx="12">
                  <c:v>201803</c:v>
                </c:pt>
                <c:pt idx="13">
                  <c:v>201804</c:v>
                </c:pt>
                <c:pt idx="14">
                  <c:v>201805</c:v>
                </c:pt>
                <c:pt idx="15">
                  <c:v>201806</c:v>
                </c:pt>
                <c:pt idx="16">
                  <c:v>201807</c:v>
                </c:pt>
                <c:pt idx="17">
                  <c:v>201808</c:v>
                </c:pt>
              </c:numCache>
            </c:numRef>
          </c:cat>
          <c:val>
            <c:numRef>
              <c:f>Sheet4!$C$2:$C$19</c:f>
              <c:numCache>
                <c:formatCode>General</c:formatCode>
                <c:ptCount val="18"/>
                <c:pt idx="0">
                  <c:v>1</c:v>
                </c:pt>
                <c:pt idx="1">
                  <c:v>0</c:v>
                </c:pt>
                <c:pt idx="3">
                  <c:v>1</c:v>
                </c:pt>
                <c:pt idx="4">
                  <c:v>1</c:v>
                </c:pt>
                <c:pt idx="7">
                  <c:v>0</c:v>
                </c:pt>
                <c:pt idx="8">
                  <c:v>4</c:v>
                </c:pt>
                <c:pt idx="9">
                  <c:v>2</c:v>
                </c:pt>
                <c:pt idx="10">
                  <c:v>2</c:v>
                </c:pt>
                <c:pt idx="11">
                  <c:v>0</c:v>
                </c:pt>
                <c:pt idx="12">
                  <c:v>0</c:v>
                </c:pt>
                <c:pt idx="13">
                  <c:v>2</c:v>
                </c:pt>
                <c:pt idx="14">
                  <c:v>1</c:v>
                </c:pt>
                <c:pt idx="15">
                  <c:v>1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A5D-48C4-85C4-E4FC44624497}"/>
            </c:ext>
          </c:extLst>
        </c:ser>
        <c:ser>
          <c:idx val="3"/>
          <c:order val="2"/>
          <c:tx>
            <c:strRef>
              <c:f>Sheet4!$D$1</c:f>
              <c:strCache>
                <c:ptCount val="1"/>
                <c:pt idx="0">
                  <c:v>Panapur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Sheet4!$A$2:$A$19</c:f>
              <c:numCache>
                <c:formatCode>General</c:formatCode>
                <c:ptCount val="18"/>
                <c:pt idx="0">
                  <c:v>201703</c:v>
                </c:pt>
                <c:pt idx="1">
                  <c:v>201704</c:v>
                </c:pt>
                <c:pt idx="2">
                  <c:v>201705</c:v>
                </c:pt>
                <c:pt idx="3">
                  <c:v>201706</c:v>
                </c:pt>
                <c:pt idx="4">
                  <c:v>201707</c:v>
                </c:pt>
                <c:pt idx="5">
                  <c:v>201708</c:v>
                </c:pt>
                <c:pt idx="6">
                  <c:v>201709</c:v>
                </c:pt>
                <c:pt idx="7">
                  <c:v>201710</c:v>
                </c:pt>
                <c:pt idx="8">
                  <c:v>201711</c:v>
                </c:pt>
                <c:pt idx="9">
                  <c:v>201712</c:v>
                </c:pt>
                <c:pt idx="10">
                  <c:v>201801</c:v>
                </c:pt>
                <c:pt idx="11">
                  <c:v>201802</c:v>
                </c:pt>
                <c:pt idx="12">
                  <c:v>201803</c:v>
                </c:pt>
                <c:pt idx="13">
                  <c:v>201804</c:v>
                </c:pt>
                <c:pt idx="14">
                  <c:v>201805</c:v>
                </c:pt>
                <c:pt idx="15">
                  <c:v>201806</c:v>
                </c:pt>
                <c:pt idx="16">
                  <c:v>201807</c:v>
                </c:pt>
                <c:pt idx="17">
                  <c:v>201808</c:v>
                </c:pt>
              </c:numCache>
            </c:numRef>
          </c:cat>
          <c:val>
            <c:numRef>
              <c:f>Sheet4!$D$2:$D$19</c:f>
              <c:numCache>
                <c:formatCode>General</c:formatCode>
                <c:ptCount val="18"/>
                <c:pt idx="0">
                  <c:v>0</c:v>
                </c:pt>
                <c:pt idx="1">
                  <c:v>0</c:v>
                </c:pt>
                <c:pt idx="3">
                  <c:v>0</c:v>
                </c:pt>
                <c:pt idx="4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2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5D-48C4-85C4-E4FC446244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8"/>
        <c:axId val="208643656"/>
        <c:axId val="208642016"/>
      </c:barChart>
      <c:catAx>
        <c:axId val="208643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642016"/>
        <c:crosses val="autoZero"/>
        <c:auto val="1"/>
        <c:lblAlgn val="ctr"/>
        <c:lblOffset val="100"/>
        <c:noMultiLvlLbl val="0"/>
      </c:catAx>
      <c:valAx>
        <c:axId val="208642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64365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121085833299764"/>
          <c:y val="9.4311590508879689E-2"/>
          <c:w val="0.25826199775786562"/>
          <c:h val="0.191222944946246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'Purnia village epicurves'!$B$1</c:f>
              <c:strCache>
                <c:ptCount val="1"/>
                <c:pt idx="0">
                  <c:v>Bhamath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'Purnia village epicurves'!$A$2:$A$32</c:f>
              <c:numCache>
                <c:formatCode>General</c:formatCode>
                <c:ptCount val="31"/>
                <c:pt idx="0">
                  <c:v>201701</c:v>
                </c:pt>
                <c:pt idx="1">
                  <c:v>201702</c:v>
                </c:pt>
                <c:pt idx="2">
                  <c:v>201703</c:v>
                </c:pt>
                <c:pt idx="3">
                  <c:v>201704</c:v>
                </c:pt>
                <c:pt idx="4">
                  <c:v>201705</c:v>
                </c:pt>
                <c:pt idx="5">
                  <c:v>201706</c:v>
                </c:pt>
                <c:pt idx="6">
                  <c:v>201707</c:v>
                </c:pt>
                <c:pt idx="7">
                  <c:v>201708</c:v>
                </c:pt>
                <c:pt idx="8">
                  <c:v>201709</c:v>
                </c:pt>
                <c:pt idx="9">
                  <c:v>201710</c:v>
                </c:pt>
                <c:pt idx="10">
                  <c:v>201711</c:v>
                </c:pt>
                <c:pt idx="11">
                  <c:v>201712</c:v>
                </c:pt>
                <c:pt idx="12">
                  <c:v>201801</c:v>
                </c:pt>
                <c:pt idx="13">
                  <c:v>201802</c:v>
                </c:pt>
                <c:pt idx="14">
                  <c:v>201803</c:v>
                </c:pt>
                <c:pt idx="15">
                  <c:v>201804</c:v>
                </c:pt>
                <c:pt idx="16">
                  <c:v>201805</c:v>
                </c:pt>
                <c:pt idx="17">
                  <c:v>201806</c:v>
                </c:pt>
                <c:pt idx="18">
                  <c:v>201807</c:v>
                </c:pt>
                <c:pt idx="19">
                  <c:v>201808</c:v>
                </c:pt>
                <c:pt idx="20">
                  <c:v>201809</c:v>
                </c:pt>
                <c:pt idx="21">
                  <c:v>201810</c:v>
                </c:pt>
                <c:pt idx="22">
                  <c:v>201811</c:v>
                </c:pt>
                <c:pt idx="23">
                  <c:v>201812</c:v>
                </c:pt>
                <c:pt idx="24">
                  <c:v>201901</c:v>
                </c:pt>
                <c:pt idx="25">
                  <c:v>201902</c:v>
                </c:pt>
                <c:pt idx="26">
                  <c:v>201903</c:v>
                </c:pt>
                <c:pt idx="27">
                  <c:v>201904</c:v>
                </c:pt>
                <c:pt idx="28">
                  <c:v>201905</c:v>
                </c:pt>
                <c:pt idx="29">
                  <c:v>201906</c:v>
                </c:pt>
                <c:pt idx="30">
                  <c:v>201907</c:v>
                </c:pt>
              </c:numCache>
            </c:numRef>
          </c:cat>
          <c:val>
            <c:numRef>
              <c:f>'Purnia village epicurves'!$B$2:$B$32</c:f>
              <c:numCache>
                <c:formatCode>General</c:formatCode>
                <c:ptCount val="31"/>
                <c:pt idx="0">
                  <c:v>1</c:v>
                </c:pt>
                <c:pt idx="2">
                  <c:v>0</c:v>
                </c:pt>
                <c:pt idx="4">
                  <c:v>0</c:v>
                </c:pt>
                <c:pt idx="6">
                  <c:v>0</c:v>
                </c:pt>
                <c:pt idx="8">
                  <c:v>0</c:v>
                </c:pt>
                <c:pt idx="11">
                  <c:v>1</c:v>
                </c:pt>
                <c:pt idx="12">
                  <c:v>1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EA-47A3-9A32-8D1CEC1F6C0C}"/>
            </c:ext>
          </c:extLst>
        </c:ser>
        <c:ser>
          <c:idx val="2"/>
          <c:order val="1"/>
          <c:tx>
            <c:strRef>
              <c:f>'Purnia village epicurves'!$C$1</c:f>
              <c:strCache>
                <c:ptCount val="1"/>
                <c:pt idx="0">
                  <c:v>Binowagram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'Purnia village epicurves'!$A$2:$A$32</c:f>
              <c:numCache>
                <c:formatCode>General</c:formatCode>
                <c:ptCount val="31"/>
                <c:pt idx="0">
                  <c:v>201701</c:v>
                </c:pt>
                <c:pt idx="1">
                  <c:v>201702</c:v>
                </c:pt>
                <c:pt idx="2">
                  <c:v>201703</c:v>
                </c:pt>
                <c:pt idx="3">
                  <c:v>201704</c:v>
                </c:pt>
                <c:pt idx="4">
                  <c:v>201705</c:v>
                </c:pt>
                <c:pt idx="5">
                  <c:v>201706</c:v>
                </c:pt>
                <c:pt idx="6">
                  <c:v>201707</c:v>
                </c:pt>
                <c:pt idx="7">
                  <c:v>201708</c:v>
                </c:pt>
                <c:pt idx="8">
                  <c:v>201709</c:v>
                </c:pt>
                <c:pt idx="9">
                  <c:v>201710</c:v>
                </c:pt>
                <c:pt idx="10">
                  <c:v>201711</c:v>
                </c:pt>
                <c:pt idx="11">
                  <c:v>201712</c:v>
                </c:pt>
                <c:pt idx="12">
                  <c:v>201801</c:v>
                </c:pt>
                <c:pt idx="13">
                  <c:v>201802</c:v>
                </c:pt>
                <c:pt idx="14">
                  <c:v>201803</c:v>
                </c:pt>
                <c:pt idx="15">
                  <c:v>201804</c:v>
                </c:pt>
                <c:pt idx="16">
                  <c:v>201805</c:v>
                </c:pt>
                <c:pt idx="17">
                  <c:v>201806</c:v>
                </c:pt>
                <c:pt idx="18">
                  <c:v>201807</c:v>
                </c:pt>
                <c:pt idx="19">
                  <c:v>201808</c:v>
                </c:pt>
                <c:pt idx="20">
                  <c:v>201809</c:v>
                </c:pt>
                <c:pt idx="21">
                  <c:v>201810</c:v>
                </c:pt>
                <c:pt idx="22">
                  <c:v>201811</c:v>
                </c:pt>
                <c:pt idx="23">
                  <c:v>201812</c:v>
                </c:pt>
                <c:pt idx="24">
                  <c:v>201901</c:v>
                </c:pt>
                <c:pt idx="25">
                  <c:v>201902</c:v>
                </c:pt>
                <c:pt idx="26">
                  <c:v>201903</c:v>
                </c:pt>
                <c:pt idx="27">
                  <c:v>201904</c:v>
                </c:pt>
                <c:pt idx="28">
                  <c:v>201905</c:v>
                </c:pt>
                <c:pt idx="29">
                  <c:v>201906</c:v>
                </c:pt>
                <c:pt idx="30">
                  <c:v>201907</c:v>
                </c:pt>
              </c:numCache>
            </c:numRef>
          </c:cat>
          <c:val>
            <c:numRef>
              <c:f>'Purnia village epicurves'!$C$2:$C$32</c:f>
              <c:numCache>
                <c:formatCode>General</c:formatCode>
                <c:ptCount val="31"/>
                <c:pt idx="0">
                  <c:v>1</c:v>
                </c:pt>
                <c:pt idx="2">
                  <c:v>1</c:v>
                </c:pt>
                <c:pt idx="4">
                  <c:v>1</c:v>
                </c:pt>
                <c:pt idx="6">
                  <c:v>1</c:v>
                </c:pt>
                <c:pt idx="8">
                  <c:v>1</c:v>
                </c:pt>
                <c:pt idx="11">
                  <c:v>0</c:v>
                </c:pt>
                <c:pt idx="12">
                  <c:v>0</c:v>
                </c:pt>
                <c:pt idx="14">
                  <c:v>2</c:v>
                </c:pt>
                <c:pt idx="15">
                  <c:v>4</c:v>
                </c:pt>
                <c:pt idx="16">
                  <c:v>6</c:v>
                </c:pt>
                <c:pt idx="17">
                  <c:v>3</c:v>
                </c:pt>
                <c:pt idx="18">
                  <c:v>2</c:v>
                </c:pt>
                <c:pt idx="19">
                  <c:v>1</c:v>
                </c:pt>
                <c:pt idx="21">
                  <c:v>1</c:v>
                </c:pt>
                <c:pt idx="22">
                  <c:v>3</c:v>
                </c:pt>
                <c:pt idx="23">
                  <c:v>2</c:v>
                </c:pt>
                <c:pt idx="24">
                  <c:v>1</c:v>
                </c:pt>
                <c:pt idx="25">
                  <c:v>0</c:v>
                </c:pt>
                <c:pt idx="26">
                  <c:v>0</c:v>
                </c:pt>
                <c:pt idx="28">
                  <c:v>1</c:v>
                </c:pt>
                <c:pt idx="29">
                  <c:v>1</c:v>
                </c:pt>
                <c:pt idx="3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EA-47A3-9A32-8D1CEC1F6C0C}"/>
            </c:ext>
          </c:extLst>
        </c:ser>
        <c:ser>
          <c:idx val="3"/>
          <c:order val="2"/>
          <c:tx>
            <c:strRef>
              <c:f>'Purnia village epicurves'!$D$1</c:f>
              <c:strCache>
                <c:ptCount val="1"/>
                <c:pt idx="0">
                  <c:v>Pansohi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'Purnia village epicurves'!$A$2:$A$32</c:f>
              <c:numCache>
                <c:formatCode>General</c:formatCode>
                <c:ptCount val="31"/>
                <c:pt idx="0">
                  <c:v>201701</c:v>
                </c:pt>
                <c:pt idx="1">
                  <c:v>201702</c:v>
                </c:pt>
                <c:pt idx="2">
                  <c:v>201703</c:v>
                </c:pt>
                <c:pt idx="3">
                  <c:v>201704</c:v>
                </c:pt>
                <c:pt idx="4">
                  <c:v>201705</c:v>
                </c:pt>
                <c:pt idx="5">
                  <c:v>201706</c:v>
                </c:pt>
                <c:pt idx="6">
                  <c:v>201707</c:v>
                </c:pt>
                <c:pt idx="7">
                  <c:v>201708</c:v>
                </c:pt>
                <c:pt idx="8">
                  <c:v>201709</c:v>
                </c:pt>
                <c:pt idx="9">
                  <c:v>201710</c:v>
                </c:pt>
                <c:pt idx="10">
                  <c:v>201711</c:v>
                </c:pt>
                <c:pt idx="11">
                  <c:v>201712</c:v>
                </c:pt>
                <c:pt idx="12">
                  <c:v>201801</c:v>
                </c:pt>
                <c:pt idx="13">
                  <c:v>201802</c:v>
                </c:pt>
                <c:pt idx="14">
                  <c:v>201803</c:v>
                </c:pt>
                <c:pt idx="15">
                  <c:v>201804</c:v>
                </c:pt>
                <c:pt idx="16">
                  <c:v>201805</c:v>
                </c:pt>
                <c:pt idx="17">
                  <c:v>201806</c:v>
                </c:pt>
                <c:pt idx="18">
                  <c:v>201807</c:v>
                </c:pt>
                <c:pt idx="19">
                  <c:v>201808</c:v>
                </c:pt>
                <c:pt idx="20">
                  <c:v>201809</c:v>
                </c:pt>
                <c:pt idx="21">
                  <c:v>201810</c:v>
                </c:pt>
                <c:pt idx="22">
                  <c:v>201811</c:v>
                </c:pt>
                <c:pt idx="23">
                  <c:v>201812</c:v>
                </c:pt>
                <c:pt idx="24">
                  <c:v>201901</c:v>
                </c:pt>
                <c:pt idx="25">
                  <c:v>201902</c:v>
                </c:pt>
                <c:pt idx="26">
                  <c:v>201903</c:v>
                </c:pt>
                <c:pt idx="27">
                  <c:v>201904</c:v>
                </c:pt>
                <c:pt idx="28">
                  <c:v>201905</c:v>
                </c:pt>
                <c:pt idx="29">
                  <c:v>201906</c:v>
                </c:pt>
                <c:pt idx="30">
                  <c:v>201907</c:v>
                </c:pt>
              </c:numCache>
            </c:numRef>
          </c:cat>
          <c:val>
            <c:numRef>
              <c:f>'Purnia village epicurves'!$D$2:$D$32</c:f>
              <c:numCache>
                <c:formatCode>General</c:formatCode>
                <c:ptCount val="31"/>
                <c:pt idx="0">
                  <c:v>0</c:v>
                </c:pt>
                <c:pt idx="2">
                  <c:v>0</c:v>
                </c:pt>
                <c:pt idx="4">
                  <c:v>0</c:v>
                </c:pt>
                <c:pt idx="6">
                  <c:v>0</c:v>
                </c:pt>
                <c:pt idx="8">
                  <c:v>0</c:v>
                </c:pt>
                <c:pt idx="11">
                  <c:v>0</c:v>
                </c:pt>
                <c:pt idx="12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3</c:v>
                </c:pt>
                <c:pt idx="17">
                  <c:v>1</c:v>
                </c:pt>
                <c:pt idx="18">
                  <c:v>0</c:v>
                </c:pt>
                <c:pt idx="19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1</c:v>
                </c:pt>
                <c:pt idx="24">
                  <c:v>1</c:v>
                </c:pt>
                <c:pt idx="25">
                  <c:v>1</c:v>
                </c:pt>
                <c:pt idx="26">
                  <c:v>1</c:v>
                </c:pt>
                <c:pt idx="28">
                  <c:v>0</c:v>
                </c:pt>
                <c:pt idx="29">
                  <c:v>1</c:v>
                </c:pt>
                <c:pt idx="3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1EA-47A3-9A32-8D1CEC1F6C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axId val="195117720"/>
        <c:axId val="195120016"/>
      </c:barChart>
      <c:catAx>
        <c:axId val="195117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120016"/>
        <c:crosses val="autoZero"/>
        <c:auto val="1"/>
        <c:lblAlgn val="ctr"/>
        <c:lblOffset val="100"/>
        <c:noMultiLvlLbl val="0"/>
      </c:catAx>
      <c:valAx>
        <c:axId val="195120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5117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7106502116786957"/>
          <c:y val="0.1247528101672382"/>
          <c:w val="0.18035073169242224"/>
          <c:h val="0.187179052610887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277121609798772E-2"/>
          <c:y val="7.6354257801108188E-2"/>
          <c:w val="0.88672025371828522"/>
          <c:h val="0.7071253253385168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'Saran Jitwarpur'!$B$1</c:f>
              <c:strCache>
                <c:ptCount val="1"/>
                <c:pt idx="0">
                  <c:v>N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'Saran Jitwarpur'!$A$2:$A$84</c:f>
              <c:numCache>
                <c:formatCode>General</c:formatCode>
                <c:ptCount val="83"/>
                <c:pt idx="0">
                  <c:v>201202</c:v>
                </c:pt>
                <c:pt idx="1">
                  <c:v>201203</c:v>
                </c:pt>
                <c:pt idx="2">
                  <c:v>201204</c:v>
                </c:pt>
                <c:pt idx="3">
                  <c:v>201205</c:v>
                </c:pt>
                <c:pt idx="4">
                  <c:v>201206</c:v>
                </c:pt>
                <c:pt idx="5">
                  <c:v>201207</c:v>
                </c:pt>
                <c:pt idx="6">
                  <c:v>201208</c:v>
                </c:pt>
                <c:pt idx="7">
                  <c:v>201209</c:v>
                </c:pt>
                <c:pt idx="8">
                  <c:v>201210</c:v>
                </c:pt>
                <c:pt idx="9">
                  <c:v>201211</c:v>
                </c:pt>
                <c:pt idx="10">
                  <c:v>201212</c:v>
                </c:pt>
                <c:pt idx="11">
                  <c:v>201301</c:v>
                </c:pt>
                <c:pt idx="12">
                  <c:v>201302</c:v>
                </c:pt>
                <c:pt idx="13">
                  <c:v>201303</c:v>
                </c:pt>
                <c:pt idx="14">
                  <c:v>201304</c:v>
                </c:pt>
                <c:pt idx="15">
                  <c:v>201305</c:v>
                </c:pt>
                <c:pt idx="16">
                  <c:v>201306</c:v>
                </c:pt>
                <c:pt idx="17">
                  <c:v>201307</c:v>
                </c:pt>
                <c:pt idx="18">
                  <c:v>201308</c:v>
                </c:pt>
                <c:pt idx="19">
                  <c:v>201309</c:v>
                </c:pt>
                <c:pt idx="20">
                  <c:v>201310</c:v>
                </c:pt>
                <c:pt idx="21">
                  <c:v>201311</c:v>
                </c:pt>
                <c:pt idx="22">
                  <c:v>201312</c:v>
                </c:pt>
                <c:pt idx="23">
                  <c:v>201401</c:v>
                </c:pt>
                <c:pt idx="24">
                  <c:v>201402</c:v>
                </c:pt>
                <c:pt idx="25">
                  <c:v>201403</c:v>
                </c:pt>
                <c:pt idx="26">
                  <c:v>201404</c:v>
                </c:pt>
                <c:pt idx="27">
                  <c:v>201405</c:v>
                </c:pt>
                <c:pt idx="28">
                  <c:v>201406</c:v>
                </c:pt>
                <c:pt idx="29">
                  <c:v>201407</c:v>
                </c:pt>
                <c:pt idx="30">
                  <c:v>201408</c:v>
                </c:pt>
                <c:pt idx="31">
                  <c:v>201409</c:v>
                </c:pt>
                <c:pt idx="32">
                  <c:v>201410</c:v>
                </c:pt>
                <c:pt idx="33">
                  <c:v>201411</c:v>
                </c:pt>
                <c:pt idx="34">
                  <c:v>201412</c:v>
                </c:pt>
                <c:pt idx="35">
                  <c:v>201501</c:v>
                </c:pt>
                <c:pt idx="36">
                  <c:v>201502</c:v>
                </c:pt>
                <c:pt idx="37">
                  <c:v>201503</c:v>
                </c:pt>
                <c:pt idx="38">
                  <c:v>201504</c:v>
                </c:pt>
                <c:pt idx="39">
                  <c:v>201505</c:v>
                </c:pt>
                <c:pt idx="40">
                  <c:v>201506</c:v>
                </c:pt>
                <c:pt idx="41">
                  <c:v>201507</c:v>
                </c:pt>
                <c:pt idx="42">
                  <c:v>201508</c:v>
                </c:pt>
                <c:pt idx="43">
                  <c:v>201509</c:v>
                </c:pt>
                <c:pt idx="44">
                  <c:v>201510</c:v>
                </c:pt>
                <c:pt idx="45">
                  <c:v>201511</c:v>
                </c:pt>
                <c:pt idx="46">
                  <c:v>201512</c:v>
                </c:pt>
                <c:pt idx="47">
                  <c:v>201601</c:v>
                </c:pt>
                <c:pt idx="48">
                  <c:v>201602</c:v>
                </c:pt>
                <c:pt idx="49">
                  <c:v>201603</c:v>
                </c:pt>
                <c:pt idx="50">
                  <c:v>201604</c:v>
                </c:pt>
                <c:pt idx="51">
                  <c:v>201605</c:v>
                </c:pt>
                <c:pt idx="52">
                  <c:v>201606</c:v>
                </c:pt>
                <c:pt idx="53">
                  <c:v>201607</c:v>
                </c:pt>
                <c:pt idx="54">
                  <c:v>201608</c:v>
                </c:pt>
                <c:pt idx="55">
                  <c:v>201609</c:v>
                </c:pt>
                <c:pt idx="56">
                  <c:v>201610</c:v>
                </c:pt>
                <c:pt idx="57">
                  <c:v>201611</c:v>
                </c:pt>
                <c:pt idx="58">
                  <c:v>201612</c:v>
                </c:pt>
                <c:pt idx="59">
                  <c:v>201701</c:v>
                </c:pt>
                <c:pt idx="60">
                  <c:v>201702</c:v>
                </c:pt>
                <c:pt idx="61">
                  <c:v>201703</c:v>
                </c:pt>
                <c:pt idx="62">
                  <c:v>201704</c:v>
                </c:pt>
                <c:pt idx="63">
                  <c:v>201705</c:v>
                </c:pt>
                <c:pt idx="64">
                  <c:v>201706</c:v>
                </c:pt>
                <c:pt idx="65">
                  <c:v>201707</c:v>
                </c:pt>
                <c:pt idx="66">
                  <c:v>201708</c:v>
                </c:pt>
                <c:pt idx="67">
                  <c:v>201709</c:v>
                </c:pt>
                <c:pt idx="68">
                  <c:v>201710</c:v>
                </c:pt>
                <c:pt idx="69">
                  <c:v>201711</c:v>
                </c:pt>
                <c:pt idx="70">
                  <c:v>201712</c:v>
                </c:pt>
                <c:pt idx="71">
                  <c:v>201801</c:v>
                </c:pt>
                <c:pt idx="72">
                  <c:v>201802</c:v>
                </c:pt>
                <c:pt idx="73">
                  <c:v>201803</c:v>
                </c:pt>
                <c:pt idx="74">
                  <c:v>201804</c:v>
                </c:pt>
                <c:pt idx="75">
                  <c:v>201805</c:v>
                </c:pt>
                <c:pt idx="76">
                  <c:v>201806</c:v>
                </c:pt>
                <c:pt idx="77">
                  <c:v>201807</c:v>
                </c:pt>
                <c:pt idx="78">
                  <c:v>201808</c:v>
                </c:pt>
                <c:pt idx="79">
                  <c:v>201809</c:v>
                </c:pt>
                <c:pt idx="80">
                  <c:v>201810</c:v>
                </c:pt>
                <c:pt idx="81">
                  <c:v>201811</c:v>
                </c:pt>
                <c:pt idx="82">
                  <c:v>201812</c:v>
                </c:pt>
              </c:numCache>
            </c:numRef>
          </c:cat>
          <c:val>
            <c:numRef>
              <c:f>'Saran Jitwarpur'!$B$2:$B$84</c:f>
              <c:numCache>
                <c:formatCode>General</c:formatCode>
                <c:ptCount val="83"/>
                <c:pt idx="0">
                  <c:v>1</c:v>
                </c:pt>
                <c:pt idx="15">
                  <c:v>1</c:v>
                </c:pt>
                <c:pt idx="26">
                  <c:v>1</c:v>
                </c:pt>
                <c:pt idx="35">
                  <c:v>1</c:v>
                </c:pt>
                <c:pt idx="39">
                  <c:v>1</c:v>
                </c:pt>
                <c:pt idx="64">
                  <c:v>1</c:v>
                </c:pt>
                <c:pt idx="70">
                  <c:v>2</c:v>
                </c:pt>
                <c:pt idx="71">
                  <c:v>1</c:v>
                </c:pt>
                <c:pt idx="72">
                  <c:v>1</c:v>
                </c:pt>
                <c:pt idx="73">
                  <c:v>2</c:v>
                </c:pt>
                <c:pt idx="74">
                  <c:v>4</c:v>
                </c:pt>
                <c:pt idx="75">
                  <c:v>1</c:v>
                </c:pt>
                <c:pt idx="76">
                  <c:v>1</c:v>
                </c:pt>
                <c:pt idx="77">
                  <c:v>2</c:v>
                </c:pt>
                <c:pt idx="79">
                  <c:v>1</c:v>
                </c:pt>
                <c:pt idx="80">
                  <c:v>2</c:v>
                </c:pt>
                <c:pt idx="81">
                  <c:v>1</c:v>
                </c:pt>
                <c:pt idx="8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4C-4FA2-AD43-9B69F9B589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"/>
        <c:axId val="202352000"/>
        <c:axId val="202350032"/>
      </c:barChart>
      <c:catAx>
        <c:axId val="202352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350032"/>
        <c:crosses val="autoZero"/>
        <c:auto val="1"/>
        <c:lblAlgn val="ctr"/>
        <c:lblOffset val="100"/>
        <c:noMultiLvlLbl val="0"/>
      </c:catAx>
      <c:valAx>
        <c:axId val="202350032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35200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3577701274584149E-2"/>
          <c:y val="2.4164466816609741E-2"/>
          <c:w val="0.94676165954758662"/>
          <c:h val="0.8028387665418019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Saharsa!$B$1</c:f>
              <c:strCache>
                <c:ptCount val="1"/>
                <c:pt idx="0">
                  <c:v>Rasalpur</c:v>
                </c:pt>
              </c:strCache>
            </c:strRef>
          </c:tx>
          <c:spPr>
            <a:solidFill>
              <a:srgbClr val="0066FF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Saharsa!$A$2:$A$18</c:f>
              <c:numCache>
                <c:formatCode>General</c:formatCode>
                <c:ptCount val="17"/>
                <c:pt idx="0">
                  <c:v>201801</c:v>
                </c:pt>
                <c:pt idx="1">
                  <c:v>201802</c:v>
                </c:pt>
                <c:pt idx="2">
                  <c:v>201803</c:v>
                </c:pt>
                <c:pt idx="3">
                  <c:v>201804</c:v>
                </c:pt>
                <c:pt idx="4">
                  <c:v>201805</c:v>
                </c:pt>
                <c:pt idx="5">
                  <c:v>201806</c:v>
                </c:pt>
                <c:pt idx="6">
                  <c:v>201807</c:v>
                </c:pt>
                <c:pt idx="7">
                  <c:v>201808</c:v>
                </c:pt>
                <c:pt idx="8">
                  <c:v>201809</c:v>
                </c:pt>
                <c:pt idx="9">
                  <c:v>201810</c:v>
                </c:pt>
                <c:pt idx="10">
                  <c:v>201811</c:v>
                </c:pt>
                <c:pt idx="11">
                  <c:v>201812</c:v>
                </c:pt>
                <c:pt idx="12">
                  <c:v>201813</c:v>
                </c:pt>
                <c:pt idx="13">
                  <c:v>201814</c:v>
                </c:pt>
                <c:pt idx="14">
                  <c:v>201815</c:v>
                </c:pt>
                <c:pt idx="15">
                  <c:v>201904</c:v>
                </c:pt>
                <c:pt idx="16">
                  <c:v>201905</c:v>
                </c:pt>
              </c:numCache>
            </c:numRef>
          </c:cat>
          <c:val>
            <c:numRef>
              <c:f>Saharsa!$B$2:$B$18</c:f>
              <c:numCache>
                <c:formatCode>General</c:formatCode>
                <c:ptCount val="17"/>
                <c:pt idx="0">
                  <c:v>0</c:v>
                </c:pt>
                <c:pt idx="2">
                  <c:v>5</c:v>
                </c:pt>
                <c:pt idx="4">
                  <c:v>5</c:v>
                </c:pt>
                <c:pt idx="5">
                  <c:v>2</c:v>
                </c:pt>
                <c:pt idx="8">
                  <c:v>2</c:v>
                </c:pt>
                <c:pt idx="15">
                  <c:v>0</c:v>
                </c:pt>
                <c:pt idx="1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31-45F3-8C77-561064965382}"/>
            </c:ext>
          </c:extLst>
        </c:ser>
        <c:ser>
          <c:idx val="2"/>
          <c:order val="1"/>
          <c:tx>
            <c:strRef>
              <c:f>Saharsa!$C$1</c:f>
              <c:strCache>
                <c:ptCount val="1"/>
                <c:pt idx="0">
                  <c:v>Thanwar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Saharsa!$A$2:$A$18</c:f>
              <c:numCache>
                <c:formatCode>General</c:formatCode>
                <c:ptCount val="17"/>
                <c:pt idx="0">
                  <c:v>201801</c:v>
                </c:pt>
                <c:pt idx="1">
                  <c:v>201802</c:v>
                </c:pt>
                <c:pt idx="2">
                  <c:v>201803</c:v>
                </c:pt>
                <c:pt idx="3">
                  <c:v>201804</c:v>
                </c:pt>
                <c:pt idx="4">
                  <c:v>201805</c:v>
                </c:pt>
                <c:pt idx="5">
                  <c:v>201806</c:v>
                </c:pt>
                <c:pt idx="6">
                  <c:v>201807</c:v>
                </c:pt>
                <c:pt idx="7">
                  <c:v>201808</c:v>
                </c:pt>
                <c:pt idx="8">
                  <c:v>201809</c:v>
                </c:pt>
                <c:pt idx="9">
                  <c:v>201810</c:v>
                </c:pt>
                <c:pt idx="10">
                  <c:v>201811</c:v>
                </c:pt>
                <c:pt idx="11">
                  <c:v>201812</c:v>
                </c:pt>
                <c:pt idx="12">
                  <c:v>201813</c:v>
                </c:pt>
                <c:pt idx="13">
                  <c:v>201814</c:v>
                </c:pt>
                <c:pt idx="14">
                  <c:v>201815</c:v>
                </c:pt>
                <c:pt idx="15">
                  <c:v>201904</c:v>
                </c:pt>
                <c:pt idx="16">
                  <c:v>201905</c:v>
                </c:pt>
              </c:numCache>
            </c:numRef>
          </c:cat>
          <c:val>
            <c:numRef>
              <c:f>Saharsa!$C$2:$C$18</c:f>
              <c:numCache>
                <c:formatCode>General</c:formatCode>
                <c:ptCount val="17"/>
                <c:pt idx="0">
                  <c:v>1</c:v>
                </c:pt>
                <c:pt idx="2">
                  <c:v>1</c:v>
                </c:pt>
                <c:pt idx="4">
                  <c:v>0</c:v>
                </c:pt>
                <c:pt idx="5">
                  <c:v>0</c:v>
                </c:pt>
                <c:pt idx="8">
                  <c:v>0</c:v>
                </c:pt>
                <c:pt idx="15">
                  <c:v>1</c:v>
                </c:pt>
                <c:pt idx="1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31-45F3-8C77-5610649653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44766424"/>
        <c:axId val="444767736"/>
      </c:barChart>
      <c:catAx>
        <c:axId val="444766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767736"/>
        <c:crosses val="autoZero"/>
        <c:auto val="1"/>
        <c:lblAlgn val="ctr"/>
        <c:lblOffset val="100"/>
        <c:noMultiLvlLbl val="0"/>
      </c:catAx>
      <c:valAx>
        <c:axId val="444767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766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0999783171789377"/>
          <c:y val="0.15126817363539227"/>
          <c:w val="0.12312949385174465"/>
          <c:h val="0.125083901392226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D42B8-D30E-4147-98C5-5EEAF959A752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039DA-2FBA-424B-A55A-19DF30C54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085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D42B8-D30E-4147-98C5-5EEAF959A752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039DA-2FBA-424B-A55A-19DF30C54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105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D42B8-D30E-4147-98C5-5EEAF959A752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039DA-2FBA-424B-A55A-19DF30C54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55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D42B8-D30E-4147-98C5-5EEAF959A752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039DA-2FBA-424B-A55A-19DF30C54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911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D42B8-D30E-4147-98C5-5EEAF959A752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039DA-2FBA-424B-A55A-19DF30C54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376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D42B8-D30E-4147-98C5-5EEAF959A752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039DA-2FBA-424B-A55A-19DF30C54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681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D42B8-D30E-4147-98C5-5EEAF959A752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039DA-2FBA-424B-A55A-19DF30C54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408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D42B8-D30E-4147-98C5-5EEAF959A752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039DA-2FBA-424B-A55A-19DF30C54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019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D42B8-D30E-4147-98C5-5EEAF959A752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039DA-2FBA-424B-A55A-19DF30C54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597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D42B8-D30E-4147-98C5-5EEAF959A752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039DA-2FBA-424B-A55A-19DF30C54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810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D42B8-D30E-4147-98C5-5EEAF959A752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039DA-2FBA-424B-A55A-19DF30C54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016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D42B8-D30E-4147-98C5-5EEAF959A752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039DA-2FBA-424B-A55A-19DF30C54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408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82910E-C91D-4614-A6CA-800B587D37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r="182"/>
          <a:stretch/>
        </p:blipFill>
        <p:spPr>
          <a:xfrm>
            <a:off x="1254000" y="0"/>
            <a:ext cx="9684000" cy="686031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A459591-22BF-4139-AA94-0A354CB2EE5A}"/>
              </a:ext>
            </a:extLst>
          </p:cNvPr>
          <p:cNvSpPr txBox="1"/>
          <p:nvPr/>
        </p:nvSpPr>
        <p:spPr>
          <a:xfrm>
            <a:off x="1643048" y="71435"/>
            <a:ext cx="37700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KA OUTBREAKS | BIHAR</a:t>
            </a:r>
            <a:endParaRPr lang="en-IN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089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9767044"/>
              </p:ext>
            </p:extLst>
          </p:nvPr>
        </p:nvGraphicFramePr>
        <p:xfrm>
          <a:off x="907773" y="711200"/>
          <a:ext cx="10451107" cy="5777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629269" y="849906"/>
            <a:ext cx="37296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Villages in </a:t>
            </a:r>
            <a:r>
              <a:rPr lang="en-US" sz="2000" dirty="0" err="1"/>
              <a:t>Dumra</a:t>
            </a:r>
            <a:r>
              <a:rPr lang="en-US" sz="2000" dirty="0"/>
              <a:t> Block, </a:t>
            </a:r>
            <a:r>
              <a:rPr lang="en-US" sz="2000" dirty="0" err="1"/>
              <a:t>Sitamarhi</a:t>
            </a:r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032D3F-DEFA-4B10-841F-D7FE586087EA}"/>
              </a:ext>
            </a:extLst>
          </p:cNvPr>
          <p:cNvSpPr txBox="1"/>
          <p:nvPr/>
        </p:nvSpPr>
        <p:spPr>
          <a:xfrm rot="16200000">
            <a:off x="-764558" y="2959330"/>
            <a:ext cx="2914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Visceral leishmaniasis cases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9B9F57-2D21-4EE2-9E09-1CD781282B2A}"/>
              </a:ext>
            </a:extLst>
          </p:cNvPr>
          <p:cNvSpPr txBox="1"/>
          <p:nvPr/>
        </p:nvSpPr>
        <p:spPr>
          <a:xfrm>
            <a:off x="4384420" y="6212135"/>
            <a:ext cx="3023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Year and month of fever onset</a:t>
            </a:r>
          </a:p>
        </p:txBody>
      </p:sp>
    </p:spTree>
    <p:extLst>
      <p:ext uri="{BB962C8B-B14F-4D97-AF65-F5344CB8AC3E}">
        <p14:creationId xmlns:p14="http://schemas.microsoft.com/office/powerpoint/2010/main" val="2157461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0591011"/>
              </p:ext>
            </p:extLst>
          </p:nvPr>
        </p:nvGraphicFramePr>
        <p:xfrm>
          <a:off x="780553" y="761338"/>
          <a:ext cx="10748838" cy="5758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458421" y="953274"/>
            <a:ext cx="31922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Villages in 3 blocks of </a:t>
            </a:r>
            <a:r>
              <a:rPr lang="en-US" sz="2000" dirty="0" err="1"/>
              <a:t>Purnia</a:t>
            </a:r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0063C4-5357-4AB1-8DBE-C69A57B5762D}"/>
              </a:ext>
            </a:extLst>
          </p:cNvPr>
          <p:cNvSpPr txBox="1"/>
          <p:nvPr/>
        </p:nvSpPr>
        <p:spPr>
          <a:xfrm rot="16200000">
            <a:off x="-859970" y="2959330"/>
            <a:ext cx="2914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Visceral leishmaniasis cases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82BBB6-5BA3-4ED6-B0F3-07D5C0803EAA}"/>
              </a:ext>
            </a:extLst>
          </p:cNvPr>
          <p:cNvSpPr txBox="1"/>
          <p:nvPr/>
        </p:nvSpPr>
        <p:spPr>
          <a:xfrm>
            <a:off x="4384420" y="6212135"/>
            <a:ext cx="3023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Year and month of fever onset</a:t>
            </a:r>
          </a:p>
        </p:txBody>
      </p:sp>
    </p:spTree>
    <p:extLst>
      <p:ext uri="{BB962C8B-B14F-4D97-AF65-F5344CB8AC3E}">
        <p14:creationId xmlns:p14="http://schemas.microsoft.com/office/powerpoint/2010/main" val="4048060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57216"/>
              </p:ext>
            </p:extLst>
          </p:nvPr>
        </p:nvGraphicFramePr>
        <p:xfrm>
          <a:off x="518160" y="492760"/>
          <a:ext cx="10982960" cy="607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655306" y="1152056"/>
            <a:ext cx="4354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Jitwarpur</a:t>
            </a:r>
            <a:r>
              <a:rPr lang="en-US" sz="2000" dirty="0"/>
              <a:t> village, </a:t>
            </a:r>
            <a:r>
              <a:rPr lang="en-US" sz="2000" dirty="0" err="1"/>
              <a:t>Dariyapur</a:t>
            </a:r>
            <a:r>
              <a:rPr lang="en-US" sz="2000" dirty="0"/>
              <a:t> Block, Saran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EAC21B-54C4-4FA5-8A17-6006B74EC977}"/>
              </a:ext>
            </a:extLst>
          </p:cNvPr>
          <p:cNvSpPr txBox="1"/>
          <p:nvPr/>
        </p:nvSpPr>
        <p:spPr>
          <a:xfrm rot="16200000">
            <a:off x="-788411" y="2959330"/>
            <a:ext cx="2914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Visceral leishmaniasis cases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9F2F96-1962-4547-A3EE-2F7EAA0F9F57}"/>
              </a:ext>
            </a:extLst>
          </p:cNvPr>
          <p:cNvSpPr txBox="1"/>
          <p:nvPr/>
        </p:nvSpPr>
        <p:spPr>
          <a:xfrm>
            <a:off x="4384420" y="6212135"/>
            <a:ext cx="3023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Year and month of fever onset</a:t>
            </a:r>
          </a:p>
        </p:txBody>
      </p:sp>
    </p:spTree>
    <p:extLst>
      <p:ext uri="{BB962C8B-B14F-4D97-AF65-F5344CB8AC3E}">
        <p14:creationId xmlns:p14="http://schemas.microsoft.com/office/powerpoint/2010/main" val="3296315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4924213"/>
              </p:ext>
            </p:extLst>
          </p:nvPr>
        </p:nvGraphicFramePr>
        <p:xfrm>
          <a:off x="891870" y="634114"/>
          <a:ext cx="10335371" cy="6013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20452" y="1080495"/>
            <a:ext cx="32680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Villages in 2 blocks of </a:t>
            </a:r>
            <a:r>
              <a:rPr lang="en-US" sz="2000" dirty="0" err="1"/>
              <a:t>Saharsa</a:t>
            </a:r>
            <a:endParaRPr 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8DAC94-D2E1-41ED-A63F-3931D6361210}"/>
              </a:ext>
            </a:extLst>
          </p:cNvPr>
          <p:cNvSpPr txBox="1"/>
          <p:nvPr/>
        </p:nvSpPr>
        <p:spPr>
          <a:xfrm rot="16200000">
            <a:off x="-836119" y="2999087"/>
            <a:ext cx="2914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Visceral leishmaniasis cases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7CF9B1-2929-4CAB-84B9-2DB968D88F76}"/>
              </a:ext>
            </a:extLst>
          </p:cNvPr>
          <p:cNvSpPr txBox="1"/>
          <p:nvPr/>
        </p:nvSpPr>
        <p:spPr>
          <a:xfrm>
            <a:off x="4384420" y="6363205"/>
            <a:ext cx="3023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Year and month of fever onset</a:t>
            </a:r>
          </a:p>
        </p:txBody>
      </p:sp>
    </p:spTree>
    <p:extLst>
      <p:ext uri="{BB962C8B-B14F-4D97-AF65-F5344CB8AC3E}">
        <p14:creationId xmlns:p14="http://schemas.microsoft.com/office/powerpoint/2010/main" val="1254107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0BC676-8693-4AA5-85E6-C518B0F45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895" y="0"/>
            <a:ext cx="10733198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AC16769-A80F-4980-AB3B-0322BA572D88}"/>
              </a:ext>
            </a:extLst>
          </p:cNvPr>
          <p:cNvSpPr txBox="1"/>
          <p:nvPr/>
        </p:nvSpPr>
        <p:spPr>
          <a:xfrm>
            <a:off x="5047467" y="123507"/>
            <a:ext cx="2159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LALBIGHA, NAWADA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F1B9D6-EC7A-482A-957E-43608415F9D9}"/>
              </a:ext>
            </a:extLst>
          </p:cNvPr>
          <p:cNvSpPr txBox="1"/>
          <p:nvPr/>
        </p:nvSpPr>
        <p:spPr>
          <a:xfrm>
            <a:off x="9693809" y="1185863"/>
            <a:ext cx="1585913" cy="677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</a:t>
            </a:r>
            <a:r>
              <a:rPr lang="en-IN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1600" dirty="0">
                <a:latin typeface="Calibri" panose="020F0502020204030204" pitchFamily="34" charset="0"/>
                <a:cs typeface="Calibri" panose="020F0502020204030204" pitchFamily="34" charset="0"/>
              </a:rPr>
              <a:t>CASE</a:t>
            </a:r>
            <a:endParaRPr lang="en-IN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N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</a:t>
            </a:r>
            <a:r>
              <a:rPr lang="en-IN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1600" dirty="0">
                <a:latin typeface="Calibri" panose="020F0502020204030204" pitchFamily="34" charset="0"/>
                <a:cs typeface="Calibri" panose="020F0502020204030204" pitchFamily="34" charset="0"/>
              </a:rPr>
              <a:t>NON CASE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744440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755C736-F952-4A33-A119-20A037932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328" y="0"/>
            <a:ext cx="10733198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466F7A6-FB9C-4916-902B-6F0FFCC529A4}"/>
              </a:ext>
            </a:extLst>
          </p:cNvPr>
          <p:cNvSpPr txBox="1"/>
          <p:nvPr/>
        </p:nvSpPr>
        <p:spPr>
          <a:xfrm>
            <a:off x="5047467" y="123507"/>
            <a:ext cx="2313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KASHICHAK, NAWADA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6FE4D6-4120-443B-B0E8-F4D703CCFDB8}"/>
              </a:ext>
            </a:extLst>
          </p:cNvPr>
          <p:cNvSpPr txBox="1"/>
          <p:nvPr/>
        </p:nvSpPr>
        <p:spPr>
          <a:xfrm>
            <a:off x="9693809" y="1185863"/>
            <a:ext cx="1585913" cy="677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</a:t>
            </a:r>
            <a:r>
              <a:rPr lang="en-IN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1600" dirty="0">
                <a:latin typeface="Calibri" panose="020F0502020204030204" pitchFamily="34" charset="0"/>
                <a:cs typeface="Calibri" panose="020F0502020204030204" pitchFamily="34" charset="0"/>
              </a:rPr>
              <a:t>CASE</a:t>
            </a:r>
            <a:endParaRPr lang="en-IN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N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</a:t>
            </a:r>
            <a:r>
              <a:rPr lang="en-IN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1600" dirty="0">
                <a:latin typeface="Calibri" panose="020F0502020204030204" pitchFamily="34" charset="0"/>
                <a:cs typeface="Calibri" panose="020F0502020204030204" pitchFamily="34" charset="0"/>
              </a:rPr>
              <a:t>NON CASE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36534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CF25F8C-E5BA-417B-9625-0BCEC5BA7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762" y="14288"/>
            <a:ext cx="10688475" cy="68294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F988904-2A30-4BB1-89BE-A680606AEA97}"/>
              </a:ext>
            </a:extLst>
          </p:cNvPr>
          <p:cNvSpPr txBox="1"/>
          <p:nvPr/>
        </p:nvSpPr>
        <p:spPr>
          <a:xfrm>
            <a:off x="4331341" y="14288"/>
            <a:ext cx="3487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CHAKKA MAJHAULIYA, SITAMARHI</a:t>
            </a:r>
            <a:endParaRPr lang="en-IN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7ABFD1-E6B9-4ABA-A41D-F99E78288234}"/>
              </a:ext>
            </a:extLst>
          </p:cNvPr>
          <p:cNvSpPr txBox="1"/>
          <p:nvPr/>
        </p:nvSpPr>
        <p:spPr>
          <a:xfrm>
            <a:off x="1440984" y="778269"/>
            <a:ext cx="15495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CHAKKA MAJHAULIYA</a:t>
            </a:r>
            <a:endParaRPr lang="en-IN" sz="1200" dirty="0">
              <a:solidFill>
                <a:srgbClr val="FFFF0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C806AC-507B-4802-BAD0-63FE2088264A}"/>
              </a:ext>
            </a:extLst>
          </p:cNvPr>
          <p:cNvSpPr txBox="1"/>
          <p:nvPr/>
        </p:nvSpPr>
        <p:spPr>
          <a:xfrm>
            <a:off x="3686655" y="1559324"/>
            <a:ext cx="14322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CHAKKA  RASALPUR</a:t>
            </a:r>
            <a:endParaRPr lang="en-IN" sz="1200" dirty="0">
              <a:solidFill>
                <a:srgbClr val="FFFF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DA9CD7-8899-4781-96CE-5C27616F9250}"/>
              </a:ext>
            </a:extLst>
          </p:cNvPr>
          <p:cNvSpPr txBox="1"/>
          <p:nvPr/>
        </p:nvSpPr>
        <p:spPr>
          <a:xfrm>
            <a:off x="8898527" y="5083570"/>
            <a:ext cx="7952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FFFF00"/>
                </a:solidFill>
              </a:rPr>
              <a:t>PANAPUR</a:t>
            </a:r>
            <a:endParaRPr lang="en-IN" sz="1200" dirty="0">
              <a:solidFill>
                <a:srgbClr val="FFFF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886BB5-968E-4898-A4A1-C85CAC2E56CF}"/>
              </a:ext>
            </a:extLst>
          </p:cNvPr>
          <p:cNvSpPr txBox="1"/>
          <p:nvPr/>
        </p:nvSpPr>
        <p:spPr>
          <a:xfrm>
            <a:off x="9693809" y="1171575"/>
            <a:ext cx="1585913" cy="67710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</a:t>
            </a:r>
            <a:r>
              <a:rPr lang="en-IN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1600" dirty="0">
                <a:latin typeface="Calibri" panose="020F0502020204030204" pitchFamily="34" charset="0"/>
                <a:cs typeface="Calibri" panose="020F0502020204030204" pitchFamily="34" charset="0"/>
              </a:rPr>
              <a:t>CASE</a:t>
            </a:r>
            <a:endParaRPr lang="en-IN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N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●</a:t>
            </a:r>
            <a:r>
              <a:rPr lang="en-IN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IN" sz="1600" dirty="0">
                <a:latin typeface="Calibri" panose="020F0502020204030204" pitchFamily="34" charset="0"/>
                <a:cs typeface="Calibri" panose="020F0502020204030204" pitchFamily="34" charset="0"/>
              </a:rPr>
              <a:t>NON CASE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97633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1187</TotalTime>
  <Words>95</Words>
  <Application>Microsoft Office PowerPoint</Application>
  <PresentationFormat>Widescreen</PresentationFormat>
  <Paragraphs>25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UCSF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Bern, Caryn</dc:creator>
  <cp:lastModifiedBy>Bern, Caryn</cp:lastModifiedBy>
  <cp:revision>57</cp:revision>
  <dcterms:created xsi:type="dcterms:W3CDTF">2019-06-10T21:36:54Z</dcterms:created>
  <dcterms:modified xsi:type="dcterms:W3CDTF">2020-09-28T20:16:09Z</dcterms:modified>
</cp:coreProperties>
</file>