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6256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624" autoAdjust="0"/>
  </p:normalViewPr>
  <p:slideViewPr>
    <p:cSldViewPr snapToGrid="0">
      <p:cViewPr varScale="1">
        <p:scale>
          <a:sx n="36" d="100"/>
          <a:sy n="36" d="100"/>
        </p:scale>
        <p:origin x="13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995312"/>
            <a:ext cx="13817600" cy="4244622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6403623"/>
            <a:ext cx="12192000" cy="2943577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76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1" y="649111"/>
            <a:ext cx="3505200" cy="10332156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1" y="649111"/>
            <a:ext cx="10312400" cy="10332156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5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5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4" y="3039537"/>
            <a:ext cx="14020800" cy="507153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4" y="8159048"/>
            <a:ext cx="14020800" cy="266699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29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3245556"/>
            <a:ext cx="6908800" cy="773571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3245556"/>
            <a:ext cx="6908800" cy="773571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649114"/>
            <a:ext cx="14020800" cy="235655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9" y="2988734"/>
            <a:ext cx="6877049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9" y="4453467"/>
            <a:ext cx="6877049" cy="655037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1" y="2988734"/>
            <a:ext cx="6910917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1" y="4453467"/>
            <a:ext cx="6910917" cy="655037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68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548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980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755425"/>
            <a:ext cx="8229600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85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7" y="1755425"/>
            <a:ext cx="8229600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938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649114"/>
            <a:ext cx="140208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3245556"/>
            <a:ext cx="140208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DF089-5CFB-453E-BD6B-99603F59157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11300181"/>
            <a:ext cx="5486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41977-A28D-4132-BAB4-17B8F5CEF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0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361663" y="8709217"/>
            <a:ext cx="56158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USA</a:t>
            </a:r>
            <a:endParaRPr lang="en-US" sz="14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-42981" y="13716"/>
            <a:ext cx="16257590" cy="12190810"/>
            <a:chOff x="-42981" y="13716"/>
            <a:chExt cx="16257590" cy="12190810"/>
          </a:xfrm>
        </p:grpSpPr>
        <p:grpSp>
          <p:nvGrpSpPr>
            <p:cNvPr id="4" name="Group 3"/>
            <p:cNvGrpSpPr/>
            <p:nvPr/>
          </p:nvGrpSpPr>
          <p:grpSpPr>
            <a:xfrm>
              <a:off x="-42981" y="13716"/>
              <a:ext cx="16257590" cy="12190810"/>
              <a:chOff x="-25052" y="13716"/>
              <a:chExt cx="16257590" cy="12190810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-25052" y="13716"/>
                <a:ext cx="16257590" cy="12190810"/>
                <a:chOff x="0" y="1190"/>
                <a:chExt cx="16257590" cy="12190810"/>
              </a:xfrm>
            </p:grpSpPr>
            <p:pic>
              <p:nvPicPr>
                <p:cNvPr id="50" name="Imagen 49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1190"/>
                  <a:ext cx="16257590" cy="12190810"/>
                </a:xfrm>
                <a:prstGeom prst="rect">
                  <a:avLst/>
                </a:prstGeom>
              </p:spPr>
            </p:pic>
            <p:sp>
              <p:nvSpPr>
                <p:cNvPr id="3" name="TextBox 2"/>
                <p:cNvSpPr txBox="1"/>
                <p:nvPr/>
              </p:nvSpPr>
              <p:spPr>
                <a:xfrm>
                  <a:off x="3993595" y="5335745"/>
                  <a:ext cx="268277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i="1" dirty="0" err="1" smtClean="0"/>
                    <a:t>Babesia</a:t>
                  </a:r>
                  <a:r>
                    <a:rPr lang="en-US" sz="1400" dirty="0" smtClean="0"/>
                    <a:t> </a:t>
                  </a:r>
                  <a:r>
                    <a:rPr lang="en-US" sz="1400" i="1" dirty="0" err="1" smtClean="0"/>
                    <a:t>negevi</a:t>
                  </a:r>
                  <a:r>
                    <a:rPr lang="en-US" sz="1400" dirty="0" smtClean="0"/>
                    <a:t> n. sp. / Dog / Israel</a:t>
                  </a:r>
                  <a:endParaRPr lang="en-US" sz="1400" dirty="0"/>
                </a:p>
              </p:txBody>
            </p:sp>
            <p:sp>
              <p:nvSpPr>
                <p:cNvPr id="5" name="TextBox 4"/>
                <p:cNvSpPr txBox="1"/>
                <p:nvPr/>
              </p:nvSpPr>
              <p:spPr>
                <a:xfrm>
                  <a:off x="3995683" y="5600879"/>
                  <a:ext cx="268277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i="1" dirty="0" err="1" smtClean="0"/>
                    <a:t>Babesia</a:t>
                  </a:r>
                  <a:r>
                    <a:rPr lang="en-US" sz="1400" dirty="0" smtClean="0"/>
                    <a:t> </a:t>
                  </a:r>
                  <a:r>
                    <a:rPr lang="en-US" sz="1400" i="1" dirty="0" err="1" smtClean="0"/>
                    <a:t>negevi</a:t>
                  </a:r>
                  <a:r>
                    <a:rPr lang="en-US" sz="1400" dirty="0" smtClean="0"/>
                    <a:t> n. sp. / Dog / Israel</a:t>
                  </a:r>
                  <a:endParaRPr lang="en-US" sz="1400" dirty="0"/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7123860" y="5400824"/>
                  <a:ext cx="2438888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i="1" dirty="0" smtClean="0"/>
                    <a:t> </a:t>
                  </a:r>
                  <a:r>
                    <a:rPr lang="en-US" sz="2000" b="1" i="1" dirty="0" err="1" smtClean="0"/>
                    <a:t>Babesia</a:t>
                  </a:r>
                  <a:r>
                    <a:rPr lang="en-US" sz="2000" b="1" dirty="0" smtClean="0"/>
                    <a:t> </a:t>
                  </a:r>
                  <a:r>
                    <a:rPr lang="en-US" sz="2000" b="1" i="1" dirty="0" err="1" smtClean="0"/>
                    <a:t>negevi</a:t>
                  </a:r>
                  <a:r>
                    <a:rPr lang="en-US" sz="2000" b="1" dirty="0" smtClean="0"/>
                    <a:t> n. sp. </a:t>
                  </a:r>
                  <a:endParaRPr lang="en-US" sz="2000" b="1" dirty="0"/>
                </a:p>
              </p:txBody>
            </p:sp>
          </p:grpSp>
          <p:sp>
            <p:nvSpPr>
              <p:cNvPr id="7" name="TextBox 6"/>
              <p:cNvSpPr txBox="1"/>
              <p:nvPr/>
            </p:nvSpPr>
            <p:spPr>
              <a:xfrm>
                <a:off x="5559471" y="9224773"/>
                <a:ext cx="56158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USA</a:t>
                </a:r>
                <a:endParaRPr lang="en-US" sz="1400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6383054" y="2283614"/>
                <a:ext cx="561583" cy="25436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USA</a:t>
                </a:r>
                <a:endParaRPr lang="en-US" sz="1400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048704" y="2797585"/>
                <a:ext cx="56158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USA</a:t>
                </a:r>
                <a:endParaRPr lang="en-US" sz="1400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366352" y="9500727"/>
                <a:ext cx="56158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USA</a:t>
                </a:r>
                <a:endParaRPr lang="en-US" sz="1400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901326" y="8472769"/>
                <a:ext cx="56158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USA</a:t>
                </a:r>
                <a:endParaRPr lang="en-US" sz="14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742139" y="7432285"/>
                <a:ext cx="56158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USA</a:t>
                </a:r>
                <a:endParaRPr lang="en-US" sz="14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727526" y="6141487"/>
                <a:ext cx="56158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USA</a:t>
                </a:r>
                <a:endParaRPr lang="en-US" sz="14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727526" y="5876248"/>
                <a:ext cx="56158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USA</a:t>
                </a:r>
                <a:endParaRPr lang="en-US" sz="14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496841" y="5084802"/>
                <a:ext cx="88621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Cat / USA</a:t>
                </a:r>
                <a:endParaRPr lang="en-US" sz="140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006230" y="4851819"/>
                <a:ext cx="56158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USA</a:t>
                </a:r>
                <a:endParaRPr lang="en-US" sz="1400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0924186" y="3042732"/>
                <a:ext cx="56158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USA</a:t>
                </a:r>
                <a:endParaRPr lang="en-US" sz="1400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692035" y="8954574"/>
                <a:ext cx="56158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USA</a:t>
                </a:r>
                <a:endParaRPr lang="en-US" sz="1400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9146088" y="4080416"/>
                <a:ext cx="2902757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 smtClean="0"/>
                  <a:t>Theileria</a:t>
                </a:r>
                <a:r>
                  <a:rPr lang="en-US" sz="1400" i="1" dirty="0" smtClean="0"/>
                  <a:t> </a:t>
                </a:r>
                <a:r>
                  <a:rPr lang="en-US" sz="1400" i="1" dirty="0" err="1" smtClean="0"/>
                  <a:t>sensu</a:t>
                </a:r>
                <a:r>
                  <a:rPr lang="en-US" sz="1400" i="1" dirty="0" smtClean="0"/>
                  <a:t> </a:t>
                </a:r>
                <a:r>
                  <a:rPr lang="en-US" sz="1400" i="1" dirty="0" err="1" smtClean="0"/>
                  <a:t>stricto</a:t>
                </a:r>
                <a:r>
                  <a:rPr lang="en-US" sz="1400" dirty="0" smtClean="0"/>
                  <a:t> (Clade V, IX)</a:t>
                </a:r>
                <a:endParaRPr lang="en-US" sz="1400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2004110" y="2103017"/>
                <a:ext cx="2902757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 smtClean="0"/>
                  <a:t>Babesia</a:t>
                </a:r>
                <a:r>
                  <a:rPr lang="en-US" sz="1400" i="1" dirty="0" smtClean="0"/>
                  <a:t> </a:t>
                </a:r>
                <a:r>
                  <a:rPr lang="en-US" sz="1400" i="1" dirty="0" err="1" smtClean="0"/>
                  <a:t>sensu</a:t>
                </a:r>
                <a:r>
                  <a:rPr lang="en-US" sz="1400" i="1" dirty="0" smtClean="0"/>
                  <a:t> </a:t>
                </a:r>
                <a:r>
                  <a:rPr lang="en-US" sz="1400" i="1" dirty="0" err="1" smtClean="0"/>
                  <a:t>stricto</a:t>
                </a:r>
                <a:r>
                  <a:rPr lang="en-US" sz="1400" dirty="0" smtClean="0"/>
                  <a:t> (Clade VI, XI)</a:t>
                </a:r>
                <a:endParaRPr lang="en-US" sz="1400" dirty="0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3223654" y="5361184"/>
              <a:ext cx="346378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MN864544 </a:t>
              </a:r>
              <a:r>
                <a:rPr lang="en-US" sz="1400" i="1" dirty="0" err="1" smtClean="0"/>
                <a:t>Babesia</a:t>
              </a:r>
              <a:r>
                <a:rPr lang="en-US" sz="1400" i="1" dirty="0" smtClean="0"/>
                <a:t> </a:t>
              </a:r>
              <a:r>
                <a:rPr lang="en-US" sz="1400" i="1" dirty="0" err="1"/>
                <a:t>negevi</a:t>
              </a:r>
              <a:r>
                <a:rPr lang="en-US" sz="1400" dirty="0"/>
                <a:t> </a:t>
              </a:r>
              <a:r>
                <a:rPr lang="en-US" sz="1400" dirty="0" smtClean="0"/>
                <a:t> n. sp./Dog/ Israel</a:t>
              </a:r>
              <a:endParaRPr lang="en-US" sz="1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205725" y="5648048"/>
              <a:ext cx="346378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MN864546 </a:t>
              </a:r>
              <a:r>
                <a:rPr lang="en-US" sz="1400" i="1" dirty="0" err="1" smtClean="0"/>
                <a:t>Babesia</a:t>
              </a:r>
              <a:r>
                <a:rPr lang="en-US" sz="1400" i="1" dirty="0" smtClean="0"/>
                <a:t> </a:t>
              </a:r>
              <a:r>
                <a:rPr lang="en-US" sz="1400" i="1" dirty="0" err="1"/>
                <a:t>negevi</a:t>
              </a:r>
              <a:r>
                <a:rPr lang="en-US" sz="1400" dirty="0"/>
                <a:t> </a:t>
              </a:r>
              <a:r>
                <a:rPr lang="en-US" sz="1400" dirty="0" smtClean="0"/>
                <a:t> n. sp./Dog/ Israel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6406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5782" y="680136"/>
            <a:ext cx="150187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Additional file 2: Figure S1. A neighbor joining phylogenetic tree based on nearly complete 18S </a:t>
            </a:r>
            <a:r>
              <a:rPr lang="en-US" b="1" dirty="0" err="1"/>
              <a:t>rRNA</a:t>
            </a:r>
            <a:r>
              <a:rPr lang="en-US" b="1" dirty="0"/>
              <a:t> gene sequences</a:t>
            </a:r>
            <a:r>
              <a:rPr lang="en-US" b="1"/>
              <a:t>. </a:t>
            </a:r>
            <a:r>
              <a:rPr lang="en-US" smtClean="0"/>
              <a:t>The </a:t>
            </a:r>
            <a:r>
              <a:rPr lang="en-US" dirty="0"/>
              <a:t>first </a:t>
            </a:r>
            <a:r>
              <a:rPr lang="en-US" dirty="0" err="1"/>
              <a:t>piroplasmid</a:t>
            </a:r>
            <a:r>
              <a:rPr lang="en-US" dirty="0"/>
              <a:t> clade designation is given as defined previously in Schnittger et al. (2012) [28, 31] whereas the second Roman number corresponds to a recently revised novel clade designation [2]. The </a:t>
            </a:r>
            <a:r>
              <a:rPr lang="en-US" dirty="0" err="1"/>
              <a:t>GenBank</a:t>
            </a:r>
            <a:r>
              <a:rPr lang="en-US" dirty="0"/>
              <a:t> accession numbers, host and country of origin are included for each sequence. Only bootstrap values &gt; 70 are indicated next to branches. The scale-bar represents the evolutionary distance in the units of the number of nucleotide substitutions per site. After creation of the alignment, a neighbor joining tree was constructed based on the TN93+G model (G=0.18) as estimated by the </a:t>
            </a:r>
            <a:r>
              <a:rPr lang="en-US" dirty="0" err="1"/>
              <a:t>Aikaike</a:t>
            </a:r>
            <a:r>
              <a:rPr lang="en-US" dirty="0"/>
              <a:t> information criterion (AIC) using the complete deletion option [19].</a:t>
            </a:r>
          </a:p>
        </p:txBody>
      </p:sp>
    </p:spTree>
    <p:extLst>
      <p:ext uri="{BB962C8B-B14F-4D97-AF65-F5344CB8AC3E}">
        <p14:creationId xmlns:p14="http://schemas.microsoft.com/office/powerpoint/2010/main" val="61471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</TotalTime>
  <Words>223</Words>
  <Application>Microsoft Office PowerPoint</Application>
  <PresentationFormat>Custom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41</cp:revision>
  <dcterms:created xsi:type="dcterms:W3CDTF">2019-12-20T10:12:52Z</dcterms:created>
  <dcterms:modified xsi:type="dcterms:W3CDTF">2020-03-02T16:44:56Z</dcterms:modified>
</cp:coreProperties>
</file>