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56" r:id="rId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8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01.Ricardo\Articulos\79.Ricardo.Proteoma%20saliva%20OE\WEGO%20OE%20saliva%20proteom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625080835585437E-2"/>
          <c:y val="3.0428769017980636E-2"/>
          <c:w val="0.84086666872784743"/>
          <c:h val="0.467774038618616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'GO tree level 2'!$D$1</c:f>
              <c:strCache>
                <c:ptCount val="1"/>
                <c:pt idx="0">
                  <c:v>percentage of proteins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1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9A3-4BC4-9C30-AA82B39F2173}"/>
              </c:ext>
            </c:extLst>
          </c:dPt>
          <c:dPt>
            <c:idx val="1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9A3-4BC4-9C30-AA82B39F2173}"/>
              </c:ext>
            </c:extLst>
          </c:dPt>
          <c:dPt>
            <c:idx val="15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9A3-4BC4-9C30-AA82B39F2173}"/>
              </c:ext>
            </c:extLst>
          </c:dPt>
          <c:dPt>
            <c:idx val="1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9A3-4BC4-9C30-AA82B39F2173}"/>
              </c:ext>
            </c:extLst>
          </c:dPt>
          <c:dPt>
            <c:idx val="1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9A3-4BC4-9C30-AA82B39F2173}"/>
              </c:ext>
            </c:extLst>
          </c:dPt>
          <c:dPt>
            <c:idx val="1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B9A3-4BC4-9C30-AA82B39F2173}"/>
              </c:ext>
            </c:extLst>
          </c:dPt>
          <c:dPt>
            <c:idx val="1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B9A3-4BC4-9C30-AA82B39F2173}"/>
              </c:ext>
            </c:extLst>
          </c:dPt>
          <c:dPt>
            <c:idx val="2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B9A3-4BC4-9C30-AA82B39F2173}"/>
              </c:ext>
            </c:extLst>
          </c:dPt>
          <c:dPt>
            <c:idx val="2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B9A3-4BC4-9C30-AA82B39F2173}"/>
              </c:ext>
            </c:extLst>
          </c:dPt>
          <c:dPt>
            <c:idx val="2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B9A3-4BC4-9C30-AA82B39F2173}"/>
              </c:ext>
            </c:extLst>
          </c:dPt>
          <c:dPt>
            <c:idx val="2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B9A3-4BC4-9C30-AA82B39F2173}"/>
              </c:ext>
            </c:extLst>
          </c:dPt>
          <c:dPt>
            <c:idx val="24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B9A3-4BC4-9C30-AA82B39F2173}"/>
              </c:ext>
            </c:extLst>
          </c:dPt>
          <c:dPt>
            <c:idx val="25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B9A3-4BC4-9C30-AA82B39F2173}"/>
              </c:ext>
            </c:extLst>
          </c:dPt>
          <c:dPt>
            <c:idx val="2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B9A3-4BC4-9C30-AA82B39F2173}"/>
              </c:ext>
            </c:extLst>
          </c:dPt>
          <c:dPt>
            <c:idx val="27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D-B9A3-4BC4-9C30-AA82B39F2173}"/>
              </c:ext>
            </c:extLst>
          </c:dPt>
          <c:dPt>
            <c:idx val="28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F-B9A3-4BC4-9C30-AA82B39F2173}"/>
              </c:ext>
            </c:extLst>
          </c:dPt>
          <c:dPt>
            <c:idx val="29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1-B9A3-4BC4-9C30-AA82B39F2173}"/>
              </c:ext>
            </c:extLst>
          </c:dPt>
          <c:dPt>
            <c:idx val="3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3-B9A3-4BC4-9C30-AA82B39F2173}"/>
              </c:ext>
            </c:extLst>
          </c:dPt>
          <c:dPt>
            <c:idx val="3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5-B9A3-4BC4-9C30-AA82B39F2173}"/>
              </c:ext>
            </c:extLst>
          </c:dPt>
          <c:dPt>
            <c:idx val="3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7-B9A3-4BC4-9C30-AA82B39F2173}"/>
              </c:ext>
            </c:extLst>
          </c:dPt>
          <c:dPt>
            <c:idx val="3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9-B9A3-4BC4-9C30-AA82B39F2173}"/>
              </c:ext>
            </c:extLst>
          </c:dPt>
          <c:dPt>
            <c:idx val="34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B-B9A3-4BC4-9C30-AA82B39F2173}"/>
              </c:ext>
            </c:extLst>
          </c:dPt>
          <c:dPt>
            <c:idx val="35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D-B9A3-4BC4-9C30-AA82B39F2173}"/>
              </c:ext>
            </c:extLst>
          </c:dPt>
          <c:dPt>
            <c:idx val="3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F-B9A3-4BC4-9C30-AA82B39F2173}"/>
              </c:ext>
            </c:extLst>
          </c:dPt>
          <c:dPt>
            <c:idx val="37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1-B9A3-4BC4-9C30-AA82B39F2173}"/>
              </c:ext>
            </c:extLst>
          </c:dPt>
          <c:dPt>
            <c:idx val="38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3-B9A3-4BC4-9C30-AA82B39F2173}"/>
              </c:ext>
            </c:extLst>
          </c:dPt>
          <c:cat>
            <c:strRef>
              <c:f>'GO tree level 2'!$E$2:$E$40</c:f>
              <c:strCache>
                <c:ptCount val="39"/>
                <c:pt idx="0">
                  <c:v>cell</c:v>
                </c:pt>
                <c:pt idx="1">
                  <c:v>cell part</c:v>
                </c:pt>
                <c:pt idx="2">
                  <c:v>organelle</c:v>
                </c:pt>
                <c:pt idx="3">
                  <c:v>organelle part</c:v>
                </c:pt>
                <c:pt idx="4">
                  <c:v>membrane</c:v>
                </c:pt>
                <c:pt idx="5">
                  <c:v>membrane part</c:v>
                </c:pt>
                <c:pt idx="6">
                  <c:v>protein-containing complex</c:v>
                </c:pt>
                <c:pt idx="7">
                  <c:v>supramolecular complex</c:v>
                </c:pt>
                <c:pt idx="8">
                  <c:v>membrane-enclosed lumen</c:v>
                </c:pt>
                <c:pt idx="9">
                  <c:v>extracellular region</c:v>
                </c:pt>
                <c:pt idx="10">
                  <c:v>extracellular region part</c:v>
                </c:pt>
                <c:pt idx="11">
                  <c:v>other organism</c:v>
                </c:pt>
                <c:pt idx="12">
                  <c:v>other organism part</c:v>
                </c:pt>
                <c:pt idx="13">
                  <c:v>catalytic activity</c:v>
                </c:pt>
                <c:pt idx="14">
                  <c:v>binding</c:v>
                </c:pt>
                <c:pt idx="15">
                  <c:v>transporter activity</c:v>
                </c:pt>
                <c:pt idx="16">
                  <c:v>antioxidant activity</c:v>
                </c:pt>
                <c:pt idx="17">
                  <c:v>molecular function regulator</c:v>
                </c:pt>
                <c:pt idx="18">
                  <c:v>toxin activity</c:v>
                </c:pt>
                <c:pt idx="19">
                  <c:v>structural molecule activity</c:v>
                </c:pt>
                <c:pt idx="20">
                  <c:v>molecular transducer activity</c:v>
                </c:pt>
                <c:pt idx="21">
                  <c:v>localization</c:v>
                </c:pt>
                <c:pt idx="22">
                  <c:v>cellular process</c:v>
                </c:pt>
                <c:pt idx="23">
                  <c:v>cellular component biogenesis</c:v>
                </c:pt>
                <c:pt idx="24">
                  <c:v>developmental process</c:v>
                </c:pt>
                <c:pt idx="25">
                  <c:v>multicellular organismal process</c:v>
                </c:pt>
                <c:pt idx="26">
                  <c:v>response to stimulus</c:v>
                </c:pt>
                <c:pt idx="27">
                  <c:v>locomotion</c:v>
                </c:pt>
                <c:pt idx="28">
                  <c:v>metabolic process</c:v>
                </c:pt>
                <c:pt idx="29">
                  <c:v>multi-organism process</c:v>
                </c:pt>
                <c:pt idx="30">
                  <c:v>behavior</c:v>
                </c:pt>
                <c:pt idx="31">
                  <c:v>biological regulation</c:v>
                </c:pt>
                <c:pt idx="32">
                  <c:v>regulation of biological process</c:v>
                </c:pt>
                <c:pt idx="33">
                  <c:v>positive regulation of biol. process</c:v>
                </c:pt>
                <c:pt idx="34">
                  <c:v>signaling</c:v>
                </c:pt>
                <c:pt idx="35">
                  <c:v>cell proliferation</c:v>
                </c:pt>
                <c:pt idx="36">
                  <c:v>negative regulation of biol. process</c:v>
                </c:pt>
                <c:pt idx="37">
                  <c:v>detoxification</c:v>
                </c:pt>
                <c:pt idx="38">
                  <c:v>biological adhesion</c:v>
                </c:pt>
              </c:strCache>
            </c:strRef>
          </c:cat>
          <c:val>
            <c:numRef>
              <c:f>'GO tree level 2'!$D$2:$D$40</c:f>
              <c:numCache>
                <c:formatCode>0.00</c:formatCode>
                <c:ptCount val="39"/>
                <c:pt idx="0">
                  <c:v>30.493273542600896</c:v>
                </c:pt>
                <c:pt idx="1">
                  <c:v>30.493273542600896</c:v>
                </c:pt>
                <c:pt idx="2">
                  <c:v>18.834080717488789</c:v>
                </c:pt>
                <c:pt idx="3">
                  <c:v>7.623318385650224</c:v>
                </c:pt>
                <c:pt idx="4">
                  <c:v>14.798206278026905</c:v>
                </c:pt>
                <c:pt idx="5">
                  <c:v>11.210762331838565</c:v>
                </c:pt>
                <c:pt idx="6">
                  <c:v>9.8654708520179373</c:v>
                </c:pt>
                <c:pt idx="7">
                  <c:v>1.7937219730941705</c:v>
                </c:pt>
                <c:pt idx="8">
                  <c:v>1.3452914798206279</c:v>
                </c:pt>
                <c:pt idx="9">
                  <c:v>13.901345291479821</c:v>
                </c:pt>
                <c:pt idx="10">
                  <c:v>7.623318385650224</c:v>
                </c:pt>
                <c:pt idx="11">
                  <c:v>0.44843049327354262</c:v>
                </c:pt>
                <c:pt idx="12">
                  <c:v>0.44843049327354262</c:v>
                </c:pt>
                <c:pt idx="13">
                  <c:v>54.708520179372201</c:v>
                </c:pt>
                <c:pt idx="14">
                  <c:v>47.982062780269061</c:v>
                </c:pt>
                <c:pt idx="15">
                  <c:v>6.7264573991031389</c:v>
                </c:pt>
                <c:pt idx="16">
                  <c:v>4.4843049327354256</c:v>
                </c:pt>
                <c:pt idx="17">
                  <c:v>13.452914798206278</c:v>
                </c:pt>
                <c:pt idx="18">
                  <c:v>0.44843049327354262</c:v>
                </c:pt>
                <c:pt idx="19">
                  <c:v>0.44843049327354262</c:v>
                </c:pt>
                <c:pt idx="20">
                  <c:v>0.44843049327354262</c:v>
                </c:pt>
                <c:pt idx="21">
                  <c:v>10.31390134529148</c:v>
                </c:pt>
                <c:pt idx="22">
                  <c:v>36.771300448430495</c:v>
                </c:pt>
                <c:pt idx="23">
                  <c:v>6.2780269058295968</c:v>
                </c:pt>
                <c:pt idx="24">
                  <c:v>0.44843049327354262</c:v>
                </c:pt>
                <c:pt idx="25">
                  <c:v>1.7937219730941705</c:v>
                </c:pt>
                <c:pt idx="26">
                  <c:v>9.8654708520179373</c:v>
                </c:pt>
                <c:pt idx="27">
                  <c:v>0.44843049327354262</c:v>
                </c:pt>
                <c:pt idx="28">
                  <c:v>34.977578475336323</c:v>
                </c:pt>
                <c:pt idx="29">
                  <c:v>5.3811659192825116</c:v>
                </c:pt>
                <c:pt idx="30">
                  <c:v>0.44843049327354262</c:v>
                </c:pt>
                <c:pt idx="31">
                  <c:v>7.1748878923766819</c:v>
                </c:pt>
                <c:pt idx="32">
                  <c:v>5.3811659192825116</c:v>
                </c:pt>
                <c:pt idx="33">
                  <c:v>0.89686098654708524</c:v>
                </c:pt>
                <c:pt idx="34">
                  <c:v>1.3452914798206279</c:v>
                </c:pt>
                <c:pt idx="35">
                  <c:v>0.44843049327354262</c:v>
                </c:pt>
                <c:pt idx="36">
                  <c:v>1.3452914798206279</c:v>
                </c:pt>
                <c:pt idx="37">
                  <c:v>0.44843049327354262</c:v>
                </c:pt>
                <c:pt idx="38">
                  <c:v>0.89686098654708524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4-B9A3-4BC4-9C30-AA82B39F21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432877583"/>
        <c:axId val="432890479"/>
      </c:barChart>
      <c:catAx>
        <c:axId val="43287758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384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2890479"/>
        <c:crossesAt val="0.1"/>
        <c:auto val="1"/>
        <c:lblAlgn val="ctr"/>
        <c:lblOffset val="100"/>
        <c:noMultiLvlLbl val="0"/>
      </c:catAx>
      <c:valAx>
        <c:axId val="432890479"/>
        <c:scaling>
          <c:logBase val="10"/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ES" sz="1000" b="1"/>
                  <a:t>Percentage of proteins</a:t>
                </a:r>
              </a:p>
            </c:rich>
          </c:tx>
          <c:layout>
            <c:manualLayout>
              <c:xMode val="edge"/>
              <c:yMode val="edge"/>
              <c:x val="5.3078854264645521E-3"/>
              <c:y val="0.1206026202171692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28775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92DA0E-DB59-4626-ABA4-96B231FBEF76}" type="datetimeFigureOut">
              <a:rPr lang="es-ES" smtClean="0"/>
              <a:t>17/11/2021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05F36-7F7E-47D1-834C-0F2CD3377F1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9357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205F36-7F7E-47D1-834C-0F2CD3377F18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4314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090C-AE2A-46DB-9F55-26570E26B5DE}" type="datetimeFigureOut">
              <a:rPr lang="es-ES" smtClean="0"/>
              <a:t>17/11/2021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F6FBA-0713-4D27-974E-E5DB32BE0F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8411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090C-AE2A-46DB-9F55-26570E26B5DE}" type="datetimeFigureOut">
              <a:rPr lang="es-ES" smtClean="0"/>
              <a:t>17/11/2021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F6FBA-0713-4D27-974E-E5DB32BE0F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114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090C-AE2A-46DB-9F55-26570E26B5DE}" type="datetimeFigureOut">
              <a:rPr lang="es-ES" smtClean="0"/>
              <a:t>17/11/2021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F6FBA-0713-4D27-974E-E5DB32BE0F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0347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090C-AE2A-46DB-9F55-26570E26B5DE}" type="datetimeFigureOut">
              <a:rPr lang="es-ES" smtClean="0"/>
              <a:t>17/11/2021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F6FBA-0713-4D27-974E-E5DB32BE0F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4124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090C-AE2A-46DB-9F55-26570E26B5DE}" type="datetimeFigureOut">
              <a:rPr lang="es-ES" smtClean="0"/>
              <a:t>17/11/2021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F6FBA-0713-4D27-974E-E5DB32BE0F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8669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090C-AE2A-46DB-9F55-26570E26B5DE}" type="datetimeFigureOut">
              <a:rPr lang="es-ES" smtClean="0"/>
              <a:t>17/11/2021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F6FBA-0713-4D27-974E-E5DB32BE0F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4410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090C-AE2A-46DB-9F55-26570E26B5DE}" type="datetimeFigureOut">
              <a:rPr lang="es-ES" smtClean="0"/>
              <a:t>17/11/2021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F6FBA-0713-4D27-974E-E5DB32BE0F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4144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090C-AE2A-46DB-9F55-26570E26B5DE}" type="datetimeFigureOut">
              <a:rPr lang="es-ES" smtClean="0"/>
              <a:t>17/11/2021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F6FBA-0713-4D27-974E-E5DB32BE0F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6323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090C-AE2A-46DB-9F55-26570E26B5DE}" type="datetimeFigureOut">
              <a:rPr lang="es-ES" smtClean="0"/>
              <a:t>17/11/2021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F6FBA-0713-4D27-974E-E5DB32BE0F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8096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090C-AE2A-46DB-9F55-26570E26B5DE}" type="datetimeFigureOut">
              <a:rPr lang="es-ES" smtClean="0"/>
              <a:t>17/11/2021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F6FBA-0713-4D27-974E-E5DB32BE0F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9291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090C-AE2A-46DB-9F55-26570E26B5DE}" type="datetimeFigureOut">
              <a:rPr lang="es-ES" smtClean="0"/>
              <a:t>17/11/2021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F6FBA-0713-4D27-974E-E5DB32BE0F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9377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8090C-AE2A-46DB-9F55-26570E26B5DE}" type="datetimeFigureOut">
              <a:rPr lang="es-ES" smtClean="0"/>
              <a:t>17/11/2021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F6FBA-0713-4D27-974E-E5DB32BE0F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4144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5 Rectángulo"/>
          <p:cNvSpPr/>
          <p:nvPr/>
        </p:nvSpPr>
        <p:spPr>
          <a:xfrm>
            <a:off x="2117602" y="715156"/>
            <a:ext cx="789164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 smtClean="0"/>
              <a:t>Additional file 6. Fig. S1. </a:t>
            </a:r>
            <a:endParaRPr lang="en-GB" sz="1200" dirty="0"/>
          </a:p>
        </p:txBody>
      </p:sp>
      <p:grpSp>
        <p:nvGrpSpPr>
          <p:cNvPr id="21" name="Grupo 20"/>
          <p:cNvGrpSpPr/>
          <p:nvPr/>
        </p:nvGrpSpPr>
        <p:grpSpPr>
          <a:xfrm>
            <a:off x="2198325" y="1468716"/>
            <a:ext cx="7730197" cy="4237893"/>
            <a:chOff x="2270003" y="1297266"/>
            <a:chExt cx="7730197" cy="4237893"/>
          </a:xfrm>
        </p:grpSpPr>
        <p:graphicFrame>
          <p:nvGraphicFramePr>
            <p:cNvPr id="7" name="Gráfico 6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523294792"/>
                </p:ext>
              </p:extLst>
            </p:nvPr>
          </p:nvGraphicFramePr>
          <p:xfrm>
            <a:off x="2270003" y="1297266"/>
            <a:ext cx="7730197" cy="423789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19" name="Grupo 18"/>
            <p:cNvGrpSpPr/>
            <p:nvPr/>
          </p:nvGrpSpPr>
          <p:grpSpPr>
            <a:xfrm>
              <a:off x="9329539" y="1297266"/>
              <a:ext cx="545419" cy="1677961"/>
              <a:chOff x="9270816" y="1297266"/>
              <a:chExt cx="545419" cy="1677961"/>
            </a:xfrm>
          </p:grpSpPr>
          <p:sp>
            <p:nvSpPr>
              <p:cNvPr id="8" name="CuadroTexto 7"/>
              <p:cNvSpPr txBox="1"/>
              <p:nvPr/>
            </p:nvSpPr>
            <p:spPr>
              <a:xfrm rot="16200000">
                <a:off x="9077411" y="2236403"/>
                <a:ext cx="1231427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000" b="1" dirty="0" err="1" smtClean="0"/>
                  <a:t>Number</a:t>
                </a:r>
                <a:r>
                  <a:rPr lang="es-ES" sz="1000" b="1" dirty="0" smtClean="0"/>
                  <a:t> of </a:t>
                </a:r>
                <a:r>
                  <a:rPr lang="es-ES" sz="1000" b="1" dirty="0" err="1" smtClean="0"/>
                  <a:t>proteins</a:t>
                </a:r>
                <a:endParaRPr lang="es-ES" sz="1000" b="1" dirty="0"/>
              </a:p>
            </p:txBody>
          </p:sp>
          <p:sp>
            <p:nvSpPr>
              <p:cNvPr id="9" name="CuadroTexto 8"/>
              <p:cNvSpPr txBox="1"/>
              <p:nvPr/>
            </p:nvSpPr>
            <p:spPr>
              <a:xfrm>
                <a:off x="9270816" y="1297266"/>
                <a:ext cx="38183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000" dirty="0" smtClean="0"/>
                  <a:t>223</a:t>
                </a:r>
                <a:endParaRPr lang="es-ES" sz="1000" dirty="0"/>
              </a:p>
            </p:txBody>
          </p:sp>
          <p:sp>
            <p:nvSpPr>
              <p:cNvPr id="10" name="CuadroTexto 9"/>
              <p:cNvSpPr txBox="1"/>
              <p:nvPr/>
            </p:nvSpPr>
            <p:spPr>
              <a:xfrm>
                <a:off x="9270816" y="1975446"/>
                <a:ext cx="31611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000" dirty="0" smtClean="0"/>
                  <a:t>22</a:t>
                </a:r>
                <a:endParaRPr lang="es-ES" sz="1000" dirty="0"/>
              </a:p>
            </p:txBody>
          </p:sp>
          <p:sp>
            <p:nvSpPr>
              <p:cNvPr id="11" name="CuadroTexto 10"/>
              <p:cNvSpPr txBox="1"/>
              <p:nvPr/>
            </p:nvSpPr>
            <p:spPr>
              <a:xfrm>
                <a:off x="9270816" y="2661068"/>
                <a:ext cx="250390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000" dirty="0" smtClean="0"/>
                  <a:t>2</a:t>
                </a:r>
                <a:endParaRPr lang="es-ES" sz="1000" dirty="0"/>
              </a:p>
            </p:txBody>
          </p:sp>
        </p:grpSp>
        <p:grpSp>
          <p:nvGrpSpPr>
            <p:cNvPr id="20" name="Grupo 19"/>
            <p:cNvGrpSpPr/>
            <p:nvPr/>
          </p:nvGrpSpPr>
          <p:grpSpPr>
            <a:xfrm>
              <a:off x="2786307" y="5109313"/>
              <a:ext cx="6526456" cy="296767"/>
              <a:chOff x="2786307" y="5587486"/>
              <a:chExt cx="6526456" cy="296767"/>
            </a:xfrm>
          </p:grpSpPr>
          <p:sp>
            <p:nvSpPr>
              <p:cNvPr id="13" name="10 CuadroTexto"/>
              <p:cNvSpPr txBox="1"/>
              <p:nvPr/>
            </p:nvSpPr>
            <p:spPr>
              <a:xfrm>
                <a:off x="3304466" y="5638032"/>
                <a:ext cx="122682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1000" b="1" dirty="0" err="1" smtClean="0"/>
                  <a:t>Cellular</a:t>
                </a:r>
                <a:r>
                  <a:rPr lang="es-ES" sz="1000" b="1" dirty="0" smtClean="0"/>
                  <a:t> </a:t>
                </a:r>
                <a:r>
                  <a:rPr lang="es-ES" sz="1000" b="1" dirty="0" err="1" smtClean="0"/>
                  <a:t>component</a:t>
                </a:r>
                <a:endParaRPr lang="en-GB" sz="1000" b="1" dirty="0"/>
              </a:p>
            </p:txBody>
          </p:sp>
          <p:sp>
            <p:nvSpPr>
              <p:cNvPr id="14" name="12 Abrir corchete"/>
              <p:cNvSpPr/>
              <p:nvPr/>
            </p:nvSpPr>
            <p:spPr>
              <a:xfrm rot="16200000">
                <a:off x="3856918" y="4516876"/>
                <a:ext cx="45719" cy="2186941"/>
              </a:xfrm>
              <a:prstGeom prst="leftBracket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13 Abrir corchete"/>
              <p:cNvSpPr/>
              <p:nvPr/>
            </p:nvSpPr>
            <p:spPr>
              <a:xfrm rot="16200000">
                <a:off x="5689894" y="4937882"/>
                <a:ext cx="45719" cy="1344928"/>
              </a:xfrm>
              <a:prstGeom prst="leftBracket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14 Abrir corchete"/>
              <p:cNvSpPr/>
              <p:nvPr/>
            </p:nvSpPr>
            <p:spPr>
              <a:xfrm rot="5400000" flipH="1" flipV="1">
                <a:off x="7848760" y="4169202"/>
                <a:ext cx="45719" cy="2882287"/>
              </a:xfrm>
              <a:prstGeom prst="leftBracket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" name="15 CuadroTexto"/>
              <p:cNvSpPr txBox="1"/>
              <p:nvPr/>
            </p:nvSpPr>
            <p:spPr>
              <a:xfrm>
                <a:off x="5107331" y="5638032"/>
                <a:ext cx="122682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1000" b="1" dirty="0" smtClean="0"/>
                  <a:t>Molecular </a:t>
                </a:r>
                <a:r>
                  <a:rPr lang="es-ES" sz="1000" b="1" dirty="0" err="1" smtClean="0"/>
                  <a:t>function</a:t>
                </a:r>
                <a:endParaRPr lang="en-GB" sz="1000" b="1" dirty="0"/>
              </a:p>
            </p:txBody>
          </p:sp>
          <p:sp>
            <p:nvSpPr>
              <p:cNvPr id="18" name="16 CuadroTexto"/>
              <p:cNvSpPr txBox="1"/>
              <p:nvPr/>
            </p:nvSpPr>
            <p:spPr>
              <a:xfrm>
                <a:off x="7295442" y="5638032"/>
                <a:ext cx="122682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1000" b="1" dirty="0" err="1" smtClean="0"/>
                  <a:t>Biological</a:t>
                </a:r>
                <a:r>
                  <a:rPr lang="es-ES" sz="1000" b="1" dirty="0" smtClean="0"/>
                  <a:t> </a:t>
                </a:r>
                <a:r>
                  <a:rPr lang="es-ES" sz="1000" b="1" dirty="0" err="1" smtClean="0"/>
                  <a:t>process</a:t>
                </a:r>
                <a:endParaRPr lang="en-GB" sz="10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463506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</TotalTime>
  <Words>24</Words>
  <Application>Microsoft Office PowerPoint</Application>
  <PresentationFormat>Panorámica</PresentationFormat>
  <Paragraphs>10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Ricardo Pérez Sánchez</dc:creator>
  <cp:lastModifiedBy>Ricardo Pérez Sánchez</cp:lastModifiedBy>
  <cp:revision>18</cp:revision>
  <cp:lastPrinted>2021-06-22T10:38:25Z</cp:lastPrinted>
  <dcterms:created xsi:type="dcterms:W3CDTF">2021-05-27T07:54:25Z</dcterms:created>
  <dcterms:modified xsi:type="dcterms:W3CDTF">2021-11-17T08:50:19Z</dcterms:modified>
</cp:coreProperties>
</file>